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82" r:id="rId5"/>
    <p:sldId id="275" r:id="rId6"/>
    <p:sldId id="281" r:id="rId7"/>
    <p:sldId id="257" r:id="rId8"/>
    <p:sldId id="258" r:id="rId9"/>
    <p:sldId id="279" r:id="rId10"/>
    <p:sldId id="280" r:id="rId11"/>
    <p:sldId id="312" r:id="rId12"/>
    <p:sldId id="304" r:id="rId13"/>
    <p:sldId id="305" r:id="rId14"/>
    <p:sldId id="274" r:id="rId15"/>
    <p:sldId id="277" r:id="rId16"/>
    <p:sldId id="306" r:id="rId17"/>
    <p:sldId id="299" r:id="rId18"/>
    <p:sldId id="307" r:id="rId19"/>
    <p:sldId id="308" r:id="rId20"/>
    <p:sldId id="311" r:id="rId21"/>
    <p:sldId id="310" r:id="rId22"/>
    <p:sldId id="283" r:id="rId23"/>
    <p:sldId id="286" r:id="rId24"/>
    <p:sldId id="287" r:id="rId25"/>
    <p:sldId id="269" r:id="rId26"/>
    <p:sldId id="317" r:id="rId27"/>
    <p:sldId id="313" r:id="rId28"/>
    <p:sldId id="291" r:id="rId29"/>
    <p:sldId id="314" r:id="rId30"/>
    <p:sldId id="288" r:id="rId31"/>
    <p:sldId id="315" r:id="rId32"/>
    <p:sldId id="316" r:id="rId33"/>
    <p:sldId id="296" r:id="rId34"/>
    <p:sldId id="28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BD"/>
    <a:srgbClr val="3D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7"/>
    <p:restoredTop sz="94674"/>
  </p:normalViewPr>
  <p:slideViewPr>
    <p:cSldViewPr>
      <p:cViewPr varScale="1">
        <p:scale>
          <a:sx n="124" d="100"/>
          <a:sy n="124" d="100"/>
        </p:scale>
        <p:origin x="20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17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9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071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FB4E-79CA-42BA-ADFD-A91C4E9D30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F997-44B4-49C3-82A2-4B2A371BDA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99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4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0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56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09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0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3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0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9C08C-BBFD-4F55-B6B6-080F33159A5C}" type="datetimeFigureOut">
              <a:rPr lang="en-GB" smtClean="0"/>
              <a:t>11/11/2024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5AEB6-951D-4047-ABC2-5723D3E621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34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EFB4E-79CA-42BA-ADFD-A91C4E9D30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F997-44B4-49C3-82A2-4B2A371BDA5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yrne@maths.ox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32" y="476672"/>
            <a:ext cx="7772400" cy="1296143"/>
          </a:xfrm>
        </p:spPr>
        <p:txBody>
          <a:bodyPr>
            <a:normAutofit/>
          </a:bodyPr>
          <a:lstStyle/>
          <a:p>
            <a:r>
              <a:rPr lang="en-GB" b="1" dirty="0"/>
              <a:t>Modelling Skills</a:t>
            </a:r>
            <a:endParaRPr lang="en-GB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14263"/>
            <a:ext cx="6400800" cy="1307025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Ramon </a:t>
            </a:r>
            <a:r>
              <a:rPr lang="en-GB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Nartallo-Kaluarachchi</a:t>
            </a: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000" u="sng" dirty="0" err="1">
                <a:solidFill>
                  <a:srgbClr val="0303B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Ramon.Nartallo-Kaluarachchi@maths.ox.ac.uk</a:t>
            </a:r>
            <a:r>
              <a:rPr lang="en-GB" sz="20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b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Helen Byrne 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byrne@maths.ox.ac.uk</a:t>
            </a:r>
            <a:r>
              <a:rPr lang="en-GB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en-GB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D48B4-CF87-9647-AC3D-ABD3C5A83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920636"/>
            <a:ext cx="1562503" cy="2348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90BAF1-099B-C247-9623-429B933DF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920636"/>
            <a:ext cx="3007358" cy="24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99" y="4581128"/>
            <a:ext cx="8229600" cy="1324744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Case Study 1 - Spread of infectious disease</a:t>
            </a:r>
          </a:p>
          <a:p>
            <a:r>
              <a:rPr lang="en-GB" dirty="0"/>
              <a:t>Case Study 2 – Ice melting and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B0A94-E2EE-244C-BB2C-47BD1A00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34551"/>
            <a:ext cx="3138264" cy="2719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E4C3A-2C1A-4D41-B823-8A12E77D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21" y="1757933"/>
            <a:ext cx="3519388" cy="2073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9E91A8-0362-9740-8E5A-BC35E23EDB5F}"/>
              </a:ext>
            </a:extLst>
          </p:cNvPr>
          <p:cNvSpPr/>
          <p:nvPr/>
        </p:nvSpPr>
        <p:spPr>
          <a:xfrm>
            <a:off x="539552" y="1196752"/>
            <a:ext cx="3744416" cy="3240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3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3466-60E4-7D4B-886C-BF9B64F5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n-US" dirty="0"/>
              <a:t>SIR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4A90-4978-B745-BBF7-227AF9865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219274"/>
          </a:xfrm>
        </p:spPr>
        <p:txBody>
          <a:bodyPr>
            <a:normAutofit/>
          </a:bodyPr>
          <a:lstStyle/>
          <a:p>
            <a:r>
              <a:rPr lang="en-US" sz="2800" dirty="0"/>
              <a:t>Original model due to </a:t>
            </a:r>
            <a:r>
              <a:rPr lang="en-US" sz="2800" dirty="0" err="1"/>
              <a:t>Kermack</a:t>
            </a:r>
            <a:r>
              <a:rPr lang="en-US" sz="2800" dirty="0"/>
              <a:t>-McKendrick (1927)</a:t>
            </a:r>
          </a:p>
          <a:p>
            <a:r>
              <a:rPr lang="en-US" sz="2800" dirty="0"/>
              <a:t>Population split into 3 compartments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31DF8-E352-AD40-827E-770FC4957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83" y="2780928"/>
            <a:ext cx="3093655" cy="8567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B7C35B-89E8-6F45-B12F-A0AE7D6C9569}"/>
              </a:ext>
            </a:extLst>
          </p:cNvPr>
          <p:cNvSpPr txBox="1">
            <a:spLocks/>
          </p:cNvSpPr>
          <p:nvPr/>
        </p:nvSpPr>
        <p:spPr>
          <a:xfrm>
            <a:off x="176510" y="4005064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err="1">
                <a:solidFill>
                  <a:srgbClr val="00B050"/>
                </a:solidFill>
              </a:rPr>
              <a:t>Susceptibles</a:t>
            </a:r>
            <a:r>
              <a:rPr lang="en-US" sz="2400" dirty="0"/>
              <a:t>, S(t): individuals who can catch the disease</a:t>
            </a:r>
          </a:p>
          <a:p>
            <a:pPr lvl="1"/>
            <a:r>
              <a:rPr lang="en-US" sz="2400" dirty="0" err="1">
                <a:solidFill>
                  <a:srgbClr val="FF0000"/>
                </a:solidFill>
              </a:rPr>
              <a:t>Infecteds</a:t>
            </a:r>
            <a:r>
              <a:rPr lang="en-US" sz="2400" dirty="0"/>
              <a:t>, I(t): individuals who are infected and infectious (they can spread the disease)</a:t>
            </a:r>
          </a:p>
          <a:p>
            <a:pPr lvl="1"/>
            <a:r>
              <a:rPr lang="en-US" sz="2400" dirty="0" err="1">
                <a:solidFill>
                  <a:srgbClr val="0303BD"/>
                </a:solidFill>
              </a:rPr>
              <a:t>Removeds</a:t>
            </a:r>
            <a:r>
              <a:rPr lang="en-US" sz="2400" dirty="0"/>
              <a:t>, R(t): individuals who are no longer involved in the disease dynamics – they are either immune to the disease or dead!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92362B-2725-8540-9770-87A3B93CFFEF}"/>
              </a:ext>
            </a:extLst>
          </p:cNvPr>
          <p:cNvSpPr txBox="1"/>
          <p:nvPr/>
        </p:nvSpPr>
        <p:spPr>
          <a:xfrm>
            <a:off x="4644008" y="262762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itchFamily="2" charset="2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8702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AFA63-5571-3243-89CF-F6DE98B20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453336"/>
          </a:xfrm>
        </p:spPr>
        <p:txBody>
          <a:bodyPr>
            <a:normAutofit fontScale="92500"/>
          </a:bodyPr>
          <a:lstStyle/>
          <a:p>
            <a:r>
              <a:rPr lang="en-US" sz="3300" dirty="0"/>
              <a:t>To model how the disease spreads from one individual to another, we use the </a:t>
            </a:r>
            <a:r>
              <a:rPr lang="en-US" sz="3300" dirty="0">
                <a:solidFill>
                  <a:srgbClr val="FF0000"/>
                </a:solidFill>
              </a:rPr>
              <a:t>LAW OF MASS ACTION</a:t>
            </a:r>
            <a:r>
              <a:rPr lang="en-US" sz="3300" dirty="0"/>
              <a:t>, which states that the</a:t>
            </a:r>
            <a:r>
              <a:rPr lang="en-US" sz="3300" dirty="0">
                <a:solidFill>
                  <a:srgbClr val="FF0000"/>
                </a:solidFill>
              </a:rPr>
              <a:t> rate of a reaction is proportional to the product of its reactants</a:t>
            </a:r>
          </a:p>
          <a:p>
            <a:pPr marL="0" indent="0">
              <a:buNone/>
            </a:pPr>
            <a:endParaRPr lang="en-US" sz="4100" dirty="0">
              <a:solidFill>
                <a:srgbClr val="FF0000"/>
              </a:solidFill>
            </a:endParaRPr>
          </a:p>
          <a:p>
            <a:r>
              <a:rPr lang="en-US" sz="3500" dirty="0">
                <a:solidFill>
                  <a:srgbClr val="0303BD"/>
                </a:solidFill>
              </a:rPr>
              <a:t>Example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endParaRPr lang="en-US" sz="4100" dirty="0"/>
          </a:p>
          <a:p>
            <a:r>
              <a:rPr lang="en-US" sz="3500" dirty="0"/>
              <a:t>where </a:t>
            </a:r>
          </a:p>
          <a:p>
            <a:pPr marL="0" indent="0">
              <a:buNone/>
            </a:pPr>
            <a:r>
              <a:rPr lang="en-US" sz="3500" dirty="0"/>
              <a:t>	[A] = concentration of A </a:t>
            </a:r>
          </a:p>
          <a:p>
            <a:pPr marL="0" indent="0">
              <a:buNone/>
            </a:pPr>
            <a:r>
              <a:rPr lang="en-US" sz="3500" dirty="0"/>
              <a:t>	k = rate of the reaction, constant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99E40-A85E-E849-956A-982F4C4F6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15" t="46749" r="37254" b="32666"/>
          <a:stretch/>
        </p:blipFill>
        <p:spPr>
          <a:xfrm>
            <a:off x="3203848" y="3359475"/>
            <a:ext cx="2304256" cy="150968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33234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SIR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11" t="11004" r="30449" b="71422"/>
          <a:stretch/>
        </p:blipFill>
        <p:spPr>
          <a:xfrm>
            <a:off x="899592" y="2060154"/>
            <a:ext cx="2708899" cy="138666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4065" t="46886" r="36674"/>
          <a:stretch/>
        </p:blipFill>
        <p:spPr>
          <a:xfrm>
            <a:off x="4788024" y="3435058"/>
            <a:ext cx="1080121" cy="714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00815-2EB4-6B42-87B4-D3616FB9D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3" t="73424" r="31195" b="13286"/>
          <a:stretch/>
        </p:blipFill>
        <p:spPr>
          <a:xfrm>
            <a:off x="4572000" y="2609469"/>
            <a:ext cx="2599360" cy="914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F8A19E-35C4-9D44-8A86-350F4443A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86" t="37986" r="29142" b="50417"/>
          <a:stretch/>
        </p:blipFill>
        <p:spPr>
          <a:xfrm>
            <a:off x="4522953" y="1844824"/>
            <a:ext cx="2569327" cy="815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0245E-7646-7D48-A734-0A4CA02BEB7C}"/>
              </a:ext>
            </a:extLst>
          </p:cNvPr>
          <p:cNvSpPr txBox="1"/>
          <p:nvPr/>
        </p:nvSpPr>
        <p:spPr>
          <a:xfrm>
            <a:off x="899592" y="458112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ymbol" pitchFamily="2" charset="2"/>
              </a:rPr>
              <a:t>b </a:t>
            </a:r>
            <a:r>
              <a:rPr lang="en-US" sz="2800" dirty="0"/>
              <a:t>= infection rate (per time, per infective)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Symbol" pitchFamily="2" charset="2"/>
              </a:rPr>
              <a:t>g </a:t>
            </a:r>
            <a:r>
              <a:rPr lang="en-US" sz="2800" dirty="0"/>
              <a:t>= rate at which infected are removed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A9E87-FB65-4E41-A4DC-3944B5A0FC5C}"/>
              </a:ext>
            </a:extLst>
          </p:cNvPr>
          <p:cNvSpPr/>
          <p:nvPr/>
        </p:nvSpPr>
        <p:spPr>
          <a:xfrm>
            <a:off x="4427984" y="1700808"/>
            <a:ext cx="3024336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89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363272" cy="39604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/>
              <a:t>Assumptions</a:t>
            </a:r>
          </a:p>
          <a:p>
            <a:pPr marL="0" indent="0">
              <a:buNone/>
            </a:pPr>
            <a:r>
              <a:rPr lang="en-US" sz="3600" b="1" dirty="0"/>
              <a:t>A1</a:t>
            </a:r>
            <a:r>
              <a:rPr lang="en-US" sz="3600" dirty="0"/>
              <a:t>: no natural birth or death (disease acts on short time-scale)</a:t>
            </a:r>
          </a:p>
          <a:p>
            <a:pPr marL="0" indent="0">
              <a:buNone/>
            </a:pPr>
            <a:r>
              <a:rPr lang="en-US" sz="3600" b="1" dirty="0"/>
              <a:t>A2</a:t>
            </a:r>
            <a:r>
              <a:rPr lang="en-US" sz="3600" dirty="0"/>
              <a:t>: no spatial effects</a:t>
            </a:r>
          </a:p>
          <a:p>
            <a:pPr marL="0" indent="0">
              <a:buNone/>
            </a:pPr>
            <a:r>
              <a:rPr lang="en-US" sz="3600" b="1" dirty="0"/>
              <a:t>A3</a:t>
            </a:r>
            <a:r>
              <a:rPr lang="en-US" sz="3600" dirty="0"/>
              <a:t>: system is well-mixed – the probability of a susceptible meeting an infected is proportional to the numbers in each compartment</a:t>
            </a:r>
          </a:p>
          <a:p>
            <a:pPr marL="0" indent="0">
              <a:buNone/>
            </a:pPr>
            <a:r>
              <a:rPr lang="en-US" sz="3600" b="1" dirty="0"/>
              <a:t>A4</a:t>
            </a:r>
            <a:r>
              <a:rPr lang="en-US" sz="3600" dirty="0"/>
              <a:t>: infection &amp; infectiousness occur simultaneously (an individual infectious as soon as they become infected)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559" r="15263" b="61795"/>
          <a:stretch/>
        </p:blipFill>
        <p:spPr>
          <a:xfrm>
            <a:off x="1511660" y="548680"/>
            <a:ext cx="5796644" cy="19442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65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5EA2-C396-DA42-A731-F254E709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15421"/>
          </a:xfrm>
        </p:spPr>
        <p:txBody>
          <a:bodyPr/>
          <a:lstStyle/>
          <a:p>
            <a:r>
              <a:rPr lang="en-US" dirty="0"/>
              <a:t>Adding Equations (1) + (2) + (3), we find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S(t) + I(t) + R(t) = S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+ I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= 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N = total population size, constant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Equation (3) decouples from (1) and (2): </a:t>
            </a:r>
          </a:p>
          <a:p>
            <a:pPr lvl="1"/>
            <a:r>
              <a:rPr lang="en-US" dirty="0"/>
              <a:t>we can ignore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21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Show that Equation (2) can be rewritten 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Show further that</a:t>
            </a:r>
          </a:p>
          <a:p>
            <a:pPr lvl="1"/>
            <a:r>
              <a:rPr lang="en-US" dirty="0"/>
              <a:t>If S(0) &lt;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, then </a:t>
            </a:r>
            <a:r>
              <a:rPr lang="en-US" dirty="0" err="1"/>
              <a:t>dI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&lt; 0 at t=0, and for all t &gt;= 0</a:t>
            </a:r>
          </a:p>
          <a:p>
            <a:pPr lvl="1"/>
            <a:r>
              <a:rPr lang="en-US" dirty="0"/>
              <a:t>If S(0) &gt; </a:t>
            </a:r>
            <a:r>
              <a:rPr lang="en-US" dirty="0">
                <a:latin typeface="Symbol" pitchFamily="2" charset="2"/>
              </a:rPr>
              <a:t>r</a:t>
            </a:r>
            <a:r>
              <a:rPr lang="en-US" dirty="0"/>
              <a:t>, then </a:t>
            </a:r>
            <a:r>
              <a:rPr lang="en-US" dirty="0" err="1"/>
              <a:t>dI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&gt; 0 at t=0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   Definition</a:t>
            </a:r>
            <a:r>
              <a:rPr lang="en-US" dirty="0"/>
              <a:t>: an </a:t>
            </a:r>
            <a:r>
              <a:rPr lang="en-US" b="1" dirty="0"/>
              <a:t>epidemic</a:t>
            </a:r>
            <a:r>
              <a:rPr lang="en-US" dirty="0"/>
              <a:t> occurs if </a:t>
            </a:r>
            <a:r>
              <a:rPr lang="en-US" dirty="0" err="1"/>
              <a:t>dI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&gt; 0 at t=0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3872" r="33967" b="28086"/>
          <a:stretch/>
        </p:blipFill>
        <p:spPr>
          <a:xfrm>
            <a:off x="2195736" y="2204864"/>
            <a:ext cx="5184576" cy="11521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6B84A6-8DD6-D140-AAB8-80CC8F2BF167}"/>
              </a:ext>
            </a:extLst>
          </p:cNvPr>
          <p:cNvSpPr/>
          <p:nvPr/>
        </p:nvSpPr>
        <p:spPr>
          <a:xfrm>
            <a:off x="457200" y="5229200"/>
            <a:ext cx="8229600" cy="86409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0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5EA2-C396-DA42-A731-F254E709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1800199"/>
          </a:xfrm>
          <a:ln w="38100"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Definition</a:t>
            </a:r>
            <a:r>
              <a:rPr lang="en-US" sz="2800" dirty="0"/>
              <a:t>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= S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Symbol" pitchFamily="2" charset="2"/>
              </a:rPr>
              <a:t>r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Symbol" pitchFamily="2" charset="2"/>
              </a:rPr>
              <a:t>b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Symbol" pitchFamily="2" charset="2"/>
              </a:rPr>
              <a:t>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</a:t>
            </a:r>
            <a:r>
              <a:rPr lang="en-US" sz="2400" b="1" dirty="0">
                <a:solidFill>
                  <a:srgbClr val="FF0000"/>
                </a:solidFill>
              </a:rPr>
              <a:t>basic reproduction number</a:t>
            </a:r>
            <a:r>
              <a:rPr lang="en-US" sz="2400" dirty="0"/>
              <a:t>. It is the number of secondary infections produced by one primary infected in a wholly susceptible population.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CE7023-FF94-B34E-B300-0848561DEDE2}"/>
              </a:ext>
            </a:extLst>
          </p:cNvPr>
          <p:cNvSpPr txBox="1">
            <a:spLocks/>
          </p:cNvSpPr>
          <p:nvPr/>
        </p:nvSpPr>
        <p:spPr>
          <a:xfrm>
            <a:off x="325304" y="2524169"/>
            <a:ext cx="8229600" cy="4915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Interpretation</a:t>
            </a:r>
            <a:r>
              <a:rPr lang="en-US" sz="2800" dirty="0"/>
              <a:t>: </a:t>
            </a:r>
          </a:p>
          <a:p>
            <a:r>
              <a:rPr lang="en-US" sz="2400" dirty="0">
                <a:latin typeface="Symbol" pitchFamily="2" charset="2"/>
              </a:rPr>
              <a:t>b</a:t>
            </a:r>
            <a:r>
              <a:rPr lang="en-US" sz="2400" dirty="0"/>
              <a:t>S</a:t>
            </a:r>
            <a:r>
              <a:rPr lang="en-US" sz="2400" baseline="-25000" dirty="0"/>
              <a:t>0</a:t>
            </a:r>
            <a:r>
              <a:rPr lang="en-US" sz="2400" dirty="0"/>
              <a:t> = rate at which one infected produces infections in a population S</a:t>
            </a:r>
            <a:r>
              <a:rPr lang="en-US" sz="2400" baseline="-25000" dirty="0"/>
              <a:t>0</a:t>
            </a:r>
            <a:r>
              <a:rPr lang="en-US" sz="2400" dirty="0"/>
              <a:t> </a:t>
            </a:r>
            <a:r>
              <a:rPr lang="en-US" sz="2400" dirty="0" err="1"/>
              <a:t>susceptibles</a:t>
            </a:r>
            <a:endParaRPr lang="en-US" sz="2400" dirty="0"/>
          </a:p>
          <a:p>
            <a:r>
              <a:rPr lang="en-US" sz="2400" dirty="0"/>
              <a:t>1/</a:t>
            </a:r>
            <a:r>
              <a:rPr lang="en-US" sz="2400" dirty="0">
                <a:latin typeface="Symbol" pitchFamily="2" charset="2"/>
              </a:rPr>
              <a:t>g </a:t>
            </a:r>
            <a:r>
              <a:rPr lang="en-US" sz="2400" b="1" dirty="0">
                <a:latin typeface="Symbol" pitchFamily="2" charset="2"/>
              </a:rPr>
              <a:t>= </a:t>
            </a:r>
            <a:r>
              <a:rPr lang="en-US" sz="2400" dirty="0"/>
              <a:t>time an infected is infectious</a:t>
            </a:r>
          </a:p>
          <a:p>
            <a:r>
              <a:rPr lang="en-US" sz="2400" dirty="0"/>
              <a:t>An infected will generate </a:t>
            </a:r>
            <a:r>
              <a:rPr lang="en-US" sz="2400" dirty="0">
                <a:latin typeface="Symbol" pitchFamily="2" charset="2"/>
              </a:rPr>
              <a:t>b</a:t>
            </a:r>
            <a:r>
              <a:rPr lang="en-US" sz="2400" dirty="0"/>
              <a:t>S</a:t>
            </a:r>
            <a:r>
              <a:rPr lang="en-US" sz="2400" baseline="-25000" dirty="0"/>
              <a:t>0 </a:t>
            </a:r>
            <a:r>
              <a:rPr lang="en-US" sz="2400" dirty="0"/>
              <a:t> x 1/</a:t>
            </a:r>
            <a:r>
              <a:rPr lang="en-US" sz="2400" dirty="0">
                <a:latin typeface="Symbol" pitchFamily="2" charset="2"/>
              </a:rPr>
              <a:t>g </a:t>
            </a:r>
            <a:r>
              <a:rPr lang="en-US" sz="2400" dirty="0"/>
              <a:t>new </a:t>
            </a:r>
            <a:r>
              <a:rPr lang="en-US" sz="2400" dirty="0" err="1"/>
              <a:t>infecteds</a:t>
            </a:r>
            <a:endParaRPr lang="en-US" sz="2400" dirty="0"/>
          </a:p>
          <a:p>
            <a:r>
              <a:rPr lang="en-US" sz="2400" dirty="0"/>
              <a:t>Then equation (4) implies that, at t=0,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Hence, an </a:t>
            </a:r>
            <a:r>
              <a:rPr lang="en-US" sz="2400" dirty="0">
                <a:solidFill>
                  <a:srgbClr val="FF0000"/>
                </a:solidFill>
              </a:rPr>
              <a:t>epidemic</a:t>
            </a:r>
            <a:r>
              <a:rPr lang="en-US" sz="2400" dirty="0"/>
              <a:t> will occur if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r>
              <a:rPr lang="en-US" sz="2400" dirty="0">
                <a:solidFill>
                  <a:srgbClr val="FF0000"/>
                </a:solidFill>
              </a:rPr>
              <a:t> &gt; 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16825108-6E7E-AA41-A620-443107B86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61" r="66540" b="39902"/>
          <a:stretch/>
        </p:blipFill>
        <p:spPr>
          <a:xfrm>
            <a:off x="2879812" y="5229200"/>
            <a:ext cx="234026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CF05-5E39-B349-8C6E-806C92C2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F2F9-6119-A142-9418-562C94C27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Find the steady state solutions of (1) and (2).</a:t>
            </a:r>
          </a:p>
          <a:p>
            <a:r>
              <a:rPr lang="en-US" dirty="0"/>
              <a:t>Sketch the phase plane diagram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Aside:</a:t>
            </a:r>
            <a:r>
              <a:rPr lang="en-US" dirty="0"/>
              <a:t> </a:t>
            </a:r>
          </a:p>
          <a:p>
            <a:r>
              <a:rPr lang="en-US" dirty="0"/>
              <a:t>How would you non-</a:t>
            </a:r>
            <a:r>
              <a:rPr lang="en-US" dirty="0" err="1"/>
              <a:t>dimensionalise</a:t>
            </a:r>
            <a:r>
              <a:rPr lang="en-US" dirty="0"/>
              <a:t> the SIR model? </a:t>
            </a:r>
          </a:p>
          <a:p>
            <a:r>
              <a:rPr lang="en-US" dirty="0"/>
              <a:t>Why might non-</a:t>
            </a:r>
            <a:r>
              <a:rPr lang="en-US" dirty="0" err="1"/>
              <a:t>dimensionalisation</a:t>
            </a:r>
            <a:r>
              <a:rPr lang="en-US" dirty="0"/>
              <a:t> be useful?</a:t>
            </a:r>
          </a:p>
        </p:txBody>
      </p:sp>
    </p:spTree>
    <p:extLst>
      <p:ext uri="{BB962C8B-B14F-4D97-AF65-F5344CB8AC3E}">
        <p14:creationId xmlns:p14="http://schemas.microsoft.com/office/powerpoint/2010/main" val="171462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423E1B-28C3-1D45-A6D1-6DB988DE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20349-B60F-3842-AD46-26F35F401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124744"/>
            <a:ext cx="8028384" cy="41335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C9AC19-1D5B-4F4D-9821-734A1CFA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Phase plane diagrams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33BC5-8BD0-8F45-B52B-844960DDF28B}"/>
              </a:ext>
            </a:extLst>
          </p:cNvPr>
          <p:cNvSpPr txBox="1"/>
          <p:nvPr/>
        </p:nvSpPr>
        <p:spPr>
          <a:xfrm>
            <a:off x="1259632" y="550415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Question: </a:t>
            </a:r>
          </a:p>
          <a:p>
            <a:pPr algn="ctr"/>
            <a:r>
              <a:rPr lang="en-US" sz="2400" dirty="0"/>
              <a:t>How and why do the two phase plane diagrams differ?</a:t>
            </a:r>
          </a:p>
        </p:txBody>
      </p:sp>
    </p:spTree>
    <p:extLst>
      <p:ext uri="{BB962C8B-B14F-4D97-AF65-F5344CB8AC3E}">
        <p14:creationId xmlns:p14="http://schemas.microsoft.com/office/powerpoint/2010/main" val="350545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99" y="4581128"/>
            <a:ext cx="8229600" cy="1324744"/>
          </a:xfrm>
        </p:spPr>
        <p:txBody>
          <a:bodyPr/>
          <a:lstStyle/>
          <a:p>
            <a:r>
              <a:rPr lang="en-GB" dirty="0"/>
              <a:t>Case Study 1 - Spread of infectious disease</a:t>
            </a:r>
          </a:p>
          <a:p>
            <a:r>
              <a:rPr lang="en-GB" dirty="0"/>
              <a:t>Case Study 2 – Ice melting and climate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B0A94-E2EE-244C-BB2C-47BD1A00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34551"/>
            <a:ext cx="3138264" cy="2719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E4C3A-2C1A-4D41-B823-8A12E77D0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221" y="1757933"/>
            <a:ext cx="3519388" cy="207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7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363272" cy="3312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/>
              <a:t>Assumptions</a:t>
            </a:r>
          </a:p>
          <a:p>
            <a:r>
              <a:rPr lang="en-US" sz="3100" b="1" dirty="0"/>
              <a:t>A1</a:t>
            </a:r>
            <a:r>
              <a:rPr lang="en-US" sz="3100" dirty="0"/>
              <a:t>: no natural birth or death (disease acts on short time-scale)</a:t>
            </a:r>
          </a:p>
          <a:p>
            <a:r>
              <a:rPr lang="en-US" sz="3100" b="1" dirty="0"/>
              <a:t>A2</a:t>
            </a:r>
            <a:r>
              <a:rPr lang="en-US" sz="3100" dirty="0"/>
              <a:t>: no spatial effects</a:t>
            </a:r>
          </a:p>
          <a:p>
            <a:r>
              <a:rPr lang="en-US" sz="3100" b="1" dirty="0"/>
              <a:t>A3</a:t>
            </a:r>
            <a:r>
              <a:rPr lang="en-US" sz="3100" dirty="0"/>
              <a:t>: system is well-mixed – the probability of a susceptible meeting an infected is proportional to the numbers in each compartment</a:t>
            </a:r>
          </a:p>
          <a:p>
            <a:r>
              <a:rPr lang="en-US" sz="3100" b="1" dirty="0"/>
              <a:t>A4</a:t>
            </a:r>
            <a:r>
              <a:rPr lang="en-US" sz="3100" dirty="0"/>
              <a:t>: infection &amp; infectiousness occur simultaneously (an individual infectious as soon as they become infected)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2DC489-ECB2-0E4A-91DD-1F01C85AE980}"/>
              </a:ext>
            </a:extLst>
          </p:cNvPr>
          <p:cNvSpPr txBox="1"/>
          <p:nvPr/>
        </p:nvSpPr>
        <p:spPr>
          <a:xfrm>
            <a:off x="544724" y="4005064"/>
            <a:ext cx="79208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realistic are the modelling assumptions?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Which do you think is the weakest?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would you adapt the model to relax this assumption?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What other assumptions are implicit in the </a:t>
            </a:r>
            <a:r>
              <a:rPr lang="en-US" sz="2400"/>
              <a:t>SIR models?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386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Suppose the disease does not offer full immunity, but only partial immunity. Then the model would 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7879" b="34923"/>
          <a:stretch/>
        </p:blipFill>
        <p:spPr>
          <a:xfrm>
            <a:off x="1115616" y="2416622"/>
            <a:ext cx="6912767" cy="2160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2F446-AE96-A641-B331-4B40A574F353}"/>
              </a:ext>
            </a:extLst>
          </p:cNvPr>
          <p:cNvSpPr txBox="1"/>
          <p:nvPr/>
        </p:nvSpPr>
        <p:spPr>
          <a:xfrm>
            <a:off x="457200" y="501317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Write down the model equations, identify the steady states, construct phase plane diagrams,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happens if </a:t>
            </a:r>
            <a:r>
              <a:rPr lang="en-US" sz="2400" dirty="0">
                <a:latin typeface="Symbol" pitchFamily="2" charset="2"/>
              </a:rPr>
              <a:t>g</a:t>
            </a:r>
            <a:r>
              <a:rPr lang="en-US" sz="2400" baseline="-25000" dirty="0"/>
              <a:t>1</a:t>
            </a:r>
            <a:r>
              <a:rPr lang="en-US" sz="2400" dirty="0"/>
              <a:t> = 0 (the S-I-S model)?</a:t>
            </a:r>
          </a:p>
        </p:txBody>
      </p:sp>
    </p:spTree>
    <p:extLst>
      <p:ext uri="{BB962C8B-B14F-4D97-AF65-F5344CB8AC3E}">
        <p14:creationId xmlns:p14="http://schemas.microsoft.com/office/powerpoint/2010/main" val="2841653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SIR </a:t>
            </a:r>
            <a:r>
              <a:rPr lang="en-US" dirty="0">
                <a:sym typeface="Wingdings" pitchFamily="2" charset="2"/>
              </a:rPr>
              <a:t> S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en-US" dirty="0">
                <a:sym typeface="Wingdings" pitchFamily="2" charset="2"/>
              </a:rPr>
              <a:t>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73630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Suppose that there is a period during which an individual is infected, but not infectious (the individual is exposed to the disease for a while and then becomes infectious).</a:t>
            </a:r>
          </a:p>
          <a:p>
            <a:r>
              <a:rPr lang="en-US" sz="2800" dirty="0"/>
              <a:t>We describe this situation with an SEIR model, where E is the exposed class, and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9101" b="17781"/>
          <a:stretch/>
        </p:blipFill>
        <p:spPr>
          <a:xfrm>
            <a:off x="1187624" y="3429000"/>
            <a:ext cx="6552727" cy="18722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D0DBF6-7559-6F4D-A389-87136D46A780}"/>
              </a:ext>
            </a:extLst>
          </p:cNvPr>
          <p:cNvSpPr txBox="1"/>
          <p:nvPr/>
        </p:nvSpPr>
        <p:spPr>
          <a:xfrm>
            <a:off x="457200" y="5301208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equations define the SEIR model? Can you characterize its behavior? How does it differ from that of the SIR model?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/>
              <a:t>Possible Project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Autofit/>
          </a:bodyPr>
          <a:lstStyle/>
          <a:p>
            <a:r>
              <a:rPr lang="en-US" sz="2800" dirty="0"/>
              <a:t>In the SIR model, the Removed class could represent a self-isolation class (when someone contracts the disease, they self-isolate). </a:t>
            </a:r>
          </a:p>
          <a:p>
            <a:r>
              <a:rPr lang="en-US" sz="2800" dirty="0"/>
              <a:t>Suppose the infected compartment consists of two sub-compartments: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Asymptomatics</a:t>
            </a:r>
            <a:r>
              <a:rPr lang="en-US" dirty="0"/>
              <a:t> – who do not self-isolate</a:t>
            </a:r>
          </a:p>
          <a:p>
            <a:pPr lvl="1"/>
            <a:r>
              <a:rPr lang="en-US" dirty="0" err="1">
                <a:solidFill>
                  <a:srgbClr val="0303BD"/>
                </a:solidFill>
              </a:rPr>
              <a:t>Symptomatics</a:t>
            </a:r>
            <a:r>
              <a:rPr lang="en-US">
                <a:solidFill>
                  <a:srgbClr val="0303BD"/>
                </a:solidFill>
              </a:rPr>
              <a:t> - </a:t>
            </a:r>
            <a:r>
              <a:rPr lang="en-US"/>
              <a:t> </a:t>
            </a:r>
            <a:r>
              <a:rPr lang="en-US" dirty="0"/>
              <a:t>who do self-isolate</a:t>
            </a:r>
          </a:p>
          <a:p>
            <a:r>
              <a:rPr lang="en-US" sz="2800" dirty="0"/>
              <a:t>Suppose that </a:t>
            </a:r>
            <a:r>
              <a:rPr lang="en-US" sz="2800" dirty="0" err="1"/>
              <a:t>asymptomatics</a:t>
            </a:r>
            <a:r>
              <a:rPr lang="en-US" sz="2800" dirty="0"/>
              <a:t> have different infectiousness to </a:t>
            </a:r>
            <a:r>
              <a:rPr lang="en-US" sz="2800" dirty="0" err="1"/>
              <a:t>symptomatics</a:t>
            </a:r>
            <a:r>
              <a:rPr lang="en-US" sz="2800" dirty="0"/>
              <a:t>.</a:t>
            </a:r>
          </a:p>
          <a:p>
            <a:r>
              <a:rPr lang="en-US" sz="2800" dirty="0"/>
              <a:t>What equations would describe this situation? How does the resulting model behave?</a:t>
            </a:r>
          </a:p>
        </p:txBody>
      </p:sp>
    </p:spTree>
    <p:extLst>
      <p:ext uri="{BB962C8B-B14F-4D97-AF65-F5344CB8AC3E}">
        <p14:creationId xmlns:p14="http://schemas.microsoft.com/office/powerpoint/2010/main" val="160632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56" y="185772"/>
            <a:ext cx="8229600" cy="1143000"/>
          </a:xfrm>
        </p:spPr>
        <p:txBody>
          <a:bodyPr/>
          <a:lstStyle/>
          <a:p>
            <a:r>
              <a:rPr lang="en-US" dirty="0"/>
              <a:t>Possible Project II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2216237" y="1268760"/>
          <a:ext cx="4017784" cy="387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447800" imgH="1397000" progId="Equation.3">
                  <p:embed/>
                </p:oleObj>
              </mc:Choice>
              <mc:Fallback>
                <p:oleObj name="Equation" r:id="rId3" imgW="1447800" imgH="1397000" progId="Equation.3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6237" y="1268760"/>
                        <a:ext cx="4017784" cy="3876443"/>
                      </a:xfrm>
                      <a:prstGeom prst="rect">
                        <a:avLst/>
                      </a:prstGeom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141292" y="1628800"/>
            <a:ext cx="401016" cy="484635"/>
          </a:xfrm>
          <a:prstGeom prst="round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30919" y="1556792"/>
            <a:ext cx="599505" cy="574553"/>
          </a:xfrm>
          <a:prstGeom prst="round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28633" y="3861048"/>
            <a:ext cx="632923" cy="484635"/>
          </a:xfrm>
          <a:prstGeom prst="round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97755" y="2780928"/>
            <a:ext cx="401016" cy="484635"/>
          </a:xfrm>
          <a:prstGeom prst="roundRect">
            <a:avLst/>
          </a:prstGeom>
          <a:solidFill>
            <a:schemeClr val="tx2">
              <a:lumMod val="40000"/>
              <a:lumOff val="60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1" y="5212357"/>
            <a:ext cx="8055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does the inclusion of birth and death affect the system dynamics? How would you justify/interpret scaling the infection rates with the population size, N?</a:t>
            </a:r>
          </a:p>
        </p:txBody>
      </p:sp>
    </p:spTree>
    <p:extLst>
      <p:ext uri="{BB962C8B-B14F-4D97-AF65-F5344CB8AC3E}">
        <p14:creationId xmlns:p14="http://schemas.microsoft.com/office/powerpoint/2010/main" val="163320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4F81-CB91-854E-848F-88FA1FB6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F75C-69C3-9345-B459-B0F14F48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5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9D67-7A87-BB49-B6EF-9060125CC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50382"/>
            <a:ext cx="6858000" cy="1790700"/>
          </a:xfrm>
        </p:spPr>
        <p:txBody>
          <a:bodyPr/>
          <a:lstStyle/>
          <a:p>
            <a:r>
              <a:rPr lang="en-GB" b="1" dirty="0"/>
              <a:t>CASE STUDY 1:</a:t>
            </a:r>
            <a:br>
              <a:rPr lang="en-GB" b="1" dirty="0"/>
            </a:br>
            <a:r>
              <a:rPr lang="en-GB" b="1" dirty="0"/>
              <a:t>Spread of Infections Disease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F23A9-955B-1446-8110-8E508881E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4974D-A593-FE47-BDC3-739ADCF4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83" y="3122968"/>
            <a:ext cx="4066640" cy="20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27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9659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A Model of Gonorrhea Transmission</a:t>
            </a:r>
            <a:br>
              <a:rPr lang="en-US" dirty="0">
                <a:latin typeface="+mn-lt"/>
              </a:rPr>
            </a:br>
            <a:r>
              <a:rPr lang="en-US" sz="2100" dirty="0">
                <a:latin typeface="+mn-lt"/>
              </a:rPr>
              <a:t>(</a:t>
            </a:r>
            <a:r>
              <a:rPr lang="en-US" sz="2100" dirty="0" err="1">
                <a:latin typeface="+mn-lt"/>
              </a:rPr>
              <a:t>criss-cross</a:t>
            </a:r>
            <a:r>
              <a:rPr lang="en-US" sz="2100" dirty="0">
                <a:latin typeface="+mn-lt"/>
              </a:rPr>
              <a:t> dynamics)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77867"/>
            <a:ext cx="7886700" cy="18454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Assumptions</a:t>
            </a:r>
          </a:p>
          <a:p>
            <a:pPr marL="0" indent="0">
              <a:buNone/>
            </a:pPr>
            <a:r>
              <a:rPr lang="en-US" dirty="0"/>
              <a:t>G1: the population is uniformly promiscuous (</a:t>
            </a:r>
            <a:r>
              <a:rPr lang="en-US" dirty="0" err="1"/>
              <a:t>ie</a:t>
            </a:r>
            <a:r>
              <a:rPr lang="en-US" dirty="0"/>
              <a:t> homogeneous mixing)</a:t>
            </a:r>
          </a:p>
          <a:p>
            <a:pPr marL="0" indent="0">
              <a:buNone/>
            </a:pPr>
            <a:r>
              <a:rPr lang="en-US" dirty="0"/>
              <a:t>G2: Disease is spread by heterosexual encounters</a:t>
            </a:r>
          </a:p>
          <a:p>
            <a:pPr marL="0" indent="0">
              <a:buNone/>
            </a:pPr>
            <a:r>
              <a:rPr lang="en-US" dirty="0"/>
              <a:t>G3: incubation period is short (3-7 days) compared to length of infection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F7B82-CF36-454B-946A-97E1837E4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2" r="5161"/>
          <a:stretch/>
        </p:blipFill>
        <p:spPr>
          <a:xfrm>
            <a:off x="1577340" y="3898583"/>
            <a:ext cx="6172200" cy="1752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739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49F6-8356-4043-91C5-C3E19D44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DC464CD-FC07-2343-9D5C-65BB7D068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847"/>
          <a:stretch/>
        </p:blipFill>
        <p:spPr>
          <a:xfrm>
            <a:off x="625793" y="1311593"/>
            <a:ext cx="8073704" cy="4183683"/>
          </a:xfrm>
        </p:spPr>
      </p:pic>
    </p:spTree>
    <p:extLst>
      <p:ext uri="{BB962C8B-B14F-4D97-AF65-F5344CB8AC3E}">
        <p14:creationId xmlns:p14="http://schemas.microsoft.com/office/powerpoint/2010/main" val="262175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830D4E-A1E7-BE4B-8CEB-A51690236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667"/>
          <a:stretch/>
        </p:blipFill>
        <p:spPr>
          <a:xfrm>
            <a:off x="871870" y="1131570"/>
            <a:ext cx="7400261" cy="1508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0C2234-EEB7-7F48-9DFB-ADBD0E6D4485}"/>
              </a:ext>
            </a:extLst>
          </p:cNvPr>
          <p:cNvSpPr txBox="1"/>
          <p:nvPr/>
        </p:nvSpPr>
        <p:spPr>
          <a:xfrm>
            <a:off x="628650" y="4526280"/>
            <a:ext cx="78867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Exercise 1.4</a:t>
            </a:r>
            <a:r>
              <a:rPr lang="en-US" sz="1350" dirty="0"/>
              <a:t>: Find the steady states of the reduced model, perform linear stability analysis, sketch phase plane diagrams</a:t>
            </a:r>
          </a:p>
          <a:p>
            <a:endParaRPr lang="en-US" sz="1350" dirty="0"/>
          </a:p>
          <a:p>
            <a:r>
              <a:rPr lang="en-US" sz="1350" b="1" dirty="0"/>
              <a:t>Exercise 1.5</a:t>
            </a:r>
            <a:r>
              <a:rPr lang="en-US" sz="1350" dirty="0"/>
              <a:t>: Suppose we relax assumption G2 to account for same sex encounters. How would the model change?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5FC456-B3D7-804F-A7F8-4E0021D51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58" b="36333"/>
          <a:stretch/>
        </p:blipFill>
        <p:spPr>
          <a:xfrm>
            <a:off x="746140" y="3266123"/>
            <a:ext cx="7400261" cy="1039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3F8A15-35E6-B142-86FC-76D3F715A20A}"/>
              </a:ext>
            </a:extLst>
          </p:cNvPr>
          <p:cNvSpPr txBox="1"/>
          <p:nvPr/>
        </p:nvSpPr>
        <p:spPr>
          <a:xfrm>
            <a:off x="628650" y="2826067"/>
            <a:ext cx="788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Using (14), we can reduce the model to a pair of ODEs for infected males and females:</a:t>
            </a:r>
          </a:p>
        </p:txBody>
      </p:sp>
    </p:spTree>
    <p:extLst>
      <p:ext uri="{BB962C8B-B14F-4D97-AF65-F5344CB8AC3E}">
        <p14:creationId xmlns:p14="http://schemas.microsoft.com/office/powerpoint/2010/main" val="291728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BD4C-2B39-3E42-813B-F52BC3A7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40" y="476672"/>
            <a:ext cx="8229600" cy="1143000"/>
          </a:xfrm>
        </p:spPr>
        <p:txBody>
          <a:bodyPr/>
          <a:lstStyle/>
          <a:p>
            <a:r>
              <a:rPr lang="en-US" dirty="0"/>
              <a:t>Group 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E19C-D30D-AC4E-BC58-87AE2D9CC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84" y="2342533"/>
            <a:ext cx="8229600" cy="1718246"/>
          </a:xfrm>
        </p:spPr>
        <p:txBody>
          <a:bodyPr/>
          <a:lstStyle/>
          <a:p>
            <a:r>
              <a:rPr lang="en-US" dirty="0"/>
              <a:t>Why work in a group?</a:t>
            </a:r>
          </a:p>
          <a:p>
            <a:r>
              <a:rPr lang="en-US" dirty="0"/>
              <a:t>How do you work effectively in a team?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E5F12-1083-7640-910B-29F2BB51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0" y="527472"/>
            <a:ext cx="1866900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AF5CC-9A11-3C4E-8C39-CFE4EB60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48" y="4729088"/>
            <a:ext cx="2776399" cy="1720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5FDD79-5462-D149-A7B2-CA2A3B3B0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729088"/>
            <a:ext cx="3179269" cy="15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05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CEC3-8E54-E245-B45B-2447DED9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Network Model (SIS)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F8F65-F172-A64A-ABB0-8303C8618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9290"/>
            <a:ext cx="7886700" cy="3988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Suppose there is a network of populations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551066-1418-7A44-857C-1822EE30B34C}"/>
              </a:ext>
            </a:extLst>
          </p:cNvPr>
          <p:cNvSpPr txBox="1">
            <a:spLocks/>
          </p:cNvSpPr>
          <p:nvPr/>
        </p:nvSpPr>
        <p:spPr>
          <a:xfrm>
            <a:off x="628650" y="4687491"/>
            <a:ext cx="7886700" cy="98107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err="1"/>
              <a:t>a</a:t>
            </a:r>
            <a:r>
              <a:rPr lang="en-US" sz="2100" baseline="-25000" dirty="0" err="1"/>
              <a:t>ij</a:t>
            </a:r>
            <a:r>
              <a:rPr lang="en-US" sz="2100" dirty="0"/>
              <a:t> are entries of the </a:t>
            </a:r>
            <a:r>
              <a:rPr lang="en-US" sz="2100" dirty="0">
                <a:solidFill>
                  <a:srgbClr val="FF0000"/>
                </a:solidFill>
              </a:rPr>
              <a:t>adjacency matrix</a:t>
            </a:r>
          </a:p>
          <a:p>
            <a:r>
              <a:rPr lang="en-US" sz="2100" dirty="0" err="1"/>
              <a:t>a</a:t>
            </a:r>
            <a:r>
              <a:rPr lang="en-US" sz="2100" baseline="-25000" dirty="0" err="1"/>
              <a:t>ij</a:t>
            </a:r>
            <a:r>
              <a:rPr lang="en-US" sz="2100" dirty="0"/>
              <a:t> = 1 if </a:t>
            </a:r>
            <a:r>
              <a:rPr lang="en-US" sz="2100" dirty="0" err="1"/>
              <a:t>i</a:t>
            </a:r>
            <a:r>
              <a:rPr lang="en-US" sz="2100" dirty="0"/>
              <a:t> and j are connected; </a:t>
            </a:r>
            <a:r>
              <a:rPr lang="en-US" sz="2100" dirty="0" err="1"/>
              <a:t>a</a:t>
            </a:r>
            <a:r>
              <a:rPr lang="en-US" sz="2100" baseline="-25000" dirty="0" err="1"/>
              <a:t>ij</a:t>
            </a:r>
            <a:r>
              <a:rPr lang="en-US" sz="2100" dirty="0"/>
              <a:t> = 0 otherwise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7EC11-F3E6-D447-BF0B-907A59FBE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54" b="24051"/>
          <a:stretch/>
        </p:blipFill>
        <p:spPr>
          <a:xfrm>
            <a:off x="861330" y="2453874"/>
            <a:ext cx="5791171" cy="2110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616797-32BA-8247-BF60-CBCD36C8F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2" y="1293005"/>
            <a:ext cx="2089601" cy="103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0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2A698-BEB6-904A-ADB8-E037B7977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3" y="1516857"/>
            <a:ext cx="7886700" cy="14320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general, </a:t>
            </a:r>
            <a:r>
              <a:rPr lang="en-US" dirty="0">
                <a:latin typeface="Symbol" pitchFamily="2" charset="2"/>
              </a:rPr>
              <a:t>g</a:t>
            </a:r>
            <a:r>
              <a:rPr lang="en-US" dirty="0"/>
              <a:t> and </a:t>
            </a:r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 will depend on i</a:t>
            </a:r>
          </a:p>
          <a:p>
            <a:r>
              <a:rPr lang="en-US" dirty="0"/>
              <a:t>Different rates of infection between populations can be accounted for by using a weighted adjacency matrix, with entries </a:t>
            </a:r>
            <a:r>
              <a:rPr lang="en-US" dirty="0" err="1"/>
              <a:t>wij</a:t>
            </a:r>
            <a:r>
              <a:rPr lang="en-US" dirty="0"/>
              <a:t> representing rates of infection of population </a:t>
            </a:r>
            <a:r>
              <a:rPr lang="en-US" dirty="0" err="1"/>
              <a:t>i</a:t>
            </a:r>
            <a:r>
              <a:rPr lang="en-US" dirty="0"/>
              <a:t> by population j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3D5216-AA89-0349-8A83-A58ED8DA2EF5}"/>
              </a:ext>
            </a:extLst>
          </p:cNvPr>
          <p:cNvSpPr txBox="1">
            <a:spLocks/>
          </p:cNvSpPr>
          <p:nvPr/>
        </p:nvSpPr>
        <p:spPr>
          <a:xfrm>
            <a:off x="534353" y="3114199"/>
            <a:ext cx="7886700" cy="10177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Exercise 1.6</a:t>
            </a:r>
            <a:r>
              <a:rPr lang="en-US" sz="2100" dirty="0"/>
              <a:t>: Two populations. Is it possible for an isolated population with zero infections to be destabilized by inter-connections with the other population?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C19D69-FF69-C640-BE42-145204A73DE8}"/>
              </a:ext>
            </a:extLst>
          </p:cNvPr>
          <p:cNvSpPr txBox="1">
            <a:spLocks/>
          </p:cNvSpPr>
          <p:nvPr/>
        </p:nvSpPr>
        <p:spPr>
          <a:xfrm>
            <a:off x="534353" y="4237191"/>
            <a:ext cx="7886700" cy="14806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Project</a:t>
            </a:r>
            <a:r>
              <a:rPr lang="en-US" sz="2100" dirty="0"/>
              <a:t>: Extend Exercise 1.6 to more than two populations</a:t>
            </a:r>
          </a:p>
          <a:p>
            <a:r>
              <a:rPr lang="en-US" sz="2100" b="1" dirty="0"/>
              <a:t>Project</a:t>
            </a:r>
            <a:r>
              <a:rPr lang="en-US" sz="2100" dirty="0"/>
              <a:t>: Extend the basic model to account for migration between populations. Use your model to investigate the effect of local lockdowns. </a:t>
            </a:r>
          </a:p>
        </p:txBody>
      </p:sp>
    </p:spTree>
    <p:extLst>
      <p:ext uri="{BB962C8B-B14F-4D97-AF65-F5344CB8AC3E}">
        <p14:creationId xmlns:p14="http://schemas.microsoft.com/office/powerpoint/2010/main" val="15748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SIR Modelling Assumptions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36931-0A09-3C43-858A-2131AF3B4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0025"/>
            <a:ext cx="7886700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700" b="1" dirty="0"/>
              <a:t>A1</a:t>
            </a:r>
            <a:r>
              <a:rPr lang="en-US" sz="2700" dirty="0"/>
              <a:t>: no natural birth or death (disease acts on short time-scale)</a:t>
            </a:r>
          </a:p>
          <a:p>
            <a:pPr marL="0" indent="0">
              <a:buNone/>
            </a:pPr>
            <a:r>
              <a:rPr lang="en-US" sz="2700" b="1" dirty="0"/>
              <a:t>A2</a:t>
            </a:r>
            <a:r>
              <a:rPr lang="en-US" sz="2700" dirty="0"/>
              <a:t>: no spatial effects</a:t>
            </a:r>
          </a:p>
          <a:p>
            <a:pPr marL="0" indent="0">
              <a:buNone/>
            </a:pPr>
            <a:r>
              <a:rPr lang="en-US" sz="2700" b="1" dirty="0"/>
              <a:t>A3</a:t>
            </a:r>
            <a:r>
              <a:rPr lang="en-US" sz="2700" dirty="0"/>
              <a:t>: system is well-mixed – the probability of a susceptible meeting an infected is proportional to the numbers in each compartment</a:t>
            </a:r>
          </a:p>
          <a:p>
            <a:pPr marL="0" indent="0">
              <a:buNone/>
            </a:pPr>
            <a:r>
              <a:rPr lang="en-US" sz="2700" b="1" dirty="0"/>
              <a:t>A4</a:t>
            </a:r>
            <a:r>
              <a:rPr lang="en-US" sz="2700" dirty="0"/>
              <a:t>: infection &amp; infectiousness occur simultaneously (an individual infectious as soon as they become infected) </a:t>
            </a:r>
          </a:p>
          <a:p>
            <a:pPr marL="0" indent="0">
              <a:buNone/>
            </a:pPr>
            <a:r>
              <a:rPr lang="en-US" sz="2700" b="1" dirty="0">
                <a:solidFill>
                  <a:srgbClr val="0070C0"/>
                </a:solidFill>
              </a:rPr>
              <a:t>A5</a:t>
            </a:r>
            <a:r>
              <a:rPr lang="en-US" sz="2700" dirty="0">
                <a:solidFill>
                  <a:srgbClr val="0070C0"/>
                </a:solidFill>
              </a:rPr>
              <a:t>: stochastic effects are negligible</a:t>
            </a:r>
          </a:p>
          <a:p>
            <a:pPr marL="0" indent="0">
              <a:buNone/>
            </a:pPr>
            <a:r>
              <a:rPr lang="en-US" sz="2700" b="1" dirty="0">
                <a:solidFill>
                  <a:srgbClr val="0070C0"/>
                </a:solidFill>
              </a:rPr>
              <a:t>A6</a:t>
            </a:r>
            <a:r>
              <a:rPr lang="en-US" sz="2700" dirty="0">
                <a:solidFill>
                  <a:srgbClr val="0070C0"/>
                </a:solidFill>
              </a:rPr>
              <a:t>: focus on population scale (what about ‘within-host’ epidemics?)</a:t>
            </a:r>
          </a:p>
        </p:txBody>
      </p:sp>
    </p:spTree>
    <p:extLst>
      <p:ext uri="{BB962C8B-B14F-4D97-AF65-F5344CB8AC3E}">
        <p14:creationId xmlns:p14="http://schemas.microsoft.com/office/powerpoint/2010/main" val="403043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41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There is </a:t>
            </a:r>
            <a:r>
              <a:rPr lang="en-GB" dirty="0">
                <a:solidFill>
                  <a:srgbClr val="FF0000"/>
                </a:solidFill>
              </a:rPr>
              <a:t>no assessment </a:t>
            </a:r>
          </a:p>
          <a:p>
            <a:pPr marL="0" indent="0" algn="ctr">
              <a:buNone/>
            </a:pPr>
            <a:r>
              <a:rPr lang="en-GB" dirty="0"/>
              <a:t>but 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303BD"/>
                </a:solidFill>
              </a:rPr>
              <a:t>next term </a:t>
            </a:r>
          </a:p>
          <a:p>
            <a:pPr marL="0" indent="0" algn="ctr">
              <a:buNone/>
            </a:pPr>
            <a:r>
              <a:rPr lang="en-GB" dirty="0"/>
              <a:t>you will do </a:t>
            </a:r>
            <a:r>
              <a:rPr lang="en-GB" dirty="0">
                <a:solidFill>
                  <a:srgbClr val="0303BD"/>
                </a:solidFill>
              </a:rPr>
              <a:t>case studies </a:t>
            </a:r>
          </a:p>
          <a:p>
            <a:pPr marL="0" indent="0" algn="ctr">
              <a:buNone/>
            </a:pPr>
            <a:r>
              <a:rPr lang="en-GB" dirty="0"/>
              <a:t>and they </a:t>
            </a:r>
            <a:r>
              <a:rPr lang="en-GB" dirty="0">
                <a:solidFill>
                  <a:srgbClr val="0303BD"/>
                </a:solidFill>
              </a:rPr>
              <a:t>will be assessed </a:t>
            </a:r>
          </a:p>
          <a:p>
            <a:pPr marL="0" indent="0" algn="ctr">
              <a:buNone/>
            </a:pPr>
            <a:r>
              <a:rPr lang="en-GB" dirty="0"/>
              <a:t>via a</a:t>
            </a:r>
            <a:r>
              <a:rPr lang="en-GB" dirty="0">
                <a:solidFill>
                  <a:srgbClr val="0303BD"/>
                </a:solidFill>
              </a:rPr>
              <a:t> presentation </a:t>
            </a:r>
            <a:r>
              <a:rPr lang="en-GB" dirty="0"/>
              <a:t>and a </a:t>
            </a:r>
            <a:r>
              <a:rPr lang="en-GB" dirty="0">
                <a:solidFill>
                  <a:srgbClr val="0303BD"/>
                </a:solidFill>
              </a:rPr>
              <a:t>written report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90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TIMETABLE 2023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59D3FE-F5F1-6F4A-989A-6804CA1C5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106717"/>
              </p:ext>
            </p:extLst>
          </p:nvPr>
        </p:nvGraphicFramePr>
        <p:xfrm>
          <a:off x="899592" y="1412778"/>
          <a:ext cx="7355160" cy="502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32253460"/>
                    </a:ext>
                  </a:extLst>
                </a:gridCol>
                <a:gridCol w="3682752">
                  <a:extLst>
                    <a:ext uri="{9D8B030D-6E8A-4147-A177-3AD203B41FA5}">
                      <a16:colId xmlns:a16="http://schemas.microsoft.com/office/drawing/2014/main" val="2251928590"/>
                    </a:ext>
                  </a:extLst>
                </a:gridCol>
              </a:tblGrid>
              <a:tr h="438594">
                <a:tc>
                  <a:txBody>
                    <a:bodyPr/>
                    <a:lstStyle/>
                    <a:p>
                      <a:r>
                        <a:rPr lang="en-US" b="1" dirty="0"/>
                        <a:t>Week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12404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Mon 3-5: </a:t>
                      </a: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Case Study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Fri 3-4: </a:t>
                      </a: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Case Study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641224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725689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r>
                        <a:rPr lang="en-US" b="1" dirty="0"/>
                        <a:t>Week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Week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72472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Mon 3-4: </a:t>
                      </a:r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Case Study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Mon 4-5: </a:t>
                      </a:r>
                      <a:r>
                        <a:rPr lang="en-GB" sz="1800" dirty="0">
                          <a:solidFill>
                            <a:srgbClr val="0303BD"/>
                          </a:solidFill>
                        </a:rPr>
                        <a:t>Case Study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Fri 3-4: </a:t>
                      </a:r>
                      <a:r>
                        <a:rPr lang="en-GB" sz="1800" dirty="0">
                          <a:solidFill>
                            <a:srgbClr val="0303BD"/>
                          </a:solidFill>
                        </a:rPr>
                        <a:t>Case Study 2</a:t>
                      </a:r>
                      <a:endParaRPr lang="en-GB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34079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697629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r>
                        <a:rPr lang="en-US" b="1" dirty="0"/>
                        <a:t>Week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Week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28538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Mon 3-5: </a:t>
                      </a:r>
                      <a:r>
                        <a:rPr lang="en-GB" sz="1800" dirty="0">
                          <a:solidFill>
                            <a:srgbClr val="0303BD"/>
                          </a:solidFill>
                        </a:rPr>
                        <a:t>Case Study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Fri 3-4: 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Project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385712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501790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r>
                        <a:rPr lang="en-US" b="1" dirty="0"/>
                        <a:t>Week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Week 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909520"/>
                  </a:ext>
                </a:extLst>
              </a:tr>
              <a:tr h="438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Mon 3-5: 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</a:rPr>
                        <a:t>Project Work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Fri 3-4: </a:t>
                      </a:r>
                      <a:r>
                        <a:rPr lang="en-GB" sz="1800" dirty="0">
                          <a:solidFill>
                            <a:srgbClr val="00B050"/>
                          </a:solidFill>
                        </a:rPr>
                        <a:t>                             -</a:t>
                      </a:r>
                      <a:r>
                        <a:rPr lang="en-GB" sz="1800" dirty="0" err="1">
                          <a:solidFill>
                            <a:srgbClr val="00B050"/>
                          </a:solidFill>
                        </a:rPr>
                        <a:t>ations</a:t>
                      </a:r>
                      <a:endParaRPr lang="en-GB" sz="18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34973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CC956D4-ABE8-C040-9D2E-37E21C1F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343" y="5693370"/>
            <a:ext cx="914913" cy="687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513E22-E785-1145-B607-12F97F9AF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5727" y="5673252"/>
            <a:ext cx="445616" cy="7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348880"/>
            <a:ext cx="8363272" cy="259228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“This model will be a </a:t>
            </a:r>
            <a:r>
              <a:rPr lang="en-GB" sz="2800" b="1" dirty="0">
                <a:solidFill>
                  <a:srgbClr val="0070C0"/>
                </a:solidFill>
              </a:rPr>
              <a:t>simplification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and an </a:t>
            </a:r>
            <a:r>
              <a:rPr lang="en-GB" sz="2800" b="1" dirty="0">
                <a:solidFill>
                  <a:srgbClr val="0070C0"/>
                </a:solidFill>
              </a:rPr>
              <a:t>idealization</a:t>
            </a:r>
            <a:r>
              <a:rPr lang="en-GB" sz="2800" dirty="0"/>
              <a:t>, and consequently a </a:t>
            </a:r>
            <a:r>
              <a:rPr lang="en-GB" sz="2800" b="1" dirty="0">
                <a:solidFill>
                  <a:srgbClr val="0070C0"/>
                </a:solidFill>
              </a:rPr>
              <a:t>falsification</a:t>
            </a:r>
            <a:r>
              <a:rPr lang="en-GB" sz="2800" dirty="0"/>
              <a:t>. It is to be </a:t>
            </a:r>
            <a:r>
              <a:rPr lang="en-GB" sz="2800" b="1" dirty="0">
                <a:solidFill>
                  <a:srgbClr val="0070C0"/>
                </a:solidFill>
              </a:rPr>
              <a:t>hoped</a:t>
            </a:r>
            <a:r>
              <a:rPr lang="en-GB" sz="2800" dirty="0"/>
              <a:t> that the </a:t>
            </a:r>
            <a:r>
              <a:rPr lang="en-GB" sz="2800" b="1" dirty="0">
                <a:solidFill>
                  <a:srgbClr val="0070C0"/>
                </a:solidFill>
              </a:rPr>
              <a:t>features retained for discussion </a:t>
            </a:r>
            <a:r>
              <a:rPr lang="en-GB" sz="2800" dirty="0"/>
              <a:t>are those of </a:t>
            </a:r>
            <a:r>
              <a:rPr lang="en-GB" sz="2800" b="1" dirty="0">
                <a:solidFill>
                  <a:srgbClr val="0070C0"/>
                </a:solidFill>
              </a:rPr>
              <a:t>greatest importance </a:t>
            </a:r>
            <a:r>
              <a:rPr lang="en-GB" sz="2800" dirty="0"/>
              <a:t>in the present state of knowledge.” </a:t>
            </a:r>
          </a:p>
          <a:p>
            <a:pPr>
              <a:buFontTx/>
              <a:buNone/>
            </a:pPr>
            <a:endParaRPr lang="en-GB" sz="1800" b="1" dirty="0"/>
          </a:p>
          <a:p>
            <a:pPr>
              <a:buFontTx/>
              <a:buNone/>
            </a:pPr>
            <a:r>
              <a:rPr lang="en-GB" sz="1800" b="1" dirty="0"/>
              <a:t>AM Turing (1952), The chemical basis of morphogenesis, Phil Trans R </a:t>
            </a:r>
            <a:r>
              <a:rPr lang="en-GB" sz="1800" b="1" dirty="0" err="1"/>
              <a:t>Soc</a:t>
            </a:r>
            <a:r>
              <a:rPr lang="en-GB" sz="1800" b="1" dirty="0"/>
              <a:t> B, 237, 37-72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BD3AF5-7102-7147-A647-C20B11C0FD87}"/>
              </a:ext>
            </a:extLst>
          </p:cNvPr>
          <p:cNvSpPr txBox="1">
            <a:spLocks/>
          </p:cNvSpPr>
          <p:nvPr/>
        </p:nvSpPr>
        <p:spPr>
          <a:xfrm>
            <a:off x="685800" y="7647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What is a model?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question are you trying to answer?</a:t>
            </a:r>
          </a:p>
          <a:p>
            <a:r>
              <a:rPr lang="en-GB" dirty="0"/>
              <a:t>Why use a mathematical model? </a:t>
            </a:r>
          </a:p>
          <a:p>
            <a:pPr lvl="1"/>
            <a:r>
              <a:rPr lang="en-GB" dirty="0"/>
              <a:t>why not just do experiments? </a:t>
            </a:r>
          </a:p>
          <a:p>
            <a:pPr lvl="1"/>
            <a:r>
              <a:rPr lang="en-GB" dirty="0"/>
              <a:t>hypothesis testing/generating</a:t>
            </a:r>
          </a:p>
          <a:p>
            <a:r>
              <a:rPr lang="en-GB" dirty="0"/>
              <a:t>How will you test your model? </a:t>
            </a:r>
          </a:p>
          <a:p>
            <a:pPr lvl="1"/>
            <a:r>
              <a:rPr lang="en-GB" dirty="0"/>
              <a:t>it should give results consistent with observations but that is only a start!</a:t>
            </a:r>
          </a:p>
          <a:p>
            <a:r>
              <a:rPr lang="en-GB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855451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/>
          <a:lstStyle/>
          <a:p>
            <a:r>
              <a:rPr lang="en-GB" b="1" dirty="0"/>
              <a:t>How do we model?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2CBCD-B8E1-AB43-B52F-FA7DEAAEB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11" y="1484784"/>
            <a:ext cx="5848978" cy="4941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5ED017-01D6-4347-B2AB-327D71A22589}"/>
              </a:ext>
            </a:extLst>
          </p:cNvPr>
          <p:cNvSpPr txBox="1"/>
          <p:nvPr/>
        </p:nvSpPr>
        <p:spPr>
          <a:xfrm>
            <a:off x="6156176" y="537321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Analysis and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8D0979-E3B8-634F-915B-D91AF9D63235}"/>
              </a:ext>
            </a:extLst>
          </p:cNvPr>
          <p:cNvCxnSpPr>
            <a:cxnSpLocks/>
          </p:cNvCxnSpPr>
          <p:nvPr/>
        </p:nvCxnSpPr>
        <p:spPr>
          <a:xfrm>
            <a:off x="3059832" y="3140968"/>
            <a:ext cx="9361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29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722AEF-0A1C-B24B-9D50-1B6506D6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628800"/>
            <a:ext cx="7708900" cy="4279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D78A683-AB81-1846-969A-D5749F0A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do we model?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337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1456</Words>
  <Application>Microsoft Macintosh PowerPoint</Application>
  <PresentationFormat>On-screen Show (4:3)</PresentationFormat>
  <Paragraphs>170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Wingdings</vt:lpstr>
      <vt:lpstr>Office Theme</vt:lpstr>
      <vt:lpstr>34_Office Theme</vt:lpstr>
      <vt:lpstr>Equation</vt:lpstr>
      <vt:lpstr>Modelling Skills</vt:lpstr>
      <vt:lpstr>CASE STUDIES</vt:lpstr>
      <vt:lpstr>Group Working</vt:lpstr>
      <vt:lpstr>ASSESSMENT</vt:lpstr>
      <vt:lpstr>TIMETABLE 2023</vt:lpstr>
      <vt:lpstr>PowerPoint Presentation</vt:lpstr>
      <vt:lpstr>Why model?</vt:lpstr>
      <vt:lpstr>How do we model?</vt:lpstr>
      <vt:lpstr>How do we model?</vt:lpstr>
      <vt:lpstr>CASE STUDIES</vt:lpstr>
      <vt:lpstr>SIR Models</vt:lpstr>
      <vt:lpstr>PowerPoint Presentation</vt:lpstr>
      <vt:lpstr>The SIR Model</vt:lpstr>
      <vt:lpstr>PowerPoint Presentation</vt:lpstr>
      <vt:lpstr>PowerPoint Presentation</vt:lpstr>
      <vt:lpstr>Exercise 1.1</vt:lpstr>
      <vt:lpstr>PowerPoint Presentation</vt:lpstr>
      <vt:lpstr>Exercise 1.2</vt:lpstr>
      <vt:lpstr>Phase plane diagrams</vt:lpstr>
      <vt:lpstr>PowerPoint Presentation</vt:lpstr>
      <vt:lpstr>Exercise 1.3</vt:lpstr>
      <vt:lpstr>SIR  SEIR</vt:lpstr>
      <vt:lpstr>Possible Project I</vt:lpstr>
      <vt:lpstr>Possible Project II</vt:lpstr>
      <vt:lpstr>PowerPoint Presentation</vt:lpstr>
      <vt:lpstr>CASE STUDY 1: Spread of Infections Disease</vt:lpstr>
      <vt:lpstr>A Model of Gonorrhea Transmission (criss-cross dynamics)</vt:lpstr>
      <vt:lpstr>PowerPoint Presentation</vt:lpstr>
      <vt:lpstr>PowerPoint Presentation</vt:lpstr>
      <vt:lpstr>Network Model (SIS)</vt:lpstr>
      <vt:lpstr>PowerPoint Presentation</vt:lpstr>
      <vt:lpstr>SIR Modelling Assumptions</vt:lpstr>
      <vt:lpstr>PowerPoint Presentation</vt:lpstr>
    </vt:vector>
  </TitlesOfParts>
  <Company>Mathematical Institute, University of Oxford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Skills</dc:title>
  <dc:creator>PKM</dc:creator>
  <cp:lastModifiedBy>Microsoft Office User</cp:lastModifiedBy>
  <cp:revision>37</cp:revision>
  <cp:lastPrinted>2023-11-06T14:40:06Z</cp:lastPrinted>
  <dcterms:created xsi:type="dcterms:W3CDTF">2017-09-02T09:22:02Z</dcterms:created>
  <dcterms:modified xsi:type="dcterms:W3CDTF">2024-11-11T13:52:44Z</dcterms:modified>
</cp:coreProperties>
</file>