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1" r:id="rId3"/>
    <p:sldId id="304" r:id="rId4"/>
    <p:sldId id="288" r:id="rId5"/>
    <p:sldId id="305" r:id="rId6"/>
    <p:sldId id="306" r:id="rId7"/>
    <p:sldId id="296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7"/>
    <p:restoredTop sz="96012"/>
  </p:normalViewPr>
  <p:slideViewPr>
    <p:cSldViewPr snapToGrid="0" snapToObjects="1">
      <p:cViewPr varScale="1">
        <p:scale>
          <a:sx n="128" d="100"/>
          <a:sy n="128" d="100"/>
        </p:scale>
        <p:origin x="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FF51-810D-2345-92CD-7310971B2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C9F2B-A839-F347-BA05-476C04636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FF5C-4D9F-CD41-BF50-CF65A9A1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2FA5A-FD2A-7A42-8100-8F9B48247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981D9-38F0-B845-AC31-4796C71D5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1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65CD-BD73-E846-9988-CAD228B89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F93BC-A279-D842-8B2D-DF89D5456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6651-E93A-B840-BAC1-ABDF08C4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408E7-AF94-824D-9A88-38E4DE1F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522E-9EB7-334E-B567-BBB45F79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4D81F3-5106-3F47-B608-310437CB3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074A7-C261-7143-ABDC-0FF3B627B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B5E35-C03F-F442-A425-D0408F39C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9D965-8844-354E-97AE-527952CF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E475D-16A9-844B-81F0-51A828BDC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F7A4-AC7A-084D-B75D-7D9B48DC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B373-7883-B94A-89D0-4E245172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B989-CC23-264A-A4A0-FFCA301D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6161C-C31E-7C4F-9BA8-2E3BA3E9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6F6D8-BE1D-DE4F-9F66-DECA3416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00F1-827B-3C4C-9220-FACC4336A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933CE-23F4-8C49-BFE9-79AFAD3CD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B561B-ADF1-604B-9F7D-021370BB0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0D8BF-9386-7549-8EF3-118D4CC5E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48F54-2F15-8741-8D64-083D173A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DF762-094A-8444-A43B-6C1781F4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D56BB-73BF-B54E-A5E6-8D58EE972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FE31A-F36F-064F-A7FD-0FC63E111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1B7B9D-5101-4D4E-BAEC-BE62DE7D5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73A31-4723-4D44-A506-25E2C036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F8918-849A-3F40-8802-A377D3BB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2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999C-036B-5F4E-BC86-276CEC24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71FB7-F489-E845-892E-162F259D3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0933B-19E6-394C-BC5D-A8A0C1894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E88A9C-F275-B248-B65D-B04CA2B36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2740D-E8B8-3349-A91E-4CBB8F9C5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DB65E8-CCB0-A74A-B935-CC23C766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0FF8FC-DC95-B743-8C1F-0CE8FD67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D544FF-9A1C-964E-94F6-E1B9C698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6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0AC8-4661-F741-80D7-83CD2F98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8FBA0-AD66-A84F-A8B3-2114F417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05501-69E3-314A-AEEC-2284340B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44BC0-6CF7-3D49-8C57-35BE1CFF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42603-DF14-EC4A-99E7-3F84EB242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10FD4-7ACA-4543-8007-0FC698BF1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398FE-F8BC-3641-8CBE-FA4664166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6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06BB2-6918-EC4D-8010-B7D28053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DC5A8-82E9-584D-ABB0-D3605FBF3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75F60-D572-954D-BD52-6842FEA4B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8D8F8-DC25-5E48-9C80-6C5088C3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2ACD5-A389-C84E-9671-6DBB3497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5B6975-3FCA-1549-A7B6-99FF5770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9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CA4C-A809-8147-91C2-5557591D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02EAA-4774-BF40-BF8A-C357EE9B9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A6F04-7183-4349-9201-BF82ACDBA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04842-E467-1C4A-8AF8-50EF5512A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1B8EB-14CC-B94F-93F8-8A2A8CCB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237D9-153A-D642-8923-EDD37C75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5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F00B65-1AFB-2740-983B-BF442E7F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1C0B8-D0E3-2C4A-A590-A4ADCEC8C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ECACC-193D-AB4F-B429-03D6D62B8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23C1C-F860-6B4E-BB75-DB8CF0BFD865}" type="datetimeFigureOut">
              <a:rPr lang="en-US" smtClean="0"/>
              <a:t>11/7/22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C069-44D9-394A-9C22-3DE54D943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F0539-2F7B-4448-A616-C348EDCCD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3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09D67-7A87-BB49-B6EF-9060125CC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0843"/>
            <a:ext cx="9144000" cy="2387600"/>
          </a:xfrm>
        </p:spPr>
        <p:txBody>
          <a:bodyPr/>
          <a:lstStyle/>
          <a:p>
            <a:r>
              <a:rPr lang="en-GB" b="1" dirty="0"/>
              <a:t>CASE STUDY 1:</a:t>
            </a:r>
            <a:br>
              <a:rPr lang="en-GB" b="1" dirty="0"/>
            </a:br>
            <a:r>
              <a:rPr lang="en-GB" b="1" dirty="0"/>
              <a:t>Spread of Infections Disease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AF23A9-955B-1446-8110-8E508881E8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14974D-A593-FE47-BDC3-739ADCF47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378" y="3020958"/>
            <a:ext cx="5422186" cy="26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2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654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A Model of Gonorrhea Transmission</a:t>
            </a:r>
            <a:br>
              <a:rPr lang="en-US" dirty="0">
                <a:latin typeface="+mn-lt"/>
              </a:rPr>
            </a:br>
            <a:r>
              <a:rPr lang="en-US" sz="2800" dirty="0">
                <a:latin typeface="+mn-lt"/>
              </a:rPr>
              <a:t>(</a:t>
            </a:r>
            <a:r>
              <a:rPr lang="en-US" sz="2800" dirty="0" err="1">
                <a:latin typeface="+mn-lt"/>
              </a:rPr>
              <a:t>criss-cross</a:t>
            </a:r>
            <a:r>
              <a:rPr lang="en-US" sz="2800" dirty="0">
                <a:latin typeface="+mn-lt"/>
              </a:rPr>
              <a:t> dynamics)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155"/>
            <a:ext cx="10515600" cy="246062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Assumptions</a:t>
            </a:r>
          </a:p>
          <a:p>
            <a:pPr marL="0" indent="0">
              <a:buNone/>
            </a:pPr>
            <a:r>
              <a:rPr lang="en-US" dirty="0"/>
              <a:t>G1: the population is uniformly promiscuous (</a:t>
            </a:r>
            <a:r>
              <a:rPr lang="en-US" dirty="0" err="1"/>
              <a:t>ie</a:t>
            </a:r>
            <a:r>
              <a:rPr lang="en-US" dirty="0"/>
              <a:t> homogeneous mixing)</a:t>
            </a:r>
          </a:p>
          <a:p>
            <a:pPr marL="0" indent="0">
              <a:buNone/>
            </a:pPr>
            <a:r>
              <a:rPr lang="en-US" dirty="0"/>
              <a:t>G2: Disease is spread by heterosexual encounters</a:t>
            </a:r>
          </a:p>
          <a:p>
            <a:pPr marL="0" indent="0">
              <a:buNone/>
            </a:pPr>
            <a:r>
              <a:rPr lang="en-US" dirty="0"/>
              <a:t>G3: incubation period is short (3-7 days) compared to length of infection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BF7B82-CF36-454B-946A-97E1837E4A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2" r="5161"/>
          <a:stretch/>
        </p:blipFill>
        <p:spPr>
          <a:xfrm>
            <a:off x="2103120" y="4055110"/>
            <a:ext cx="8229600" cy="23368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7391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49F6-8356-4043-91C5-C3E19D44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FDC464CD-FC07-2343-9D5C-65BB7D0680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4847"/>
          <a:stretch/>
        </p:blipFill>
        <p:spPr>
          <a:xfrm>
            <a:off x="834391" y="605790"/>
            <a:ext cx="10764938" cy="5578244"/>
          </a:xfrm>
        </p:spPr>
      </p:pic>
    </p:spTree>
    <p:extLst>
      <p:ext uri="{BB962C8B-B14F-4D97-AF65-F5344CB8AC3E}">
        <p14:creationId xmlns:p14="http://schemas.microsoft.com/office/powerpoint/2010/main" val="26217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830D4E-A1E7-BE4B-8CEB-A516902361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0667"/>
          <a:stretch/>
        </p:blipFill>
        <p:spPr>
          <a:xfrm>
            <a:off x="1162493" y="365760"/>
            <a:ext cx="9867014" cy="20116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0C2234-EEB7-7F48-9DFB-ADBD0E6D4485}"/>
              </a:ext>
            </a:extLst>
          </p:cNvPr>
          <p:cNvSpPr txBox="1"/>
          <p:nvPr/>
        </p:nvSpPr>
        <p:spPr>
          <a:xfrm>
            <a:off x="838200" y="4892040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Exercise 1.4</a:t>
            </a:r>
            <a:r>
              <a:rPr lang="en-US" dirty="0"/>
              <a:t>: Find the steady states of the reduced model, perform linear stability analysis, sketch phase plane diagrams</a:t>
            </a:r>
          </a:p>
          <a:p>
            <a:endParaRPr lang="en-US" dirty="0"/>
          </a:p>
          <a:p>
            <a:r>
              <a:rPr lang="en-US" b="1" dirty="0"/>
              <a:t>Exercise 1.5</a:t>
            </a:r>
            <a:r>
              <a:rPr lang="en-US" dirty="0"/>
              <a:t>: Suppose we relax assumption G2 to account for same sex encounters. How would the model change?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5FC456-B3D7-804F-A7F8-4E0021D516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3458" b="36333"/>
          <a:stretch/>
        </p:blipFill>
        <p:spPr>
          <a:xfrm>
            <a:off x="994853" y="3211830"/>
            <a:ext cx="9867014" cy="13858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3F8A15-35E6-B142-86FC-76D3F715A20A}"/>
              </a:ext>
            </a:extLst>
          </p:cNvPr>
          <p:cNvSpPr txBox="1"/>
          <p:nvPr/>
        </p:nvSpPr>
        <p:spPr>
          <a:xfrm>
            <a:off x="838200" y="262509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Using (14), we can reduce the model to a pair of ODEs for infected males and females:</a:t>
            </a:r>
          </a:p>
        </p:txBody>
      </p:sp>
    </p:spTree>
    <p:extLst>
      <p:ext uri="{BB962C8B-B14F-4D97-AF65-F5344CB8AC3E}">
        <p14:creationId xmlns:p14="http://schemas.microsoft.com/office/powerpoint/2010/main" val="291728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CEC3-8E54-E245-B45B-2447DED9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Network Model (SIS)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F8F65-F172-A64A-ABB0-8303C8618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719"/>
            <a:ext cx="10515600" cy="531813"/>
          </a:xfrm>
        </p:spPr>
        <p:txBody>
          <a:bodyPr/>
          <a:lstStyle/>
          <a:p>
            <a:r>
              <a:rPr lang="en-US" dirty="0"/>
              <a:t>Suppose there is a network of populations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551066-1418-7A44-857C-1822EE30B34C}"/>
              </a:ext>
            </a:extLst>
          </p:cNvPr>
          <p:cNvSpPr txBox="1">
            <a:spLocks/>
          </p:cNvSpPr>
          <p:nvPr/>
        </p:nvSpPr>
        <p:spPr>
          <a:xfrm>
            <a:off x="838200" y="5106988"/>
            <a:ext cx="10515600" cy="130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are entries of the </a:t>
            </a:r>
            <a:r>
              <a:rPr lang="en-US" dirty="0">
                <a:solidFill>
                  <a:srgbClr val="FF0000"/>
                </a:solidFill>
              </a:rPr>
              <a:t>adjacency matrix</a:t>
            </a:r>
          </a:p>
          <a:p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= 1 if </a:t>
            </a:r>
            <a:r>
              <a:rPr lang="en-US" dirty="0" err="1"/>
              <a:t>i</a:t>
            </a:r>
            <a:r>
              <a:rPr lang="en-US" dirty="0"/>
              <a:t> and j are connected; </a:t>
            </a:r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= 0 otherwise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77EC11-F3E6-D447-BF0B-907A59FBEE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654" b="24051"/>
          <a:stretch/>
        </p:blipFill>
        <p:spPr>
          <a:xfrm>
            <a:off x="1148440" y="2128831"/>
            <a:ext cx="7721561" cy="28146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616797-32BA-8247-BF60-CBCD36C8F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2989" y="581007"/>
            <a:ext cx="2786135" cy="138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2A698-BEB6-904A-ADB8-E037B7977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470" y="879476"/>
            <a:ext cx="10515600" cy="1909444"/>
          </a:xfrm>
        </p:spPr>
        <p:txBody>
          <a:bodyPr>
            <a:normAutofit/>
          </a:bodyPr>
          <a:lstStyle/>
          <a:p>
            <a:r>
              <a:rPr lang="en-US" dirty="0"/>
              <a:t>In general, </a:t>
            </a:r>
            <a:r>
              <a:rPr lang="en-US" dirty="0">
                <a:latin typeface="Symbol" pitchFamily="2" charset="2"/>
              </a:rPr>
              <a:t>g</a:t>
            </a:r>
            <a:r>
              <a:rPr lang="en-US" dirty="0"/>
              <a:t> and </a:t>
            </a:r>
            <a:r>
              <a:rPr lang="en-US" dirty="0">
                <a:latin typeface="Symbol" pitchFamily="2" charset="2"/>
              </a:rPr>
              <a:t>b</a:t>
            </a:r>
            <a:r>
              <a:rPr lang="en-US" dirty="0"/>
              <a:t> will depend on i</a:t>
            </a:r>
          </a:p>
          <a:p>
            <a:r>
              <a:rPr lang="en-US" dirty="0"/>
              <a:t>Different rates of infection between populations can be accounted for by using a weighted adjacency matrix, with entries </a:t>
            </a:r>
            <a:r>
              <a:rPr lang="en-US" dirty="0" err="1"/>
              <a:t>wij</a:t>
            </a:r>
            <a:r>
              <a:rPr lang="en-US" dirty="0"/>
              <a:t> representing rates of infection of population </a:t>
            </a:r>
            <a:r>
              <a:rPr lang="en-US" dirty="0" err="1"/>
              <a:t>i</a:t>
            </a:r>
            <a:r>
              <a:rPr lang="en-US" dirty="0"/>
              <a:t> by population j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D5216-AA89-0349-8A83-A58ED8DA2EF5}"/>
              </a:ext>
            </a:extLst>
          </p:cNvPr>
          <p:cNvSpPr txBox="1">
            <a:spLocks/>
          </p:cNvSpPr>
          <p:nvPr/>
        </p:nvSpPr>
        <p:spPr>
          <a:xfrm>
            <a:off x="712470" y="3009266"/>
            <a:ext cx="10515600" cy="1356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Exercise 1.6</a:t>
            </a:r>
            <a:r>
              <a:rPr lang="en-US" dirty="0"/>
              <a:t>: Two populations. Is it possible for an isolated population with zero infections to be destabilized by inter-connections with the other population?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C19D69-FF69-C640-BE42-145204A73DE8}"/>
              </a:ext>
            </a:extLst>
          </p:cNvPr>
          <p:cNvSpPr txBox="1">
            <a:spLocks/>
          </p:cNvSpPr>
          <p:nvPr/>
        </p:nvSpPr>
        <p:spPr>
          <a:xfrm>
            <a:off x="712470" y="4506588"/>
            <a:ext cx="10515600" cy="1974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Project</a:t>
            </a:r>
            <a:r>
              <a:rPr lang="en-US" dirty="0"/>
              <a:t>: Extend Exercise 1.6 to more than two populations</a:t>
            </a:r>
          </a:p>
          <a:p>
            <a:r>
              <a:rPr lang="en-US" b="1" dirty="0"/>
              <a:t>Project</a:t>
            </a:r>
            <a:r>
              <a:rPr lang="en-US" dirty="0"/>
              <a:t>: Extend the basic model to account for migration between populations. Use your model to investigate the effect of local lockdowns. </a:t>
            </a:r>
          </a:p>
        </p:txBody>
      </p:sp>
    </p:spTree>
    <p:extLst>
      <p:ext uri="{BB962C8B-B14F-4D97-AF65-F5344CB8AC3E}">
        <p14:creationId xmlns:p14="http://schemas.microsoft.com/office/powerpoint/2010/main" val="157485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SIR Modelling Assumptions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2436931-0A09-3C43-858A-2131AF3B4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703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dirty="0"/>
              <a:t>A1</a:t>
            </a:r>
            <a:r>
              <a:rPr lang="en-US" sz="3600" dirty="0"/>
              <a:t>: no natural birth or death (disease acts on short time-scale)</a:t>
            </a:r>
          </a:p>
          <a:p>
            <a:pPr marL="0" indent="0">
              <a:buNone/>
            </a:pPr>
            <a:r>
              <a:rPr lang="en-US" sz="3600" b="1" dirty="0"/>
              <a:t>A2</a:t>
            </a:r>
            <a:r>
              <a:rPr lang="en-US" sz="3600" dirty="0"/>
              <a:t>: no spatial effects</a:t>
            </a:r>
          </a:p>
          <a:p>
            <a:pPr marL="0" indent="0">
              <a:buNone/>
            </a:pPr>
            <a:r>
              <a:rPr lang="en-US" sz="3600" b="1" dirty="0"/>
              <a:t>A3</a:t>
            </a:r>
            <a:r>
              <a:rPr lang="en-US" sz="3600" dirty="0"/>
              <a:t>: system is well-mixed – the probability of a susceptible meeting an infected is proportional to the numbers in each compartment</a:t>
            </a:r>
          </a:p>
          <a:p>
            <a:pPr marL="0" indent="0">
              <a:buNone/>
            </a:pPr>
            <a:r>
              <a:rPr lang="en-US" sz="3600" b="1" dirty="0"/>
              <a:t>A4</a:t>
            </a:r>
            <a:r>
              <a:rPr lang="en-US" sz="3600" dirty="0"/>
              <a:t>: infection &amp; infectiousness occur simultaneously (an individual infectious as soon as they become infected)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A5</a:t>
            </a:r>
            <a:r>
              <a:rPr lang="en-US" sz="3600" dirty="0">
                <a:solidFill>
                  <a:srgbClr val="0070C0"/>
                </a:solidFill>
              </a:rPr>
              <a:t>: stochastic effects are negligible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A6</a:t>
            </a:r>
            <a:r>
              <a:rPr lang="en-US" sz="3600" dirty="0">
                <a:solidFill>
                  <a:srgbClr val="0070C0"/>
                </a:solidFill>
              </a:rPr>
              <a:t>: focus on population scale (what about ‘within-host’ epidemics?)</a:t>
            </a:r>
          </a:p>
        </p:txBody>
      </p:sp>
    </p:spTree>
    <p:extLst>
      <p:ext uri="{BB962C8B-B14F-4D97-AF65-F5344CB8AC3E}">
        <p14:creationId xmlns:p14="http://schemas.microsoft.com/office/powerpoint/2010/main" val="403043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4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332</Words>
  <Application>Microsoft Macintosh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CASE STUDY 1: Spread of Infections Disease</vt:lpstr>
      <vt:lpstr>A Model of Gonorrhea Transmission (criss-cross dynamics)</vt:lpstr>
      <vt:lpstr>PowerPoint Presentation</vt:lpstr>
      <vt:lpstr>PowerPoint Presentation</vt:lpstr>
      <vt:lpstr>Network Model (SIS)</vt:lpstr>
      <vt:lpstr>PowerPoint Presentation</vt:lpstr>
      <vt:lpstr>SIR Modelling Assumptions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1: Spread of Infections Disease</dc:title>
  <dc:creator>Microsoft Office User</dc:creator>
  <cp:lastModifiedBy>Helen Byrne</cp:lastModifiedBy>
  <cp:revision>11</cp:revision>
  <dcterms:created xsi:type="dcterms:W3CDTF">2021-11-07T16:04:26Z</dcterms:created>
  <dcterms:modified xsi:type="dcterms:W3CDTF">2022-11-07T20:49:54Z</dcterms:modified>
</cp:coreProperties>
</file>