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15"/>
  </p:notesMasterIdLst>
  <p:sldIdLst>
    <p:sldId id="285" r:id="rId3"/>
    <p:sldId id="259" r:id="rId4"/>
    <p:sldId id="260" r:id="rId5"/>
    <p:sldId id="261" r:id="rId6"/>
    <p:sldId id="262" r:id="rId7"/>
    <p:sldId id="263" r:id="rId8"/>
    <p:sldId id="264" r:id="rId9"/>
    <p:sldId id="275" r:id="rId10"/>
    <p:sldId id="287" r:id="rId11"/>
    <p:sldId id="286" r:id="rId12"/>
    <p:sldId id="277" r:id="rId13"/>
    <p:sldId id="284" r:id="rId14"/>
  </p:sldIdLst>
  <p:sldSz cx="10080625" cy="7559675"/>
  <p:notesSz cx="7559675" cy="106918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hpkghIwyFYPQc8incIjfjKoqOq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49"/>
    <p:restoredTop sz="94658"/>
  </p:normalViewPr>
  <p:slideViewPr>
    <p:cSldViewPr snapToGrid="0">
      <p:cViewPr varScale="1">
        <p:scale>
          <a:sx n="109" d="100"/>
          <a:sy n="109" d="100"/>
        </p:scale>
        <p:origin x="231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38" Type="http://customschemas.google.com/relationships/presentationmetadata" Target="metadata"/><Relationship Id="rId2" Type="http://schemas.openxmlformats.org/officeDocument/2006/relationships/slideMaster" Target="slideMasters/slideMaster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sldNum" idx="12"/>
          </p:nvPr>
        </p:nvSpPr>
        <p:spPr>
          <a:xfrm>
            <a:off x="4278312" y="10156825"/>
            <a:ext cx="3275012" cy="52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" name="Google Shape;4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5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Google Shape;6;n"/>
          <p:cNvSpPr/>
          <p:nvPr/>
        </p:nvSpPr>
        <p:spPr>
          <a:xfrm>
            <a:off x="0" y="0"/>
            <a:ext cx="7559675" cy="10691812"/>
          </a:xfrm>
          <a:prstGeom prst="roundRect">
            <a:avLst>
              <a:gd name="adj" fmla="val 4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n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37175" cy="40020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" name="Google Shape;8;n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2025" cy="4805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9" name="Google Shape;9;n"/>
          <p:cNvSpPr/>
          <p:nvPr/>
        </p:nvSpPr>
        <p:spPr>
          <a:xfrm>
            <a:off x="0" y="0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n"/>
          <p:cNvSpPr/>
          <p:nvPr/>
        </p:nvSpPr>
        <p:spPr>
          <a:xfrm>
            <a:off x="4278312" y="0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n"/>
          <p:cNvSpPr/>
          <p:nvPr/>
        </p:nvSpPr>
        <p:spPr>
          <a:xfrm>
            <a:off x="0" y="10156825"/>
            <a:ext cx="3278187" cy="531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n"/>
          <p:cNvSpPr txBox="1">
            <a:spLocks noGrp="1"/>
          </p:cNvSpPr>
          <p:nvPr>
            <p:ph type="sldNum" idx="3"/>
          </p:nvPr>
        </p:nvSpPr>
        <p:spPr>
          <a:xfrm>
            <a:off x="4278312" y="10156825"/>
            <a:ext cx="3275012" cy="52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lang="en-US" sz="1400" b="0" i="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2A265991-C341-1276-F61C-1E1AB94A4F0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buClrTx/>
              <a:buFontTx/>
              <a:buNone/>
            </a:pPr>
            <a:fld id="{0857C41C-BFF9-6841-8615-A8AA36F5A500}" type="slidenum">
              <a:rPr lang="en-GB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>
                <a:buClrTx/>
                <a:buFontTx/>
                <a:buNone/>
              </a:pPr>
              <a:t>1</a:t>
            </a:fld>
            <a:endParaRPr lang="en-GB" altLang="en-US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4B32E1DA-64B9-5568-CF16-513C009E38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800088CA-18CE-E449-0CB5-6EDDFB1E0C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0a1e523990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85" name="Google Shape;85;g30a1e523990_0_29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8" name="Google Shape;98;p4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0a1e523990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00" cy="40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5" name="Google Shape;105;g30a1e523990_0_5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0a1e523990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15" name="Google Shape;115;g30a1e523990_0_7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5" name="Google Shape;135;p12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0a1e523990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1" name="Google Shape;211;g30a1e523990_0_37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300" cy="48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A5DC6DA5-65F5-8F73-DC07-89452E4DA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>
            <a:extLst>
              <a:ext uri="{FF2B5EF4-FFF2-40B4-BE49-F238E27FC236}">
                <a16:creationId xmlns:a16="http://schemas.microsoft.com/office/drawing/2014/main" id="{4D6A385A-E0B2-2021-CAA4-8D2A40E030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7" name="Google Shape;217;p15:notes">
            <a:extLst>
              <a:ext uri="{FF2B5EF4-FFF2-40B4-BE49-F238E27FC236}">
                <a16:creationId xmlns:a16="http://schemas.microsoft.com/office/drawing/2014/main" id="{D7EA196E-FE1D-23C4-973C-78A5DE02E5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1140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>
          <a:extLst>
            <a:ext uri="{FF2B5EF4-FFF2-40B4-BE49-F238E27FC236}">
              <a16:creationId xmlns:a16="http://schemas.microsoft.com/office/drawing/2014/main" id="{D9CC5F29-8BFA-99A3-92E4-89B6033BB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5:notes">
            <a:extLst>
              <a:ext uri="{FF2B5EF4-FFF2-40B4-BE49-F238E27FC236}">
                <a16:creationId xmlns:a16="http://schemas.microsoft.com/office/drawing/2014/main" id="{EE76CB8A-2F66-7774-1906-0B1A27A42A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17" name="Google Shape;217;p15:notes">
            <a:extLst>
              <a:ext uri="{FF2B5EF4-FFF2-40B4-BE49-F238E27FC236}">
                <a16:creationId xmlns:a16="http://schemas.microsoft.com/office/drawing/2014/main" id="{26FD9B39-432E-E6AD-FF81-F44A70F915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0135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24" name="Google Shape;224;p16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812800"/>
            <a:ext cx="5340350" cy="40052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72" name="Google Shape;272;p20:notes"/>
          <p:cNvSpPr txBox="1">
            <a:spLocks noGrp="1"/>
          </p:cNvSpPr>
          <p:nvPr>
            <p:ph type="body" idx="1"/>
          </p:nvPr>
        </p:nvSpPr>
        <p:spPr>
          <a:xfrm>
            <a:off x="755650" y="5078412"/>
            <a:ext cx="6045200" cy="4808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6263" y="576263"/>
            <a:ext cx="7448550" cy="100488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4D75A7-1C85-1867-63D5-DC1B6AAB8291}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8064500" y="6659563"/>
            <a:ext cx="1436688" cy="3746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0E5D871-152C-E541-A977-A54D9DC7B55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06526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3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sldNum" idx="12"/>
          </p:nvPr>
        </p:nvSpPr>
        <p:spPr>
          <a:xfrm>
            <a:off x="8820150" y="6804025"/>
            <a:ext cx="644525" cy="38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lvl="1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lvl="2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lvl="3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lvl="4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lvl="5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lvl="6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lvl="7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lvl="8" indent="0" algn="r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Google Shape;14;p30"/>
          <p:cNvCxnSpPr/>
          <p:nvPr/>
        </p:nvCxnSpPr>
        <p:spPr>
          <a:xfrm>
            <a:off x="576262" y="172878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15" name="Google Shape;15;p30"/>
          <p:cNvCxnSpPr/>
          <p:nvPr/>
        </p:nvCxnSpPr>
        <p:spPr>
          <a:xfrm>
            <a:off x="576262" y="640873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16" name="Google Shape;16;p30"/>
          <p:cNvSpPr txBox="1"/>
          <p:nvPr/>
        </p:nvSpPr>
        <p:spPr>
          <a:xfrm>
            <a:off x="5040312" y="6659562"/>
            <a:ext cx="2987675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14 October 2022</a:t>
            </a:r>
            <a:endParaRPr/>
          </a:p>
        </p:txBody>
      </p:sp>
      <p:pic>
        <p:nvPicPr>
          <p:cNvPr id="17" name="Google Shape;17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0150" y="576262"/>
            <a:ext cx="679450" cy="9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262" y="6600825"/>
            <a:ext cx="110172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0"/>
          <p:cNvSpPr txBox="1">
            <a:spLocks noGrp="1"/>
          </p:cNvSpPr>
          <p:nvPr>
            <p:ph type="title"/>
          </p:nvPr>
        </p:nvSpPr>
        <p:spPr>
          <a:xfrm>
            <a:off x="576262" y="576262"/>
            <a:ext cx="7445375" cy="100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30"/>
          <p:cNvSpPr txBox="1">
            <a:spLocks noGrp="1"/>
          </p:cNvSpPr>
          <p:nvPr>
            <p:ph type="body" idx="1"/>
          </p:nvPr>
        </p:nvSpPr>
        <p:spPr>
          <a:xfrm>
            <a:off x="576262" y="1979612"/>
            <a:ext cx="8921750" cy="417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0"/>
          <p:cNvSpPr txBox="1">
            <a:spLocks noGrp="1"/>
          </p:cNvSpPr>
          <p:nvPr>
            <p:ph type="sldNum" idx="12"/>
          </p:nvPr>
        </p:nvSpPr>
        <p:spPr>
          <a:xfrm>
            <a:off x="8064500" y="6659562"/>
            <a:ext cx="1433512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2"/>
          <p:cNvSpPr txBox="1">
            <a:spLocks noGrp="1"/>
          </p:cNvSpPr>
          <p:nvPr>
            <p:ph type="title"/>
          </p:nvPr>
        </p:nvSpPr>
        <p:spPr>
          <a:xfrm>
            <a:off x="576262" y="576262"/>
            <a:ext cx="7445375" cy="1001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2"/>
          <p:cNvSpPr txBox="1">
            <a:spLocks noGrp="1"/>
          </p:cNvSpPr>
          <p:nvPr>
            <p:ph type="body" idx="1"/>
          </p:nvPr>
        </p:nvSpPr>
        <p:spPr>
          <a:xfrm>
            <a:off x="576262" y="1979612"/>
            <a:ext cx="8921750" cy="4170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>
            <a:lvl1pPr marL="457200" marR="0" lvl="0" indent="-228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3000"/>
              </a:lnSpc>
              <a:spcBef>
                <a:spcPts val="110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3000"/>
              </a:lnSpc>
              <a:spcBef>
                <a:spcPts val="8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3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3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3000"/>
              </a:lnSpc>
              <a:spcBef>
                <a:spcPts val="300"/>
              </a:spcBef>
              <a:spcAft>
                <a:spcPts val="300"/>
              </a:spcAft>
              <a:buSzPts val="1400"/>
              <a:buNone/>
              <a:defRPr sz="2000" b="0" i="0" u="none" strike="noStrike" cap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29" name="Google Shape;29;p32"/>
          <p:cNvCxnSpPr/>
          <p:nvPr/>
        </p:nvCxnSpPr>
        <p:spPr>
          <a:xfrm>
            <a:off x="576262" y="172878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cxnSp>
        <p:nvCxnSpPr>
          <p:cNvPr id="30" name="Google Shape;30;p32"/>
          <p:cNvCxnSpPr/>
          <p:nvPr/>
        </p:nvCxnSpPr>
        <p:spPr>
          <a:xfrm>
            <a:off x="576262" y="6408737"/>
            <a:ext cx="8928100" cy="1587"/>
          </a:xfrm>
          <a:prstGeom prst="straightConnector1">
            <a:avLst/>
          </a:prstGeom>
          <a:noFill/>
          <a:ln w="9525" cap="flat" cmpd="sng">
            <a:solidFill>
              <a:srgbClr val="003366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31" name="Google Shape;31;p32"/>
          <p:cNvSpPr txBox="1"/>
          <p:nvPr/>
        </p:nvSpPr>
        <p:spPr>
          <a:xfrm>
            <a:off x="5040312" y="6659562"/>
            <a:ext cx="2987675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000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Arial"/>
              <a:buNone/>
            </a:pPr>
            <a:r>
              <a:rPr lang="en-US" sz="1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14 October 2022</a:t>
            </a:r>
            <a:endParaRPr/>
          </a:p>
        </p:txBody>
      </p:sp>
      <p:sp>
        <p:nvSpPr>
          <p:cNvPr id="32" name="Google Shape;32;p32"/>
          <p:cNvSpPr txBox="1">
            <a:spLocks noGrp="1"/>
          </p:cNvSpPr>
          <p:nvPr>
            <p:ph type="sldNum" idx="12"/>
          </p:nvPr>
        </p:nvSpPr>
        <p:spPr>
          <a:xfrm>
            <a:off x="8820150" y="6804025"/>
            <a:ext cx="644525" cy="387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1000"/>
              <a:buFont typeface="Times New Roman"/>
              <a:buNone/>
              <a:defRPr sz="1000" b="0" i="0" u="none">
                <a:solidFill>
                  <a:srgbClr val="002147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20150" y="576262"/>
            <a:ext cx="679450" cy="98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6262" y="6600825"/>
            <a:ext cx="1101725" cy="33337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acadadmin@maths.ox.ac.uk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5" descr="OXF_OxfordMaths_PowerPoint_BG_4.png">
            <a:extLst>
              <a:ext uri="{FF2B5EF4-FFF2-40B4-BE49-F238E27FC236}">
                <a16:creationId xmlns:a16="http://schemas.microsoft.com/office/drawing/2014/main" id="{D33CA764-CE2E-6CA5-152E-165629CFF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-36513"/>
            <a:ext cx="10150476" cy="7629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Rectangle 2">
            <a:extLst>
              <a:ext uri="{FF2B5EF4-FFF2-40B4-BE49-F238E27FC236}">
                <a16:creationId xmlns:a16="http://schemas.microsoft.com/office/drawing/2014/main" id="{B5139193-2385-9CF2-077F-75BB59C4D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6263" y="1584325"/>
            <a:ext cx="7451725" cy="1800225"/>
          </a:xfrm>
        </p:spPr>
        <p:txBody>
          <a:bodyPr/>
          <a:lstStyle/>
          <a:p>
            <a:pPr eaLnBrk="1">
              <a:lnSpc>
                <a:spcPts val="4800"/>
              </a:lnSpc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n-US" sz="4800" dirty="0">
                <a:solidFill>
                  <a:srgbClr val="FFFFFF"/>
                </a:solidFill>
              </a:rPr>
              <a:t>How to get the most out of Intercollegiate Classes</a:t>
            </a: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CD87EF56-7537-A35A-0A7F-0C16BDC50B25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576263" y="3600450"/>
            <a:ext cx="5940425" cy="1547813"/>
          </a:xfrm>
        </p:spPr>
        <p:txBody>
          <a:bodyPr tIns="13320"/>
          <a:lstStyle/>
          <a:p>
            <a:pPr marL="0" indent="0" eaLnBrk="1">
              <a:spcAft>
                <a:spcPct val="0"/>
              </a:spcAft>
              <a:buClrTx/>
              <a:buFontTx/>
              <a:buNone/>
              <a:tabLst>
                <a:tab pos="0" algn="l"/>
                <a:tab pos="104775" algn="l"/>
                <a:tab pos="554038" algn="l"/>
                <a:tab pos="1003300" algn="l"/>
                <a:tab pos="1452563" algn="l"/>
                <a:tab pos="1901825" algn="l"/>
                <a:tab pos="2351088" algn="l"/>
                <a:tab pos="2800350" algn="l"/>
                <a:tab pos="3249613" algn="l"/>
                <a:tab pos="3698875" algn="l"/>
                <a:tab pos="4148138" algn="l"/>
                <a:tab pos="4597400" algn="l"/>
                <a:tab pos="5046663" algn="l"/>
                <a:tab pos="5495925" algn="l"/>
                <a:tab pos="5945188" algn="l"/>
                <a:tab pos="6394450" algn="l"/>
                <a:tab pos="6843713" algn="l"/>
                <a:tab pos="7292975" algn="l"/>
                <a:tab pos="7742238" algn="l"/>
                <a:tab pos="8191500" algn="l"/>
                <a:tab pos="8640763" algn="l"/>
              </a:tabLst>
            </a:pPr>
            <a:r>
              <a:rPr lang="en-GB" altLang="en-US" sz="1500" dirty="0">
                <a:solidFill>
                  <a:srgbClr val="FFFFFF"/>
                </a:solidFill>
              </a:rPr>
              <a:t>Fridays@2, MT26, Week 2</a:t>
            </a:r>
          </a:p>
        </p:txBody>
      </p:sp>
      <p:sp>
        <p:nvSpPr>
          <p:cNvPr id="16389" name="Slide Number Placeholder 4">
            <a:extLst>
              <a:ext uri="{FF2B5EF4-FFF2-40B4-BE49-F238E27FC236}">
                <a16:creationId xmlns:a16="http://schemas.microsoft.com/office/drawing/2014/main" id="{38D29627-E006-0C88-E7A7-0DB011EB5A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  <a:lvl2pPr marL="37931725" indent="-37474525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2pPr>
            <a:lvl3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3pPr>
            <a:lvl4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4pPr>
            <a:lvl5pPr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 Unicode MS" panose="020B0604020202020204" pitchFamily="34" charset="-128"/>
              </a:defRPr>
            </a:lvl9pPr>
          </a:lstStyle>
          <a:p>
            <a:pPr>
              <a:buClrTx/>
              <a:buFontTx/>
              <a:buNone/>
            </a:pPr>
            <a:fld id="{4DDD71A9-E3D1-A044-9C17-0273A0B05433}" type="slidenum">
              <a:rPr lang="en-GB" altLang="en-US">
                <a:solidFill>
                  <a:srgbClr val="002147"/>
                </a:solidFill>
              </a:rPr>
              <a:pPr>
                <a:buClrTx/>
                <a:buFontTx/>
                <a:buNone/>
              </a:pPr>
              <a:t>1</a:t>
            </a:fld>
            <a:endParaRPr lang="en-GB" altLang="en-US">
              <a:solidFill>
                <a:srgbClr val="002147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0a1e523990_0_29"/>
          <p:cNvSpPr txBox="1"/>
          <p:nvPr/>
        </p:nvSpPr>
        <p:spPr>
          <a:xfrm>
            <a:off x="637966" y="2873990"/>
            <a:ext cx="8515768" cy="1799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 dirty="0">
                <a:solidFill>
                  <a:srgbClr val="002147"/>
                </a:solidFill>
              </a:rPr>
              <a:t>What are Intercollegiate Classes?</a:t>
            </a:r>
            <a:endParaRPr sz="6000" dirty="0">
              <a:solidFill>
                <a:srgbClr val="002147"/>
              </a:solidFill>
            </a:endParaRPr>
          </a:p>
        </p:txBody>
      </p:sp>
      <p:sp>
        <p:nvSpPr>
          <p:cNvPr id="88" name="Google Shape;88;g30a1e523990_0_29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/>
        </p:nvSpPr>
        <p:spPr>
          <a:xfrm>
            <a:off x="503237" y="168275"/>
            <a:ext cx="8902700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The Need for Intercollegiate Classes</a:t>
            </a:r>
            <a:endParaRPr/>
          </a:p>
        </p:txBody>
      </p:sp>
      <p:sp>
        <p:nvSpPr>
          <p:cNvPr id="94" name="Google Shape;94;p3"/>
          <p:cNvSpPr txBox="1"/>
          <p:nvPr/>
        </p:nvSpPr>
        <p:spPr>
          <a:xfrm>
            <a:off x="576262" y="1979612"/>
            <a:ext cx="8924925" cy="41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41312" marR="0" lvl="0" indent="-341312" algn="just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Oxford Mathematics, Statistics and Computer Science Departments offer an almost unrivalled set of options in the third and fourth years of their degrees.</a:t>
            </a:r>
            <a:endParaRPr dirty="0"/>
          </a:p>
          <a:p>
            <a:pPr marL="341312" marR="0" lvl="0" indent="-341312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There is no longer sufficient expertise in any college to cover the breadth of teaching offered at Parts B and C </a:t>
            </a:r>
            <a:endParaRPr lang="en-US" sz="2600" dirty="0">
              <a:solidFill>
                <a:srgbClr val="666666"/>
              </a:solidFill>
            </a:endParaRPr>
          </a:p>
          <a:p>
            <a:pPr marL="341312" marR="0" lvl="0" indent="-341312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600"/>
              <a:buFont typeface="Arial"/>
              <a:buChar char="•"/>
            </a:pP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Departments and Colleges coordinate intercollegiate classes, each taught by someone sufficiently expert in the </a:t>
            </a:r>
            <a:r>
              <a:rPr lang="en-US" sz="2600" dirty="0">
                <a:solidFill>
                  <a:srgbClr val="666666"/>
                </a:solidFill>
              </a:rPr>
              <a:t>area</a:t>
            </a:r>
            <a:r>
              <a:rPr lang="en-US" sz="26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dirty="0"/>
          </a:p>
        </p:txBody>
      </p:sp>
      <p:sp>
        <p:nvSpPr>
          <p:cNvPr id="95" name="Google Shape;95;p3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/>
          <p:nvPr/>
        </p:nvSpPr>
        <p:spPr>
          <a:xfrm>
            <a:off x="503237" y="168275"/>
            <a:ext cx="8401050" cy="151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Departmental pedagogy</a:t>
            </a:r>
            <a:endParaRPr/>
          </a:p>
        </p:txBody>
      </p:sp>
      <p:sp>
        <p:nvSpPr>
          <p:cNvPr id="101" name="Google Shape;101;p4"/>
          <p:cNvSpPr txBox="1"/>
          <p:nvPr/>
        </p:nvSpPr>
        <p:spPr>
          <a:xfrm>
            <a:off x="577813" y="1833774"/>
            <a:ext cx="8925000" cy="44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dirty="0">
                <a:solidFill>
                  <a:srgbClr val="666666"/>
                </a:solidFill>
              </a:rPr>
              <a:t>Beyond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practical reasons</a:t>
            </a:r>
            <a:r>
              <a:rPr lang="en-US" sz="2300" dirty="0">
                <a:solidFill>
                  <a:srgbClr val="666666"/>
                </a:solidFill>
              </a:rPr>
              <a:t>, intercollegiate classes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also reflect the Departments’ general attitudes towards teaching.</a:t>
            </a:r>
            <a:endParaRPr sz="2300" dirty="0">
              <a:solidFill>
                <a:srgbClr val="666666"/>
              </a:solidFill>
            </a:endParaRPr>
          </a:p>
          <a:p>
            <a:pPr marL="376237" marR="0" lvl="0" indent="-376237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rgbClr val="666666"/>
                </a:solidFill>
              </a:rPr>
              <a:t>F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irst two years</a:t>
            </a:r>
            <a:r>
              <a:rPr lang="en-US" sz="2300" dirty="0">
                <a:solidFill>
                  <a:srgbClr val="666666"/>
                </a:solidFill>
              </a:rPr>
              <a:t>: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tutorials provide an individual and flexible mean of teaching students who have little to no experience with proof, </a:t>
            </a:r>
            <a:r>
              <a:rPr lang="en-US" sz="2300" b="0" i="0" u="none" dirty="0" err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rigour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, abstract thinking, independent study, presenting mathematics.</a:t>
            </a:r>
            <a:endParaRPr dirty="0"/>
          </a:p>
          <a:p>
            <a:pPr marL="376237" marR="0" lvl="0" indent="-376237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dirty="0">
                <a:solidFill>
                  <a:srgbClr val="666666"/>
                </a:solidFill>
              </a:rPr>
              <a:t>A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s the degree progresses</a:t>
            </a:r>
            <a:r>
              <a:rPr lang="en-US" sz="2300" dirty="0">
                <a:solidFill>
                  <a:srgbClr val="666666"/>
                </a:solidFill>
              </a:rPr>
              <a:t>: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students feel more confident in presenting </a:t>
            </a:r>
            <a:r>
              <a:rPr lang="en-US" sz="2300" b="0" i="0" u="none" dirty="0" err="1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maths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, recogniz</a:t>
            </a:r>
            <a:r>
              <a:rPr lang="en-US" sz="2300" dirty="0">
                <a:solidFill>
                  <a:srgbClr val="666666"/>
                </a:solidFill>
              </a:rPr>
              <a:t>ing</a:t>
            </a: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any fudginess in their proofs, and asking questions addressing such problems. </a:t>
            </a:r>
            <a:endParaRPr lang="en-US" sz="2300" dirty="0">
              <a:solidFill>
                <a:srgbClr val="666666"/>
              </a:solidFill>
            </a:endParaRPr>
          </a:p>
          <a:p>
            <a:pPr marL="376237" marR="0" lvl="0" indent="-376237" algn="just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300"/>
              <a:buFont typeface="Arial"/>
              <a:buChar char="•"/>
            </a:pPr>
            <a:r>
              <a:rPr lang="en-US" sz="23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class system is a chance for students to grow further independently and take more responsibility for their learning.</a:t>
            </a:r>
            <a:endParaRPr dirty="0"/>
          </a:p>
        </p:txBody>
      </p:sp>
      <p:sp>
        <p:nvSpPr>
          <p:cNvPr id="102" name="Google Shape;102;p4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0a1e523990_0_52"/>
          <p:cNvSpPr/>
          <p:nvPr/>
        </p:nvSpPr>
        <p:spPr>
          <a:xfrm>
            <a:off x="499675" y="1852300"/>
            <a:ext cx="2932500" cy="3749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g30a1e523990_0_52"/>
          <p:cNvSpPr txBox="1"/>
          <p:nvPr/>
        </p:nvSpPr>
        <p:spPr>
          <a:xfrm>
            <a:off x="503237" y="168275"/>
            <a:ext cx="72357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000">
                <a:solidFill>
                  <a:srgbClr val="002147"/>
                </a:solidFill>
              </a:rPr>
              <a:t>structure </a:t>
            </a:r>
            <a:endParaRPr/>
          </a:p>
        </p:txBody>
      </p:sp>
      <p:sp>
        <p:nvSpPr>
          <p:cNvPr id="109" name="Google Shape;109;g30a1e523990_0_52"/>
          <p:cNvSpPr/>
          <p:nvPr/>
        </p:nvSpPr>
        <p:spPr>
          <a:xfrm>
            <a:off x="4865775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g30a1e523990_0_52"/>
          <p:cNvSpPr txBox="1"/>
          <p:nvPr/>
        </p:nvSpPr>
        <p:spPr>
          <a:xfrm>
            <a:off x="499175" y="2352650"/>
            <a:ext cx="27669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666666"/>
                </a:solidFill>
                <a:highlight>
                  <a:srgbClr val="FFF2CC"/>
                </a:highlight>
              </a:rPr>
              <a:t>COURSE LECTURER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111" name="Google Shape;111;g30a1e523990_0_52"/>
          <p:cNvSpPr txBox="1"/>
          <p:nvPr/>
        </p:nvSpPr>
        <p:spPr>
          <a:xfrm>
            <a:off x="743525" y="1881650"/>
            <a:ext cx="2278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666666"/>
                </a:solidFill>
                <a:highlight>
                  <a:srgbClr val="F9CB9C"/>
                </a:highlight>
              </a:rPr>
              <a:t>LECTURES</a:t>
            </a:r>
            <a:endParaRPr>
              <a:solidFill>
                <a:schemeClr val="dk1"/>
              </a:solidFill>
              <a:highlight>
                <a:srgbClr val="F9CB9C"/>
              </a:highlight>
            </a:endParaRPr>
          </a:p>
        </p:txBody>
      </p:sp>
      <p:sp>
        <p:nvSpPr>
          <p:cNvPr id="112" name="Google Shape;112;g30a1e523990_0_52"/>
          <p:cNvSpPr txBox="1"/>
          <p:nvPr/>
        </p:nvSpPr>
        <p:spPr>
          <a:xfrm>
            <a:off x="382625" y="2873188"/>
            <a:ext cx="3000000" cy="24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>
                <a:solidFill>
                  <a:srgbClr val="666666"/>
                </a:solidFill>
              </a:rPr>
              <a:t>writes and delivers the lectures</a:t>
            </a:r>
            <a:endParaRPr sz="200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>
                <a:solidFill>
                  <a:srgbClr val="666666"/>
                </a:solidFill>
              </a:rPr>
              <a:t>sets the problem sheets and examination paper</a:t>
            </a:r>
            <a:endParaRPr sz="200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>
                <a:solidFill>
                  <a:srgbClr val="666666"/>
                </a:solidFill>
              </a:rPr>
              <a:t>responsible for the running of the course.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0a1e523990_0_76"/>
          <p:cNvSpPr/>
          <p:nvPr/>
        </p:nvSpPr>
        <p:spPr>
          <a:xfrm>
            <a:off x="499675" y="1852300"/>
            <a:ext cx="2932500" cy="37497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g30a1e523990_0_76"/>
          <p:cNvSpPr txBox="1"/>
          <p:nvPr/>
        </p:nvSpPr>
        <p:spPr>
          <a:xfrm>
            <a:off x="503237" y="168275"/>
            <a:ext cx="7235700" cy="15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lang="en-US" sz="3000">
                <a:solidFill>
                  <a:srgbClr val="002147"/>
                </a:solidFill>
              </a:rPr>
              <a:t>structure </a:t>
            </a:r>
            <a:endParaRPr/>
          </a:p>
        </p:txBody>
      </p:sp>
      <p:sp>
        <p:nvSpPr>
          <p:cNvPr id="119" name="Google Shape;119;g30a1e523990_0_76"/>
          <p:cNvSpPr txBox="1"/>
          <p:nvPr/>
        </p:nvSpPr>
        <p:spPr>
          <a:xfrm>
            <a:off x="3682075" y="2275975"/>
            <a:ext cx="6232200" cy="97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66666"/>
                </a:solidFill>
              </a:rPr>
              <a:t>E</a:t>
            </a:r>
            <a:r>
              <a:rPr lang="en-US" sz="18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ach student registered in</a:t>
            </a:r>
            <a:r>
              <a:rPr lang="en-US" sz="1800">
                <a:solidFill>
                  <a:srgbClr val="666666"/>
                </a:solidFill>
              </a:rPr>
              <a:t> the course is</a:t>
            </a:r>
            <a:r>
              <a:rPr lang="en-US" sz="18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assigned to an intercollegiate class.</a:t>
            </a:r>
            <a:endParaRPr sz="1800" b="0" i="0" u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66666"/>
                </a:solidFill>
              </a:rPr>
              <a:t>Typically 6-12 students, except for large classes.</a:t>
            </a:r>
            <a:endParaRPr sz="1800">
              <a:solidFill>
                <a:srgbClr val="666666"/>
              </a:solidFill>
            </a:endParaRPr>
          </a:p>
          <a:p>
            <a:pPr marL="0" marR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</a:endParaRPr>
          </a:p>
          <a:p>
            <a:pPr marL="0" marR="0" lvl="0" indent="0" algn="just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120" name="Google Shape;120;g30a1e523990_0_76"/>
          <p:cNvSpPr/>
          <p:nvPr/>
        </p:nvSpPr>
        <p:spPr>
          <a:xfrm>
            <a:off x="4865775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g30a1e523990_0_76"/>
          <p:cNvSpPr txBox="1"/>
          <p:nvPr/>
        </p:nvSpPr>
        <p:spPr>
          <a:xfrm>
            <a:off x="499175" y="2352650"/>
            <a:ext cx="27669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666666"/>
                </a:solidFill>
                <a:highlight>
                  <a:srgbClr val="FFF2CC"/>
                </a:highlight>
              </a:rPr>
              <a:t>COURSE LECTURER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122" name="Google Shape;122;g30a1e523990_0_76"/>
          <p:cNvSpPr txBox="1"/>
          <p:nvPr/>
        </p:nvSpPr>
        <p:spPr>
          <a:xfrm>
            <a:off x="743525" y="1881650"/>
            <a:ext cx="2278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666666"/>
                </a:solidFill>
                <a:highlight>
                  <a:srgbClr val="F9CB9C"/>
                </a:highlight>
              </a:rPr>
              <a:t>LECTURES</a:t>
            </a:r>
            <a:endParaRPr>
              <a:solidFill>
                <a:schemeClr val="dk1"/>
              </a:solidFill>
              <a:highlight>
                <a:srgbClr val="F9CB9C"/>
              </a:highlight>
            </a:endParaRPr>
          </a:p>
        </p:txBody>
      </p:sp>
      <p:sp>
        <p:nvSpPr>
          <p:cNvPr id="123" name="Google Shape;123;g30a1e523990_0_76"/>
          <p:cNvSpPr txBox="1"/>
          <p:nvPr/>
        </p:nvSpPr>
        <p:spPr>
          <a:xfrm>
            <a:off x="382625" y="2873188"/>
            <a:ext cx="3000000" cy="24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>
                <a:solidFill>
                  <a:srgbClr val="666666"/>
                </a:solidFill>
              </a:rPr>
              <a:t>writes and delivers the lectures</a:t>
            </a:r>
            <a:endParaRPr sz="200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>
                <a:solidFill>
                  <a:srgbClr val="666666"/>
                </a:solidFill>
              </a:rPr>
              <a:t>sets the problem sheets and examination paper</a:t>
            </a:r>
            <a:endParaRPr sz="2000">
              <a:solidFill>
                <a:srgbClr val="666666"/>
              </a:solidFill>
            </a:endParaRPr>
          </a:p>
          <a:p>
            <a:pPr marL="457200" lvl="0" indent="-35560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000"/>
              <a:buChar char="●"/>
            </a:pPr>
            <a:r>
              <a:rPr lang="en-US" sz="2000">
                <a:solidFill>
                  <a:srgbClr val="666666"/>
                </a:solidFill>
              </a:rPr>
              <a:t>responsible for the running of the course.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24" name="Google Shape;124;g30a1e523990_0_76"/>
          <p:cNvSpPr txBox="1"/>
          <p:nvPr/>
        </p:nvSpPr>
        <p:spPr>
          <a:xfrm>
            <a:off x="5595850" y="1881650"/>
            <a:ext cx="2278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666666"/>
                </a:solidFill>
                <a:highlight>
                  <a:srgbClr val="F9CB9C"/>
                </a:highlight>
              </a:rPr>
              <a:t>CLASSES</a:t>
            </a:r>
            <a:endParaRPr>
              <a:solidFill>
                <a:schemeClr val="dk1"/>
              </a:solidFill>
              <a:highlight>
                <a:srgbClr val="F9CB9C"/>
              </a:highlight>
            </a:endParaRPr>
          </a:p>
        </p:txBody>
      </p:sp>
      <p:sp>
        <p:nvSpPr>
          <p:cNvPr id="125" name="Google Shape;125;g30a1e523990_0_76"/>
          <p:cNvSpPr txBox="1"/>
          <p:nvPr/>
        </p:nvSpPr>
        <p:spPr>
          <a:xfrm>
            <a:off x="5414725" y="3416684"/>
            <a:ext cx="2766900" cy="4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900" b="1">
                <a:solidFill>
                  <a:srgbClr val="666666"/>
                </a:solidFill>
                <a:highlight>
                  <a:srgbClr val="FFF2CC"/>
                </a:highlight>
              </a:rPr>
              <a:t>CLASS TUTOR</a:t>
            </a:r>
            <a:endParaRPr sz="1300">
              <a:solidFill>
                <a:schemeClr val="dk1"/>
              </a:solidFill>
              <a:highlight>
                <a:srgbClr val="FFF2CC"/>
              </a:highlight>
            </a:endParaRPr>
          </a:p>
        </p:txBody>
      </p:sp>
      <p:sp>
        <p:nvSpPr>
          <p:cNvPr id="126" name="Google Shape;126;g30a1e523990_0_76"/>
          <p:cNvSpPr txBox="1"/>
          <p:nvPr/>
        </p:nvSpPr>
        <p:spPr>
          <a:xfrm>
            <a:off x="5298175" y="3732597"/>
            <a:ext cx="3000000" cy="4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666666"/>
                </a:solidFill>
              </a:rPr>
              <a:t>leads the classes</a:t>
            </a:r>
            <a:endParaRPr sz="1200">
              <a:solidFill>
                <a:schemeClr val="dk1"/>
              </a:solidFill>
            </a:endParaRPr>
          </a:p>
        </p:txBody>
      </p:sp>
      <p:grpSp>
        <p:nvGrpSpPr>
          <p:cNvPr id="127" name="Google Shape;127;g30a1e523990_0_76"/>
          <p:cNvGrpSpPr/>
          <p:nvPr/>
        </p:nvGrpSpPr>
        <p:grpSpPr>
          <a:xfrm>
            <a:off x="3641825" y="4394647"/>
            <a:ext cx="3015025" cy="1459438"/>
            <a:chOff x="6633400" y="2424200"/>
            <a:chExt cx="3015025" cy="1459438"/>
          </a:xfrm>
        </p:grpSpPr>
        <p:sp>
          <p:nvSpPr>
            <p:cNvPr id="128" name="Google Shape;128;g30a1e523990_0_76"/>
            <p:cNvSpPr txBox="1"/>
            <p:nvPr/>
          </p:nvSpPr>
          <p:spPr>
            <a:xfrm>
              <a:off x="6648425" y="2424200"/>
              <a:ext cx="3000000" cy="73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b="1">
                  <a:solidFill>
                    <a:srgbClr val="666666"/>
                  </a:solidFill>
                  <a:highlight>
                    <a:schemeClr val="lt1"/>
                  </a:highlight>
                </a:rPr>
                <a:t>Part B</a:t>
              </a:r>
              <a:endParaRPr sz="1700" b="1">
                <a:solidFill>
                  <a:srgbClr val="666666"/>
                </a:solidFill>
                <a:highlight>
                  <a:srgbClr val="FFF2CC"/>
                </a:highlight>
              </a:endParaRPr>
            </a:p>
            <a:p>
              <a:pPr marL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666666"/>
                  </a:solidFill>
                  <a:highlight>
                    <a:srgbClr val="FFF2CC"/>
                  </a:highlight>
                </a:rPr>
                <a:t>TEACHING ASSISTANT (TA)</a:t>
              </a:r>
              <a:endParaRPr sz="1100">
                <a:highlight>
                  <a:schemeClr val="accent6"/>
                </a:highlight>
              </a:endParaRPr>
            </a:p>
          </p:txBody>
        </p:sp>
        <p:sp>
          <p:nvSpPr>
            <p:cNvPr id="129" name="Google Shape;129;g30a1e523990_0_76"/>
            <p:cNvSpPr txBox="1"/>
            <p:nvPr/>
          </p:nvSpPr>
          <p:spPr>
            <a:xfrm>
              <a:off x="6633400" y="3011838"/>
              <a:ext cx="3000000" cy="871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30200" algn="l" rtl="0">
                <a:lnSpc>
                  <a:spcPct val="93000"/>
                </a:lnSpc>
                <a:spcBef>
                  <a:spcPts val="1400"/>
                </a:spcBef>
                <a:spcAft>
                  <a:spcPts val="0"/>
                </a:spcAft>
                <a:buClr>
                  <a:srgbClr val="666666"/>
                </a:buClr>
                <a:buSzPts val="1600"/>
                <a:buChar char="●"/>
              </a:pPr>
              <a:r>
                <a:rPr lang="en-US" sz="1600">
                  <a:solidFill>
                    <a:srgbClr val="666666"/>
                  </a:solidFill>
                </a:rPr>
                <a:t>marking</a:t>
              </a:r>
              <a:endParaRPr sz="1600">
                <a:solidFill>
                  <a:srgbClr val="666666"/>
                </a:solidFill>
              </a:endParaRPr>
            </a:p>
            <a:p>
              <a:pPr marL="457200" marR="0" lvl="0" indent="-330200" algn="l" rtl="0">
                <a:lnSpc>
                  <a:spcPct val="9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6666"/>
                </a:buClr>
                <a:buSzPts val="1600"/>
                <a:buChar char="●"/>
              </a:pPr>
              <a:r>
                <a:rPr lang="en-US" sz="1600">
                  <a:solidFill>
                    <a:srgbClr val="666666"/>
                  </a:solidFill>
                </a:rPr>
                <a:t>helps coordinate and deliver the class</a:t>
              </a:r>
              <a:endParaRPr sz="1600">
                <a:solidFill>
                  <a:srgbClr val="666666"/>
                </a:solidFill>
              </a:endParaRPr>
            </a:p>
          </p:txBody>
        </p:sp>
      </p:grpSp>
      <p:grpSp>
        <p:nvGrpSpPr>
          <p:cNvPr id="130" name="Google Shape;130;g30a1e523990_0_76"/>
          <p:cNvGrpSpPr/>
          <p:nvPr/>
        </p:nvGrpSpPr>
        <p:grpSpPr>
          <a:xfrm>
            <a:off x="6783825" y="4394647"/>
            <a:ext cx="3000000" cy="1511028"/>
            <a:chOff x="6648425" y="2424200"/>
            <a:chExt cx="3000000" cy="1511028"/>
          </a:xfrm>
        </p:grpSpPr>
        <p:sp>
          <p:nvSpPr>
            <p:cNvPr id="131" name="Google Shape;131;g30a1e523990_0_76"/>
            <p:cNvSpPr txBox="1"/>
            <p:nvPr/>
          </p:nvSpPr>
          <p:spPr>
            <a:xfrm>
              <a:off x="6648425" y="2424200"/>
              <a:ext cx="3000000" cy="73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700" b="1">
                  <a:solidFill>
                    <a:srgbClr val="666666"/>
                  </a:solidFill>
                  <a:highlight>
                    <a:schemeClr val="lt1"/>
                  </a:highlight>
                </a:rPr>
                <a:t>Part C</a:t>
              </a:r>
              <a:endParaRPr sz="1700" b="1">
                <a:solidFill>
                  <a:srgbClr val="666666"/>
                </a:solidFill>
                <a:highlight>
                  <a:srgbClr val="FFF2CC"/>
                </a:highlight>
              </a:endParaRPr>
            </a:p>
            <a:p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666666"/>
                  </a:solidFill>
                  <a:highlight>
                    <a:srgbClr val="FFF2CC"/>
                  </a:highlight>
                </a:rPr>
                <a:t>MARKER</a:t>
              </a:r>
              <a:endParaRPr sz="1100">
                <a:highlight>
                  <a:schemeClr val="accent6"/>
                </a:highlight>
              </a:endParaRPr>
            </a:p>
          </p:txBody>
        </p:sp>
        <p:sp>
          <p:nvSpPr>
            <p:cNvPr id="132" name="Google Shape;132;g30a1e523990_0_76"/>
            <p:cNvSpPr txBox="1"/>
            <p:nvPr/>
          </p:nvSpPr>
          <p:spPr>
            <a:xfrm>
              <a:off x="6956675" y="3011828"/>
              <a:ext cx="2598000" cy="92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457200" marR="0" lvl="0" indent="-330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666666"/>
                </a:buClr>
                <a:buSzPts val="1600"/>
                <a:buChar char="●"/>
              </a:pPr>
              <a:r>
                <a:rPr lang="en-US" sz="1600" dirty="0">
                  <a:solidFill>
                    <a:srgbClr val="666666"/>
                  </a:solidFill>
                </a:rPr>
                <a:t>marking:</a:t>
              </a:r>
              <a:endParaRPr sz="1600" dirty="0">
                <a:solidFill>
                  <a:srgbClr val="666666"/>
                </a:solidFill>
              </a:endParaRPr>
            </a:p>
            <a:p>
              <a:pPr marL="45720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dirty="0">
                  <a:solidFill>
                    <a:srgbClr val="666666"/>
                  </a:solidFill>
                </a:rPr>
                <a:t>Section B of problem sheets 2 and 3</a:t>
              </a:r>
              <a:endParaRPr sz="1600" dirty="0">
                <a:solidFill>
                  <a:srgbClr val="666666"/>
                </a:solidFill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2"/>
          <p:cNvSpPr txBox="1"/>
          <p:nvPr/>
        </p:nvSpPr>
        <p:spPr>
          <a:xfrm>
            <a:off x="582012" y="725962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Class logistics</a:t>
            </a:r>
            <a:endParaRPr/>
          </a:p>
        </p:txBody>
      </p:sp>
      <p:sp>
        <p:nvSpPr>
          <p:cNvPr id="138" name="Google Shape;138;p12"/>
          <p:cNvSpPr txBox="1"/>
          <p:nvPr/>
        </p:nvSpPr>
        <p:spPr>
          <a:xfrm>
            <a:off x="708013" y="1971039"/>
            <a:ext cx="8664600" cy="43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457200" marR="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/>
              <a:buChar char="●"/>
            </a:pPr>
            <a:r>
              <a:rPr lang="en-US" sz="26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Each set of classes includes 6 hours of teaching.</a:t>
            </a:r>
            <a:endParaRPr/>
          </a:p>
          <a:p>
            <a:pPr marL="1371600" marR="0" lvl="2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/>
              <a:buChar char="■"/>
            </a:pPr>
            <a:r>
              <a:rPr lang="en-US" sz="26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6 classes, each 1 hour long, or </a:t>
            </a:r>
            <a:endParaRPr sz="2600" b="0" i="0" u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371600" marR="0" lvl="2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Font typeface="Arial"/>
              <a:buChar char="■"/>
            </a:pPr>
            <a:r>
              <a:rPr lang="en-US" sz="26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4 classes, each 1.5 hours long.</a:t>
            </a:r>
            <a:endParaRPr sz="2600" b="0" i="0" u="none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9370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en-US" sz="2600">
                <a:solidFill>
                  <a:srgbClr val="666666"/>
                </a:solidFill>
              </a:rPr>
              <a:t>Typically one set of work will be set per class (submitted via Moodle for marking).</a:t>
            </a:r>
            <a:endParaRPr sz="2600">
              <a:solidFill>
                <a:srgbClr val="666666"/>
              </a:solidFill>
            </a:endParaRPr>
          </a:p>
          <a:p>
            <a:pPr marL="91440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666666"/>
                </a:solidFill>
              </a:rPr>
              <a:t>❗Late submissions may not be marked</a:t>
            </a:r>
            <a:endParaRPr sz="2600">
              <a:solidFill>
                <a:srgbClr val="666666"/>
              </a:solidFill>
            </a:endParaRPr>
          </a:p>
          <a:p>
            <a:pPr marL="457200" marR="0" lvl="0" indent="-3937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6666"/>
              </a:buClr>
              <a:buSzPts val="2600"/>
              <a:buChar char="●"/>
            </a:pPr>
            <a:r>
              <a:rPr lang="en-US" sz="2600">
                <a:solidFill>
                  <a:srgbClr val="666666"/>
                </a:solidFill>
              </a:rPr>
              <a:t>F</a:t>
            </a:r>
            <a:r>
              <a:rPr lang="en-US" sz="26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irst class in Weeks 2, 3 or 4</a:t>
            </a:r>
            <a:r>
              <a:rPr lang="en-US" sz="2600">
                <a:solidFill>
                  <a:srgbClr val="666666"/>
                </a:solidFill>
              </a:rPr>
              <a:t>.</a:t>
            </a:r>
            <a:endParaRPr sz="2600">
              <a:solidFill>
                <a:srgbClr val="666666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666666"/>
                </a:solidFill>
              </a:rPr>
              <a:t>F</a:t>
            </a:r>
            <a:r>
              <a:rPr lang="en-US" sz="26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inal class may run into Week 1 of the following term.</a:t>
            </a:r>
            <a:endParaRPr sz="260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600">
              <a:solidFill>
                <a:srgbClr val="666666"/>
              </a:solidFill>
            </a:endParaRPr>
          </a:p>
          <a:p>
            <a:pPr marL="0" marR="0" lvl="0" indent="0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None/>
            </a:pPr>
            <a:endParaRPr sz="2600">
              <a:solidFill>
                <a:srgbClr val="666666"/>
              </a:solidFill>
            </a:endParaRPr>
          </a:p>
        </p:txBody>
      </p:sp>
      <p:sp>
        <p:nvSpPr>
          <p:cNvPr id="139" name="Google Shape;139;p12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0a1e523990_0_37"/>
          <p:cNvSpPr txBox="1"/>
          <p:nvPr/>
        </p:nvSpPr>
        <p:spPr>
          <a:xfrm>
            <a:off x="738093" y="2922094"/>
            <a:ext cx="8604437" cy="1715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6000"/>
              <a:buFont typeface="Arial"/>
              <a:buNone/>
            </a:pPr>
            <a:r>
              <a:rPr lang="en-US" sz="6000" dirty="0">
                <a:solidFill>
                  <a:srgbClr val="002147"/>
                </a:solidFill>
              </a:rPr>
              <a:t>Making the most of your Intercollegiate Classes</a:t>
            </a:r>
            <a:endParaRPr dirty="0"/>
          </a:p>
        </p:txBody>
      </p:sp>
      <p:sp>
        <p:nvSpPr>
          <p:cNvPr id="214" name="Google Shape;214;g30a1e523990_0_37"/>
          <p:cNvSpPr/>
          <p:nvPr/>
        </p:nvSpPr>
        <p:spPr>
          <a:xfrm>
            <a:off x="4895850" y="6588125"/>
            <a:ext cx="1296900" cy="28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>
          <a:extLst>
            <a:ext uri="{FF2B5EF4-FFF2-40B4-BE49-F238E27FC236}">
              <a16:creationId xmlns:a16="http://schemas.microsoft.com/office/drawing/2014/main" id="{D498561F-7CEA-D7C5-0E75-0DE8C27AB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>
            <a:extLst>
              <a:ext uri="{FF2B5EF4-FFF2-40B4-BE49-F238E27FC236}">
                <a16:creationId xmlns:a16="http://schemas.microsoft.com/office/drawing/2014/main" id="{2C9254AA-2F7B-1DBE-70F4-81B0EAFED98C}"/>
              </a:ext>
            </a:extLst>
          </p:cNvPr>
          <p:cNvSpPr txBox="1"/>
          <p:nvPr/>
        </p:nvSpPr>
        <p:spPr>
          <a:xfrm>
            <a:off x="576262" y="706137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Before the </a:t>
            </a:r>
            <a:r>
              <a:rPr lang="en-US" sz="3000" dirty="0">
                <a:solidFill>
                  <a:srgbClr val="002147"/>
                </a:solidFill>
              </a:rPr>
              <a:t>c</a:t>
            </a: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lass</a:t>
            </a:r>
            <a:endParaRPr dirty="0"/>
          </a:p>
        </p:txBody>
      </p:sp>
      <p:sp>
        <p:nvSpPr>
          <p:cNvPr id="220" name="Google Shape;220;p15">
            <a:extLst>
              <a:ext uri="{FF2B5EF4-FFF2-40B4-BE49-F238E27FC236}">
                <a16:creationId xmlns:a16="http://schemas.microsoft.com/office/drawing/2014/main" id="{F281FF59-D561-7377-F774-A9B83DFEF8A0}"/>
              </a:ext>
            </a:extLst>
          </p:cNvPr>
          <p:cNvSpPr txBox="1"/>
          <p:nvPr/>
        </p:nvSpPr>
        <p:spPr>
          <a:xfrm>
            <a:off x="576262" y="1979612"/>
            <a:ext cx="8924925" cy="41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Attempt the problem sheet seriously, but do not worry if you have not been able to complete all of the problems.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Indicate the places where you got stuck or where a solution worked but you are not sure why.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If possible, try to bring specific questions to the class.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Review the marking and feedback on your work.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Have the relevant definitions, theorems, etc. to hand</a:t>
            </a:r>
            <a:r>
              <a:rPr lang="en-GB" sz="28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800" dirty="0"/>
          </a:p>
          <a:p>
            <a:pPr marL="0" marR="0" lvl="0" indent="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100" b="0" i="0" u="none" strike="noStrike" cap="none" dirty="0">
              <a:solidFill>
                <a:srgbClr val="6666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5">
            <a:extLst>
              <a:ext uri="{FF2B5EF4-FFF2-40B4-BE49-F238E27FC236}">
                <a16:creationId xmlns:a16="http://schemas.microsoft.com/office/drawing/2014/main" id="{24EFB689-D62D-8ED0-B5B0-1FE12EA899B6}"/>
              </a:ext>
            </a:extLst>
          </p:cNvPr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754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>
          <a:extLst>
            <a:ext uri="{FF2B5EF4-FFF2-40B4-BE49-F238E27FC236}">
              <a16:creationId xmlns:a16="http://schemas.microsoft.com/office/drawing/2014/main" id="{A37B1073-2F25-3F9E-038B-C1B40E86C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5">
            <a:extLst>
              <a:ext uri="{FF2B5EF4-FFF2-40B4-BE49-F238E27FC236}">
                <a16:creationId xmlns:a16="http://schemas.microsoft.com/office/drawing/2014/main" id="{3283C5CE-2061-34B7-5BBF-E5968C2C6117}"/>
              </a:ext>
            </a:extLst>
          </p:cNvPr>
          <p:cNvSpPr txBox="1"/>
          <p:nvPr/>
        </p:nvSpPr>
        <p:spPr>
          <a:xfrm>
            <a:off x="576262" y="706137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During the class</a:t>
            </a:r>
            <a:endParaRPr dirty="0"/>
          </a:p>
        </p:txBody>
      </p:sp>
      <p:sp>
        <p:nvSpPr>
          <p:cNvPr id="220" name="Google Shape;220;p15">
            <a:extLst>
              <a:ext uri="{FF2B5EF4-FFF2-40B4-BE49-F238E27FC236}">
                <a16:creationId xmlns:a16="http://schemas.microsoft.com/office/drawing/2014/main" id="{9F0ADD03-F21B-7C30-F54E-4F41D579C54F}"/>
              </a:ext>
            </a:extLst>
          </p:cNvPr>
          <p:cNvSpPr txBox="1"/>
          <p:nvPr/>
        </p:nvSpPr>
        <p:spPr>
          <a:xfrm>
            <a:off x="576262" y="1979612"/>
            <a:ext cx="8924925" cy="41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Ask questions.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Offer partial ideas as well as complete solutions.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Listen to other approaches.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Give yourself time to think.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Avoid letting a few confident voices do all the talking.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Focus on understanding, not copying.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600" b="0" i="0" u="none" strike="noStrike" cap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Use the larger class to your advantage.  </a:t>
            </a:r>
          </a:p>
        </p:txBody>
      </p:sp>
      <p:sp>
        <p:nvSpPr>
          <p:cNvPr id="221" name="Google Shape;221;p15">
            <a:extLst>
              <a:ext uri="{FF2B5EF4-FFF2-40B4-BE49-F238E27FC236}">
                <a16:creationId xmlns:a16="http://schemas.microsoft.com/office/drawing/2014/main" id="{BCC35057-C822-340F-9D9D-A5FC446762EC}"/>
              </a:ext>
            </a:extLst>
          </p:cNvPr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4934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6"/>
          <p:cNvSpPr txBox="1"/>
          <p:nvPr/>
        </p:nvSpPr>
        <p:spPr>
          <a:xfrm>
            <a:off x="583462" y="727812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After the class</a:t>
            </a:r>
            <a:endParaRPr dirty="0"/>
          </a:p>
        </p:txBody>
      </p:sp>
      <p:sp>
        <p:nvSpPr>
          <p:cNvPr id="227" name="Google Shape;227;p16"/>
          <p:cNvSpPr txBox="1"/>
          <p:nvPr/>
        </p:nvSpPr>
        <p:spPr>
          <a:xfrm>
            <a:off x="503237" y="1931987"/>
            <a:ext cx="9140825" cy="482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666666"/>
                </a:solidFill>
              </a:rPr>
              <a:t>Soon afterwards, revisit the problems that were discussed.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666666"/>
                </a:solidFill>
              </a:rPr>
              <a:t>Write down two or three ideas you want to remember.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666666"/>
                </a:solidFill>
              </a:rPr>
              <a:t>Act on feedback in the next problem sheet.  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666666"/>
                </a:solidFill>
              </a:rPr>
              <a:t>If an important point is still unclear, ask.  </a:t>
            </a:r>
          </a:p>
        </p:txBody>
      </p:sp>
      <p:sp>
        <p:nvSpPr>
          <p:cNvPr id="228" name="Google Shape;228;p16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"/>
          <p:cNvSpPr txBox="1"/>
          <p:nvPr/>
        </p:nvSpPr>
        <p:spPr>
          <a:xfrm>
            <a:off x="624337" y="708462"/>
            <a:ext cx="7448700" cy="10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2147"/>
              </a:buClr>
              <a:buSzPts val="3000"/>
              <a:buFont typeface="Arial"/>
              <a:buNone/>
            </a:pPr>
            <a:r>
              <a:rPr lang="en-US" sz="3000" b="0" i="0" u="none" dirty="0">
                <a:solidFill>
                  <a:srgbClr val="002147"/>
                </a:solidFill>
                <a:latin typeface="Arial"/>
                <a:ea typeface="Arial"/>
                <a:cs typeface="Arial"/>
                <a:sym typeface="Arial"/>
              </a:rPr>
              <a:t>Useful Contacts</a:t>
            </a:r>
            <a:endParaRPr dirty="0"/>
          </a:p>
        </p:txBody>
      </p:sp>
      <p:sp>
        <p:nvSpPr>
          <p:cNvPr id="275" name="Google Shape;275;p20"/>
          <p:cNvSpPr txBox="1"/>
          <p:nvPr/>
        </p:nvSpPr>
        <p:spPr>
          <a:xfrm>
            <a:off x="503237" y="1931987"/>
            <a:ext cx="8982075" cy="4821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6625" rIns="0" bIns="0" anchor="t" anchorCtr="0">
            <a:noAutofit/>
          </a:bodyPr>
          <a:lstStyle/>
          <a:p>
            <a:pPr marL="0" marR="0" lvl="0" indent="0" algn="l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If you have a query regarding class arrangements, you might reasonably email any of the following as appropriate: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course lecturer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class tutor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TA/marker 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Your college tutors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The Faculty </a:t>
            </a:r>
            <a:r>
              <a:rPr lang="en-US" sz="2200" b="0" i="0" u="non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Teaching Advisor </a:t>
            </a: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en-US" sz="2200" b="0" i="0" u="sng" dirty="0" err="1">
                <a:solidFill>
                  <a:srgbClr val="CCCCFF"/>
                </a:solidFill>
                <a:latin typeface="Arial"/>
                <a:ea typeface="Arial"/>
                <a:cs typeface="Arial"/>
                <a:sym typeface="Arial"/>
              </a:rPr>
              <a:t>hollings@maths.ox.ac.uk</a:t>
            </a: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dirty="0"/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Academic Lead for Parts B and C – </a:t>
            </a:r>
            <a:r>
              <a:rPr lang="en-US" sz="2200" b="0" i="0" u="sng" dirty="0">
                <a:solidFill>
                  <a:srgbClr val="CCCCFF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acadadmin@maths.ox.ac.uk</a:t>
            </a:r>
            <a:endParaRPr lang="en-US" sz="2200" dirty="0">
              <a:solidFill>
                <a:srgbClr val="666666"/>
              </a:solidFill>
            </a:endParaRPr>
          </a:p>
          <a:p>
            <a:pPr marL="341312" marR="0" lvl="0" indent="-341312" algn="l" rtl="0">
              <a:lnSpc>
                <a:spcPct val="93000"/>
              </a:lnSpc>
              <a:spcBef>
                <a:spcPts val="1400"/>
              </a:spcBef>
              <a:spcAft>
                <a:spcPts val="0"/>
              </a:spcAft>
              <a:buClr>
                <a:srgbClr val="002147"/>
              </a:buClr>
              <a:buSzPts val="2200"/>
              <a:buFont typeface="Arial"/>
              <a:buChar char="•"/>
            </a:pP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Academic Administration -  </a:t>
            </a:r>
            <a:r>
              <a:rPr lang="en-US" sz="2200" b="0" i="0" u="sng" dirty="0" err="1">
                <a:solidFill>
                  <a:srgbClr val="CCCCFF"/>
                </a:solidFill>
                <a:latin typeface="Arial"/>
                <a:ea typeface="Arial"/>
                <a:cs typeface="Arial"/>
                <a:sym typeface="Arial"/>
              </a:rPr>
              <a:t>acadadim@maths.ox.ac.uk</a:t>
            </a:r>
            <a:r>
              <a:rPr lang="en-US" sz="2200" b="0" i="0" u="none" dirty="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dirty="0"/>
          </a:p>
        </p:txBody>
      </p:sp>
      <p:sp>
        <p:nvSpPr>
          <p:cNvPr id="276" name="Google Shape;276;p20"/>
          <p:cNvSpPr/>
          <p:nvPr/>
        </p:nvSpPr>
        <p:spPr>
          <a:xfrm>
            <a:off x="4895850" y="6588125"/>
            <a:ext cx="1296987" cy="28733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OI_THEME_TEMPLATE_DESIGN">
  <a:themeElements>
    <a:clrScheme name="POI_THEME_TEMPLATE_DESIGN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CC99"/>
      </a:accent4>
      <a:accent5>
        <a:srgbClr val="3333CC"/>
      </a:accent5>
      <a:accent6>
        <a:srgbClr val="FFFFFF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631</Words>
  <Application>Microsoft Macintosh PowerPoint</Application>
  <PresentationFormat>Custom</PresentationFormat>
  <Paragraphs>76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Times New Roman</vt:lpstr>
      <vt:lpstr>POI_THEME_TEMPLATE_DESIGN</vt:lpstr>
      <vt:lpstr>POI_THEME_TEMPLATE_DESIGN</vt:lpstr>
      <vt:lpstr>How to get the most out of Intercollegiate Classes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get the most out of Intercollegiate Classes</dc:title>
  <dc:creator>Rebecca Cotton-Barratt</dc:creator>
  <cp:lastModifiedBy>Christopher Hollings</cp:lastModifiedBy>
  <cp:revision>16</cp:revision>
  <dcterms:created xsi:type="dcterms:W3CDTF">2013-11-28T12:29:55Z</dcterms:created>
  <dcterms:modified xsi:type="dcterms:W3CDTF">2026-10-22T17:07:32Z</dcterms:modified>
</cp:coreProperties>
</file>