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28"/>
  </p:notesMasterIdLst>
  <p:handoutMasterIdLst>
    <p:handoutMasterId r:id="rId29"/>
  </p:handoutMasterIdLst>
  <p:sldIdLst>
    <p:sldId id="256" r:id="rId2"/>
    <p:sldId id="257" r:id="rId3"/>
    <p:sldId id="264" r:id="rId4"/>
    <p:sldId id="258" r:id="rId5"/>
    <p:sldId id="266" r:id="rId6"/>
    <p:sldId id="259" r:id="rId7"/>
    <p:sldId id="260" r:id="rId8"/>
    <p:sldId id="261" r:id="rId9"/>
    <p:sldId id="262" r:id="rId10"/>
    <p:sldId id="263" r:id="rId11"/>
    <p:sldId id="265" r:id="rId12"/>
    <p:sldId id="281"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10080625" cy="7559675"/>
  <p:notesSz cx="7559675" cy="10691813"/>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mn-cs"/>
      </a:defRPr>
    </a:lvl1pPr>
    <a:lvl2pPr marL="742950" indent="-28575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mn-cs"/>
      </a:defRPr>
    </a:lvl2pPr>
    <a:lvl3pPr marL="11430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mn-cs"/>
      </a:defRPr>
    </a:lvl3pPr>
    <a:lvl4pPr marL="16002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mn-cs"/>
      </a:defRPr>
    </a:lvl4pPr>
    <a:lvl5pPr marL="20574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mn-cs"/>
      </a:defRPr>
    </a:lvl5pPr>
    <a:lvl6pPr marL="2286000" algn="l" defTabSz="914400" rtl="0" eaLnBrk="1" latinLnBrk="0" hangingPunct="1">
      <a:defRPr kern="1200">
        <a:solidFill>
          <a:schemeClr val="bg1"/>
        </a:solidFill>
        <a:latin typeface="Arial" panose="020B0604020202020204" pitchFamily="34" charset="0"/>
        <a:ea typeface="+mn-ea"/>
        <a:cs typeface="+mn-cs"/>
      </a:defRPr>
    </a:lvl6pPr>
    <a:lvl7pPr marL="2743200" algn="l" defTabSz="914400" rtl="0" eaLnBrk="1" latinLnBrk="0" hangingPunct="1">
      <a:defRPr kern="1200">
        <a:solidFill>
          <a:schemeClr val="bg1"/>
        </a:solidFill>
        <a:latin typeface="Arial" panose="020B0604020202020204" pitchFamily="34" charset="0"/>
        <a:ea typeface="+mn-ea"/>
        <a:cs typeface="+mn-cs"/>
      </a:defRPr>
    </a:lvl7pPr>
    <a:lvl8pPr marL="3200400" algn="l" defTabSz="914400" rtl="0" eaLnBrk="1" latinLnBrk="0" hangingPunct="1">
      <a:defRPr kern="1200">
        <a:solidFill>
          <a:schemeClr val="bg1"/>
        </a:solidFill>
        <a:latin typeface="Arial" panose="020B0604020202020204" pitchFamily="34" charset="0"/>
        <a:ea typeface="+mn-ea"/>
        <a:cs typeface="+mn-cs"/>
      </a:defRPr>
    </a:lvl8pPr>
    <a:lvl9pPr marL="3657600" algn="l" defTabSz="914400" rtl="0" eaLnBrk="1" latinLnBrk="0" hangingPunct="1">
      <a:defRPr kern="1200">
        <a:solidFill>
          <a:schemeClr val="bg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488">
          <p15:clr>
            <a:srgbClr val="A4A3A4"/>
          </p15:clr>
        </p15:guide>
        <p15:guide id="2" orient="horz" pos="1632">
          <p15:clr>
            <a:srgbClr val="A4A3A4"/>
          </p15:clr>
        </p15:guide>
        <p15:guide id="3" orient="horz" pos="4368">
          <p15:clr>
            <a:srgbClr val="A4A3A4"/>
          </p15:clr>
        </p15:guide>
        <p15:guide id="4"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344" y="44"/>
      </p:cViewPr>
      <p:guideLst>
        <p:guide orient="horz" pos="1488"/>
        <p:guide orient="horz" pos="1632"/>
        <p:guide orient="horz" pos="4368"/>
        <p:guide pos="2880"/>
      </p:guideLst>
    </p:cSldViewPr>
  </p:slideViewPr>
  <p:outlineViewPr>
    <p:cViewPr varScale="1">
      <p:scale>
        <a:sx n="170" d="200"/>
        <a:sy n="170" d="2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6600" cy="534988"/>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 name="Date Placeholder 2"/>
          <p:cNvSpPr>
            <a:spLocks noGrp="1"/>
          </p:cNvSpPr>
          <p:nvPr>
            <p:ph type="dt" sz="quarter" idx="1"/>
          </p:nvPr>
        </p:nvSpPr>
        <p:spPr>
          <a:xfrm>
            <a:off x="4281488" y="0"/>
            <a:ext cx="3276600" cy="53498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57D2FA9F-A489-403C-80B4-637FB7FC0F93}" type="datetime1">
              <a:rPr lang="en-US" altLang="en-US"/>
              <a:pPr/>
              <a:t>2/24/2022</a:t>
            </a:fld>
            <a:endParaRPr lang="en-US" altLang="en-US"/>
          </a:p>
        </p:txBody>
      </p:sp>
      <p:sp>
        <p:nvSpPr>
          <p:cNvPr id="4" name="Footer Placeholder 3"/>
          <p:cNvSpPr>
            <a:spLocks noGrp="1"/>
          </p:cNvSpPr>
          <p:nvPr>
            <p:ph type="ftr" sz="quarter" idx="2"/>
          </p:nvPr>
        </p:nvSpPr>
        <p:spPr>
          <a:xfrm>
            <a:off x="0" y="10155238"/>
            <a:ext cx="3276600" cy="534987"/>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5" name="Slide Number Placeholder 4"/>
          <p:cNvSpPr>
            <a:spLocks noGrp="1"/>
          </p:cNvSpPr>
          <p:nvPr>
            <p:ph type="sldNum" sz="quarter" idx="3"/>
          </p:nvPr>
        </p:nvSpPr>
        <p:spPr>
          <a:xfrm>
            <a:off x="4281488" y="10155238"/>
            <a:ext cx="3276600" cy="5349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9778D18-44DA-4798-8220-6FE7740C6FF7}"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7559675" cy="10691813"/>
          </a:xfrm>
          <a:prstGeom prst="roundRect">
            <a:avLst>
              <a:gd name="adj" fmla="val 19"/>
            </a:avLst>
          </a:prstGeom>
          <a:solidFill>
            <a:srgbClr val="FFFFFF"/>
          </a:solidFill>
          <a:ln w="9360" cap="sq">
            <a:noFill/>
            <a:miter lim="800000"/>
            <a:headEnd/>
            <a:tailEnd/>
          </a:ln>
          <a:effectLst/>
        </p:spPr>
        <p:txBody>
          <a:bodyPr wrap="none" anchor="ctr"/>
          <a:lstStyle>
            <a:lvl1pPr eaLnBrk="0">
              <a:defRPr sz="2400">
                <a:solidFill>
                  <a:schemeClr val="bg1"/>
                </a:solidFill>
                <a:latin typeface="Arial" panose="020B0604020202020204" pitchFamily="34" charset="0"/>
                <a:ea typeface="Arial Unicode MS" pitchFamily="-107" charset="0"/>
                <a:cs typeface="Arial Unicode MS" pitchFamily="-107" charset="0"/>
              </a:defRPr>
            </a:lvl1pPr>
            <a:lvl2pPr marL="37931725" indent="-37474525" eaLnBrk="0">
              <a:defRPr sz="2400">
                <a:solidFill>
                  <a:schemeClr val="bg1"/>
                </a:solidFill>
                <a:latin typeface="Arial" panose="020B0604020202020204" pitchFamily="34" charset="0"/>
                <a:ea typeface="Arial Unicode MS" pitchFamily="-107" charset="0"/>
                <a:cs typeface="Arial Unicode MS" pitchFamily="-107" charset="0"/>
              </a:defRPr>
            </a:lvl2pPr>
            <a:lvl3pPr eaLnBrk="0">
              <a:defRPr sz="2400">
                <a:solidFill>
                  <a:schemeClr val="bg1"/>
                </a:solidFill>
                <a:latin typeface="Arial" panose="020B0604020202020204" pitchFamily="34" charset="0"/>
                <a:ea typeface="Arial Unicode MS" pitchFamily="-107" charset="0"/>
                <a:cs typeface="Arial Unicode MS" pitchFamily="-107" charset="0"/>
              </a:defRPr>
            </a:lvl3pPr>
            <a:lvl4pPr eaLnBrk="0">
              <a:defRPr sz="2400">
                <a:solidFill>
                  <a:schemeClr val="bg1"/>
                </a:solidFill>
                <a:latin typeface="Arial" panose="020B0604020202020204" pitchFamily="34" charset="0"/>
                <a:ea typeface="Arial Unicode MS" pitchFamily="-107" charset="0"/>
                <a:cs typeface="Arial Unicode MS" pitchFamily="-107" charset="0"/>
              </a:defRPr>
            </a:lvl4pPr>
            <a:lvl5pPr eaLnBrk="0">
              <a:defRPr sz="2400">
                <a:solidFill>
                  <a:schemeClr val="bg1"/>
                </a:solidFill>
                <a:latin typeface="Arial" panose="020B0604020202020204" pitchFamily="34" charset="0"/>
                <a:ea typeface="Arial Unicode MS" pitchFamily="-107" charset="0"/>
                <a:cs typeface="Arial Unicode MS" pitchFamily="-107" charset="0"/>
              </a:defRPr>
            </a:lvl5pPr>
            <a:lvl6pPr marL="457200" eaLnBrk="0" fontAlgn="base" hangingPunct="0">
              <a:lnSpc>
                <a:spcPct val="93000"/>
              </a:lnSpc>
              <a:spcBef>
                <a:spcPct val="0"/>
              </a:spcBef>
              <a:spcAft>
                <a:spcPct val="0"/>
              </a:spcAft>
              <a:defRPr sz="2400">
                <a:solidFill>
                  <a:schemeClr val="bg1"/>
                </a:solidFill>
                <a:latin typeface="Arial" panose="020B0604020202020204" pitchFamily="34" charset="0"/>
                <a:ea typeface="Arial Unicode MS" pitchFamily="-107" charset="0"/>
                <a:cs typeface="Arial Unicode MS" pitchFamily="-107" charset="0"/>
              </a:defRPr>
            </a:lvl6pPr>
            <a:lvl7pPr marL="914400" eaLnBrk="0" fontAlgn="base" hangingPunct="0">
              <a:lnSpc>
                <a:spcPct val="93000"/>
              </a:lnSpc>
              <a:spcBef>
                <a:spcPct val="0"/>
              </a:spcBef>
              <a:spcAft>
                <a:spcPct val="0"/>
              </a:spcAft>
              <a:defRPr sz="2400">
                <a:solidFill>
                  <a:schemeClr val="bg1"/>
                </a:solidFill>
                <a:latin typeface="Arial" panose="020B0604020202020204" pitchFamily="34" charset="0"/>
                <a:ea typeface="Arial Unicode MS" pitchFamily="-107" charset="0"/>
                <a:cs typeface="Arial Unicode MS" pitchFamily="-107" charset="0"/>
              </a:defRPr>
            </a:lvl7pPr>
            <a:lvl8pPr marL="1371600" eaLnBrk="0" fontAlgn="base" hangingPunct="0">
              <a:lnSpc>
                <a:spcPct val="93000"/>
              </a:lnSpc>
              <a:spcBef>
                <a:spcPct val="0"/>
              </a:spcBef>
              <a:spcAft>
                <a:spcPct val="0"/>
              </a:spcAft>
              <a:defRPr sz="2400">
                <a:solidFill>
                  <a:schemeClr val="bg1"/>
                </a:solidFill>
                <a:latin typeface="Arial" panose="020B0604020202020204" pitchFamily="34" charset="0"/>
                <a:ea typeface="Arial Unicode MS" pitchFamily="-107" charset="0"/>
                <a:cs typeface="Arial Unicode MS" pitchFamily="-107" charset="0"/>
              </a:defRPr>
            </a:lvl8pPr>
            <a:lvl9pPr marL="1828800" eaLnBrk="0" fontAlgn="base" hangingPunct="0">
              <a:lnSpc>
                <a:spcPct val="93000"/>
              </a:lnSpc>
              <a:spcBef>
                <a:spcPct val="0"/>
              </a:spcBef>
              <a:spcAft>
                <a:spcPct val="0"/>
              </a:spcAft>
              <a:defRPr sz="2400">
                <a:solidFill>
                  <a:schemeClr val="bg1"/>
                </a:solidFill>
                <a:latin typeface="Arial" panose="020B0604020202020204" pitchFamily="34" charset="0"/>
                <a:ea typeface="Arial Unicode MS" pitchFamily="-107" charset="0"/>
                <a:cs typeface="Arial Unicode MS" pitchFamily="-107" charset="0"/>
              </a:defRPr>
            </a:lvl9pPr>
          </a:lstStyle>
          <a:p>
            <a:pPr eaLnBrk="1"/>
            <a:endParaRPr lang="en-US" altLang="en-US" sz="1800"/>
          </a:p>
        </p:txBody>
      </p:sp>
      <p:sp>
        <p:nvSpPr>
          <p:cNvPr id="15363" name="Rectangle 2"/>
          <p:cNvSpPr>
            <a:spLocks noGrp="1" noRot="1" noChangeAspect="1" noChangeArrowheads="1"/>
          </p:cNvSpPr>
          <p:nvPr>
            <p:ph type="sldImg"/>
          </p:nvPr>
        </p:nvSpPr>
        <p:spPr bwMode="auto">
          <a:xfrm>
            <a:off x="1106488" y="812800"/>
            <a:ext cx="5341937" cy="400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1" name="Rectangle 3"/>
          <p:cNvSpPr>
            <a:spLocks noGrp="1" noChangeArrowheads="1"/>
          </p:cNvSpPr>
          <p:nvPr>
            <p:ph type="body"/>
          </p:nvPr>
        </p:nvSpPr>
        <p:spPr bwMode="auto">
          <a:xfrm>
            <a:off x="755650" y="5078413"/>
            <a:ext cx="6045200" cy="4808537"/>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en-US" altLang="en-US" smtClean="0"/>
          </a:p>
        </p:txBody>
      </p:sp>
      <p:sp>
        <p:nvSpPr>
          <p:cNvPr id="2052" name="Rectangle 4"/>
          <p:cNvSpPr>
            <a:spLocks noGrp="1" noChangeArrowheads="1"/>
          </p:cNvSpPr>
          <p:nvPr>
            <p:ph type="hdr"/>
          </p:nvPr>
        </p:nvSpPr>
        <p:spPr bwMode="auto">
          <a:xfrm>
            <a:off x="0" y="0"/>
            <a:ext cx="3278188" cy="5318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Arial Unicode MS" pitchFamily="-107" charset="0"/>
                <a:cs typeface="Arial Unicode MS" pitchFamily="-107" charset="0"/>
              </a:defRPr>
            </a:lvl1pPr>
          </a:lstStyle>
          <a:p>
            <a:endParaRPr lang="en-US" altLang="en-US"/>
          </a:p>
        </p:txBody>
      </p:sp>
      <p:sp>
        <p:nvSpPr>
          <p:cNvPr id="2053" name="Rectangle 5"/>
          <p:cNvSpPr>
            <a:spLocks noGrp="1" noChangeArrowheads="1"/>
          </p:cNvSpPr>
          <p:nvPr>
            <p:ph type="dt"/>
          </p:nvPr>
        </p:nvSpPr>
        <p:spPr bwMode="auto">
          <a:xfrm>
            <a:off x="4278313" y="0"/>
            <a:ext cx="3278187" cy="5318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Arial Unicode MS" pitchFamily="-107" charset="0"/>
                <a:cs typeface="Arial Unicode MS" pitchFamily="-107" charset="0"/>
              </a:defRPr>
            </a:lvl1pPr>
          </a:lstStyle>
          <a:p>
            <a:endParaRPr lang="en-US" altLang="en-US"/>
          </a:p>
        </p:txBody>
      </p:sp>
      <p:sp>
        <p:nvSpPr>
          <p:cNvPr id="2054" name="Rectangle 6"/>
          <p:cNvSpPr>
            <a:spLocks noGrp="1" noChangeArrowheads="1"/>
          </p:cNvSpPr>
          <p:nvPr>
            <p:ph type="ftr"/>
          </p:nvPr>
        </p:nvSpPr>
        <p:spPr bwMode="auto">
          <a:xfrm>
            <a:off x="0" y="10156825"/>
            <a:ext cx="3278188" cy="531813"/>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Arial Unicode MS" pitchFamily="-107" charset="0"/>
                <a:cs typeface="Arial Unicode MS" pitchFamily="-107" charset="0"/>
              </a:defRPr>
            </a:lvl1pPr>
          </a:lstStyle>
          <a:p>
            <a:endParaRPr lang="en-US" altLang="en-US"/>
          </a:p>
        </p:txBody>
      </p:sp>
      <p:sp>
        <p:nvSpPr>
          <p:cNvPr id="2055" name="Rectangle 7"/>
          <p:cNvSpPr>
            <a:spLocks noGrp="1" noChangeArrowheads="1"/>
          </p:cNvSpPr>
          <p:nvPr>
            <p:ph type="sldNum"/>
          </p:nvPr>
        </p:nvSpPr>
        <p:spPr bwMode="auto">
          <a:xfrm>
            <a:off x="4278313" y="10156825"/>
            <a:ext cx="3278187" cy="531813"/>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Arial Unicode MS" pitchFamily="-107" charset="0"/>
                <a:cs typeface="Arial Unicode MS" pitchFamily="-107" charset="0"/>
              </a:defRPr>
            </a:lvl1pPr>
          </a:lstStyle>
          <a:p>
            <a:fld id="{A1AF4E15-B668-4202-89D7-38282AF3DA40}" type="slidenum">
              <a:rPr lang="en-GB" altLang="en-US"/>
              <a:pPr/>
              <a:t>‹#›</a:t>
            </a:fld>
            <a:endParaRPr lang="en-GB" altLang="en-US"/>
          </a:p>
        </p:txBody>
      </p:sp>
    </p:spTree>
  </p:cSld>
  <p:clrMap bg1="lt1" tx1="dk1" bg2="lt2" tx2="dk2" accent1="accent1" accent2="accent2" accent3="accent3" accent4="accent4" accent5="accent5" accent6="accent6" hlink="hlink" folHlink="folHlink"/>
  <p:hf hdr="0" ftr="0" dt="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ＭＳ Ｐゴシック" pitchFamily="-105" charset="-128"/>
        <a:cs typeface="ＭＳ Ｐゴシック" pitchFamily="-105" charset="-128"/>
      </a:defRPr>
    </a:lvl1pPr>
    <a:lvl2pPr marL="37931725" indent="-37474525"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ＭＳ Ｐゴシック" pitchFamily="-105"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pitchFamily="-105"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pitchFamily="-105"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pitchFamily="-10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1pPr>
            <a:lvl2pPr marL="37931725" indent="-37474525"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5pPr>
            <a:lvl6pPr marL="4572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6pPr>
            <a:lvl7pPr marL="9144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7pPr>
            <a:lvl8pPr marL="13716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8pPr>
            <a:lvl9pPr marL="18288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9pPr>
          </a:lstStyle>
          <a:p>
            <a:pPr eaLnBrk="1"/>
            <a:fld id="{16766EF4-6020-4A5A-85A0-6C3C8CDEADF2}" type="slidenum">
              <a:rPr lang="en-GB" altLang="en-US" sz="1400">
                <a:solidFill>
                  <a:srgbClr val="000000"/>
                </a:solidFill>
                <a:latin typeface="Times New Roman" panose="02020603050405020304" pitchFamily="18" charset="0"/>
              </a:rPr>
              <a:pPr eaLnBrk="1"/>
              <a:t>1</a:t>
            </a:fld>
            <a:endParaRPr lang="en-GB" altLang="en-US" sz="1400">
              <a:solidFill>
                <a:srgbClr val="000000"/>
              </a:solidFill>
              <a:latin typeface="Times New Roman" panose="02020603050405020304" pitchFamily="18" charset="0"/>
            </a:endParaRPr>
          </a:p>
        </p:txBody>
      </p:sp>
      <p:sp>
        <p:nvSpPr>
          <p:cNvPr id="17411" name="Text Box 1"/>
          <p:cNvSpPr>
            <a:spLocks noGrp="1" noRot="1" noChangeAspect="1" noChangeArrowheads="1"/>
          </p:cNvSpPr>
          <p:nvPr>
            <p:ph type="sldImg"/>
          </p:nvPr>
        </p:nvSpPr>
        <p:spPr>
          <a:xfrm>
            <a:off x="1106488" y="812800"/>
            <a:ext cx="5345112" cy="4008438"/>
          </a:xfrm>
          <a:solidFill>
            <a:srgbClr val="FFFFFF"/>
          </a:solidFill>
          <a:ln>
            <a:solidFill>
              <a:srgbClr val="000000"/>
            </a:solidFill>
            <a:miter lim="800000"/>
            <a:headEnd/>
            <a:tailEnd/>
          </a:ln>
        </p:spPr>
      </p:sp>
      <p:sp>
        <p:nvSpPr>
          <p:cNvPr id="17412" name="Text Box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1pPr>
            <a:lvl2pPr marL="37931725" indent="-37474525"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5pPr>
            <a:lvl6pPr marL="4572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6pPr>
            <a:lvl7pPr marL="9144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7pPr>
            <a:lvl8pPr marL="13716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8pPr>
            <a:lvl9pPr marL="18288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9pPr>
          </a:lstStyle>
          <a:p>
            <a:pPr eaLnBrk="1"/>
            <a:fld id="{ECF114F8-1DB9-4511-8C6F-C488FAC1517D}" type="slidenum">
              <a:rPr lang="en-GB" altLang="en-US" sz="1400">
                <a:solidFill>
                  <a:srgbClr val="000000"/>
                </a:solidFill>
                <a:latin typeface="Times New Roman" panose="02020603050405020304" pitchFamily="18" charset="0"/>
              </a:rPr>
              <a:pPr eaLnBrk="1"/>
              <a:t>2</a:t>
            </a:fld>
            <a:endParaRPr lang="en-GB" altLang="en-US" sz="1400">
              <a:solidFill>
                <a:srgbClr val="000000"/>
              </a:solidFill>
              <a:latin typeface="Times New Roman" panose="02020603050405020304" pitchFamily="18" charset="0"/>
            </a:endParaRPr>
          </a:p>
        </p:txBody>
      </p:sp>
      <p:sp>
        <p:nvSpPr>
          <p:cNvPr id="19459" name="Text Box 1"/>
          <p:cNvSpPr>
            <a:spLocks noGrp="1" noRot="1" noChangeAspect="1" noChangeArrowheads="1"/>
          </p:cNvSpPr>
          <p:nvPr>
            <p:ph type="sldImg"/>
          </p:nvPr>
        </p:nvSpPr>
        <p:spPr>
          <a:xfrm>
            <a:off x="1106488" y="812800"/>
            <a:ext cx="5345112" cy="4008438"/>
          </a:xfrm>
          <a:solidFill>
            <a:srgbClr val="FFFFFF"/>
          </a:solidFill>
          <a:ln>
            <a:solidFill>
              <a:srgbClr val="000000"/>
            </a:solidFill>
            <a:miter lim="800000"/>
            <a:headEnd/>
            <a:tailEnd/>
          </a:ln>
        </p:spPr>
      </p:sp>
      <p:sp>
        <p:nvSpPr>
          <p:cNvPr id="19460" name="Text Box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GB"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fld id="{5EA0D4A1-893F-4C6A-AAF1-FEBF01482137}" type="slidenum">
              <a:rPr lang="en-GB" altLang="en-US"/>
              <a:pPr/>
              <a:t>‹#›</a:t>
            </a:fld>
            <a:endParaRPr lang="en-GB" altLang="en-US"/>
          </a:p>
        </p:txBody>
      </p:sp>
    </p:spTree>
    <p:extLst>
      <p:ext uri="{BB962C8B-B14F-4D97-AF65-F5344CB8AC3E}">
        <p14:creationId xmlns:p14="http://schemas.microsoft.com/office/powerpoint/2010/main" val="415185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fld id="{09D3A1E7-EF60-427D-859C-645C9BB2C493}" type="slidenum">
              <a:rPr lang="en-GB" altLang="en-US"/>
              <a:pPr/>
              <a:t>‹#›</a:t>
            </a:fld>
            <a:endParaRPr lang="en-GB" altLang="en-US"/>
          </a:p>
        </p:txBody>
      </p:sp>
    </p:spTree>
    <p:extLst>
      <p:ext uri="{BB962C8B-B14F-4D97-AF65-F5344CB8AC3E}">
        <p14:creationId xmlns:p14="http://schemas.microsoft.com/office/powerpoint/2010/main" val="193129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70750" y="576263"/>
            <a:ext cx="2230438" cy="5576887"/>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576263" y="576263"/>
            <a:ext cx="6542087" cy="5576887"/>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fld id="{C3B53FE7-3564-4320-8B6F-D2A393C8F203}" type="slidenum">
              <a:rPr lang="en-GB" altLang="en-US"/>
              <a:pPr/>
              <a:t>‹#›</a:t>
            </a:fld>
            <a:endParaRPr lang="en-GB" altLang="en-US"/>
          </a:p>
        </p:txBody>
      </p:sp>
    </p:spTree>
    <p:extLst>
      <p:ext uri="{BB962C8B-B14F-4D97-AF65-F5344CB8AC3E}">
        <p14:creationId xmlns:p14="http://schemas.microsoft.com/office/powerpoint/2010/main" val="3064702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576263" y="576263"/>
            <a:ext cx="7448550" cy="1004887"/>
          </a:xfrm>
        </p:spPr>
        <p:txBody>
          <a:bodyPr/>
          <a:lstStyle/>
          <a:p>
            <a:r>
              <a:rPr lang="en-GB" smtClean="0"/>
              <a:t>Click to edit Master title style</a:t>
            </a:r>
            <a:endParaRPr lang="en-US"/>
          </a:p>
        </p:txBody>
      </p:sp>
      <p:sp>
        <p:nvSpPr>
          <p:cNvPr id="3" name="Slide Number Placeholder 2"/>
          <p:cNvSpPr>
            <a:spLocks noGrp="1"/>
          </p:cNvSpPr>
          <p:nvPr>
            <p:ph type="sldNum" idx="10"/>
          </p:nvPr>
        </p:nvSpPr>
        <p:spPr>
          <a:xfrm>
            <a:off x="8064500" y="6659563"/>
            <a:ext cx="1436688" cy="374650"/>
          </a:xfrm>
        </p:spPr>
        <p:txBody>
          <a:bodyPr/>
          <a:lstStyle>
            <a:lvl1pPr>
              <a:defRPr/>
            </a:lvl1pPr>
          </a:lstStyle>
          <a:p>
            <a:fld id="{D7F80CE1-016B-4A66-BE2F-6ECCC3DFF7D6}" type="slidenum">
              <a:rPr lang="en-GB" altLang="en-US"/>
              <a:pPr/>
              <a:t>‹#›</a:t>
            </a:fld>
            <a:endParaRPr lang="en-GB" altLang="en-US"/>
          </a:p>
        </p:txBody>
      </p:sp>
    </p:spTree>
    <p:extLst>
      <p:ext uri="{BB962C8B-B14F-4D97-AF65-F5344CB8AC3E}">
        <p14:creationId xmlns:p14="http://schemas.microsoft.com/office/powerpoint/2010/main" val="290835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fld id="{72EE474C-FF9C-4D3C-8E1E-F2657161C0AF}" type="slidenum">
              <a:rPr lang="en-GB" altLang="en-US"/>
              <a:pPr/>
              <a:t>‹#›</a:t>
            </a:fld>
            <a:endParaRPr lang="en-GB" altLang="en-US"/>
          </a:p>
        </p:txBody>
      </p:sp>
    </p:spTree>
    <p:extLst>
      <p:ext uri="{BB962C8B-B14F-4D97-AF65-F5344CB8AC3E}">
        <p14:creationId xmlns:p14="http://schemas.microsoft.com/office/powerpoint/2010/main" val="1220059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fld id="{0C6A684E-3AC6-4BCA-A5D9-45E0D4B297FD}" type="slidenum">
              <a:rPr lang="en-GB" altLang="en-US"/>
              <a:pPr/>
              <a:t>‹#›</a:t>
            </a:fld>
            <a:endParaRPr lang="en-GB" altLang="en-US"/>
          </a:p>
        </p:txBody>
      </p:sp>
    </p:spTree>
    <p:extLst>
      <p:ext uri="{BB962C8B-B14F-4D97-AF65-F5344CB8AC3E}">
        <p14:creationId xmlns:p14="http://schemas.microsoft.com/office/powerpoint/2010/main" val="306715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576263" y="1979613"/>
            <a:ext cx="4386262" cy="41735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5114925" y="1979613"/>
            <a:ext cx="4386263" cy="41735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fld id="{F82E971B-BF58-4BF0-808C-1727CE008876}" type="slidenum">
              <a:rPr lang="en-GB" altLang="en-US"/>
              <a:pPr/>
              <a:t>‹#›</a:t>
            </a:fld>
            <a:endParaRPr lang="en-GB" altLang="en-US"/>
          </a:p>
        </p:txBody>
      </p:sp>
    </p:spTree>
    <p:extLst>
      <p:ext uri="{BB962C8B-B14F-4D97-AF65-F5344CB8AC3E}">
        <p14:creationId xmlns:p14="http://schemas.microsoft.com/office/powerpoint/2010/main" val="2519613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fld id="{AC605E2F-B08F-4BD7-A007-3E3541B0932C}" type="slidenum">
              <a:rPr lang="en-GB" altLang="en-US"/>
              <a:pPr/>
              <a:t>‹#›</a:t>
            </a:fld>
            <a:endParaRPr lang="en-GB" altLang="en-US"/>
          </a:p>
        </p:txBody>
      </p:sp>
    </p:spTree>
    <p:extLst>
      <p:ext uri="{BB962C8B-B14F-4D97-AF65-F5344CB8AC3E}">
        <p14:creationId xmlns:p14="http://schemas.microsoft.com/office/powerpoint/2010/main" val="2522148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fld id="{613231DB-0E61-4647-B651-9F2A12E18809}" type="slidenum">
              <a:rPr lang="en-GB" altLang="en-US"/>
              <a:pPr/>
              <a:t>‹#›</a:t>
            </a:fld>
            <a:endParaRPr lang="en-GB" altLang="en-US"/>
          </a:p>
        </p:txBody>
      </p:sp>
    </p:spTree>
    <p:extLst>
      <p:ext uri="{BB962C8B-B14F-4D97-AF65-F5344CB8AC3E}">
        <p14:creationId xmlns:p14="http://schemas.microsoft.com/office/powerpoint/2010/main" val="1262101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fld id="{1A18B6A0-56A5-41EB-8179-247B6E50544C}" type="slidenum">
              <a:rPr lang="en-GB" altLang="en-US"/>
              <a:pPr/>
              <a:t>‹#›</a:t>
            </a:fld>
            <a:endParaRPr lang="en-GB" altLang="en-US"/>
          </a:p>
        </p:txBody>
      </p:sp>
    </p:spTree>
    <p:extLst>
      <p:ext uri="{BB962C8B-B14F-4D97-AF65-F5344CB8AC3E}">
        <p14:creationId xmlns:p14="http://schemas.microsoft.com/office/powerpoint/2010/main" val="320814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fld id="{476EED1C-9BA9-41B0-BAFC-9A9FA0D526BF}" type="slidenum">
              <a:rPr lang="en-GB" altLang="en-US"/>
              <a:pPr/>
              <a:t>‹#›</a:t>
            </a:fld>
            <a:endParaRPr lang="en-GB" altLang="en-US"/>
          </a:p>
        </p:txBody>
      </p:sp>
    </p:spTree>
    <p:extLst>
      <p:ext uri="{BB962C8B-B14F-4D97-AF65-F5344CB8AC3E}">
        <p14:creationId xmlns:p14="http://schemas.microsoft.com/office/powerpoint/2010/main" val="3875949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fld id="{42D072C9-D4AD-4A43-94C2-EB6FE4611F4C}" type="slidenum">
              <a:rPr lang="en-GB" altLang="en-US"/>
              <a:pPr/>
              <a:t>‹#›</a:t>
            </a:fld>
            <a:endParaRPr lang="en-GB" altLang="en-US"/>
          </a:p>
        </p:txBody>
      </p:sp>
    </p:spTree>
    <p:extLst>
      <p:ext uri="{BB962C8B-B14F-4D97-AF65-F5344CB8AC3E}">
        <p14:creationId xmlns:p14="http://schemas.microsoft.com/office/powerpoint/2010/main" val="3984362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576263" y="576263"/>
            <a:ext cx="7448550"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pPr lvl="0"/>
            <a:r>
              <a:rPr lang="en-GB" altLang="en-US" smtClean="0"/>
              <a:t>Click to edit the title text format</a:t>
            </a:r>
          </a:p>
        </p:txBody>
      </p:sp>
      <p:sp>
        <p:nvSpPr>
          <p:cNvPr id="1027" name="Rectangle 2"/>
          <p:cNvSpPr>
            <a:spLocks noGrp="1" noChangeArrowheads="1"/>
          </p:cNvSpPr>
          <p:nvPr>
            <p:ph type="body" idx="1"/>
          </p:nvPr>
        </p:nvSpPr>
        <p:spPr bwMode="auto">
          <a:xfrm>
            <a:off x="576263" y="1979613"/>
            <a:ext cx="8924925" cy="417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26640"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2" name="Line 3"/>
          <p:cNvSpPr>
            <a:spLocks noChangeShapeType="1"/>
          </p:cNvSpPr>
          <p:nvPr/>
        </p:nvSpPr>
        <p:spPr bwMode="auto">
          <a:xfrm>
            <a:off x="576263" y="1728788"/>
            <a:ext cx="8928100" cy="1587"/>
          </a:xfrm>
          <a:prstGeom prst="line">
            <a:avLst/>
          </a:prstGeom>
          <a:noFill/>
          <a:ln w="6480" cap="flat">
            <a:solidFill>
              <a:srgbClr val="003366"/>
            </a:solidFill>
            <a:round/>
            <a:headEnd/>
            <a:tailEnd/>
          </a:ln>
          <a:effectLst/>
        </p:spPr>
        <p:txBody>
          <a:bodyPr/>
          <a:lstStyle/>
          <a:p>
            <a:pPr>
              <a:buFont typeface="Times New Roman" charset="0"/>
              <a:buNone/>
              <a:defRPr/>
            </a:pPr>
            <a:endParaRPr lang="en-US">
              <a:latin typeface="Arial" charset="0"/>
            </a:endParaRPr>
          </a:p>
        </p:txBody>
      </p:sp>
      <p:sp>
        <p:nvSpPr>
          <p:cNvPr id="1028" name="Line 4"/>
          <p:cNvSpPr>
            <a:spLocks noChangeShapeType="1"/>
          </p:cNvSpPr>
          <p:nvPr/>
        </p:nvSpPr>
        <p:spPr bwMode="auto">
          <a:xfrm>
            <a:off x="576263" y="6408738"/>
            <a:ext cx="8928100" cy="1587"/>
          </a:xfrm>
          <a:prstGeom prst="line">
            <a:avLst/>
          </a:prstGeom>
          <a:noFill/>
          <a:ln w="6480" cap="flat">
            <a:solidFill>
              <a:srgbClr val="003366"/>
            </a:solidFill>
            <a:round/>
            <a:headEnd/>
            <a:tailEnd/>
          </a:ln>
          <a:effectLst/>
        </p:spPr>
        <p:txBody>
          <a:bodyPr/>
          <a:lstStyle/>
          <a:p>
            <a:pPr>
              <a:buFont typeface="Times New Roman" charset="0"/>
              <a:buNone/>
              <a:defRPr/>
            </a:pPr>
            <a:endParaRPr lang="en-US">
              <a:latin typeface="Arial" charset="0"/>
            </a:endParaRPr>
          </a:p>
        </p:txBody>
      </p:sp>
      <p:sp>
        <p:nvSpPr>
          <p:cNvPr id="1031" name="Text Box 7"/>
          <p:cNvSpPr txBox="1">
            <a:spLocks noChangeArrowheads="1"/>
          </p:cNvSpPr>
          <p:nvPr/>
        </p:nvSpPr>
        <p:spPr bwMode="auto">
          <a:xfrm>
            <a:off x="5040313" y="6665913"/>
            <a:ext cx="3096343" cy="371475"/>
          </a:xfrm>
          <a:prstGeom prst="rect">
            <a:avLst/>
          </a:prstGeom>
          <a:noFill/>
          <a:ln w="9525" cap="flat">
            <a:noFill/>
            <a:round/>
            <a:headEnd/>
            <a:tailEnd/>
          </a:ln>
          <a:effectLst/>
        </p:spPr>
        <p:txBody>
          <a:bodyPr lIns="0" tIns="9000" rIns="0" bIns="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1pPr>
            <a:lvl2pPr marL="37931725" indent="-37474525"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5pPr>
            <a:lvl6pPr marL="4572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6pPr>
            <a:lvl7pPr marL="9144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7pPr>
            <a:lvl8pPr marL="13716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8pPr>
            <a:lvl9pPr marL="18288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9pPr>
          </a:lstStyle>
          <a:p>
            <a:pPr eaLnBrk="1">
              <a:buClrTx/>
              <a:buFontTx/>
              <a:buNone/>
            </a:pPr>
            <a:r>
              <a:rPr lang="en-GB" altLang="en-US" sz="1000" b="1" dirty="0" smtClean="0">
                <a:solidFill>
                  <a:srgbClr val="002147"/>
                </a:solidFill>
              </a:rPr>
              <a:t>F@2: Preparing for exams with A4 summary sheets</a:t>
            </a:r>
            <a:endParaRPr lang="en-GB" altLang="en-US" sz="1000" b="1" dirty="0">
              <a:solidFill>
                <a:srgbClr val="002147"/>
              </a:solidFill>
            </a:endParaRPr>
          </a:p>
          <a:p>
            <a:pPr eaLnBrk="1">
              <a:buClrTx/>
              <a:buFontTx/>
              <a:buNone/>
            </a:pPr>
            <a:r>
              <a:rPr lang="en-GB" altLang="en-US" sz="1000" dirty="0" smtClean="0">
                <a:solidFill>
                  <a:srgbClr val="002147"/>
                </a:solidFill>
              </a:rPr>
              <a:t>25 February 2022</a:t>
            </a:r>
            <a:endParaRPr lang="en-GB" altLang="en-US" sz="1000" dirty="0">
              <a:solidFill>
                <a:srgbClr val="002147"/>
              </a:solidFill>
            </a:endParaRPr>
          </a:p>
        </p:txBody>
      </p:sp>
      <p:sp>
        <p:nvSpPr>
          <p:cNvPr id="1032" name="Rectangle 8"/>
          <p:cNvSpPr>
            <a:spLocks noGrp="1" noChangeArrowheads="1"/>
          </p:cNvSpPr>
          <p:nvPr>
            <p:ph type="sldNum"/>
          </p:nvPr>
        </p:nvSpPr>
        <p:spPr bwMode="auto">
          <a:xfrm>
            <a:off x="8820150" y="6804025"/>
            <a:ext cx="647700" cy="390525"/>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buClrTx/>
              <a:buFontTx/>
              <a:buNone/>
              <a:defRPr sz="1000">
                <a:solidFill>
                  <a:srgbClr val="002147"/>
                </a:solidFill>
              </a:defRPr>
            </a:lvl1pPr>
          </a:lstStyle>
          <a:p>
            <a:fld id="{72E708FB-CCB2-481A-84B1-7A532FC8D38C}" type="slidenum">
              <a:rPr lang="en-GB" altLang="en-US"/>
              <a:pPr/>
              <a:t>‹#›</a:t>
            </a:fld>
            <a:endParaRPr lang="en-GB" altLang="en-US"/>
          </a:p>
        </p:txBody>
      </p:sp>
      <p:pic>
        <p:nvPicPr>
          <p:cNvPr id="3" name="Picture 11" descr="OXF_OxfordMaths_PowerPoint_LOGO_1.png"/>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820150" y="576263"/>
            <a:ext cx="679450"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2" descr="OXF_OxfordMaths_PowerPoint_LOGO_2.png"/>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576263" y="6600825"/>
            <a:ext cx="11017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dt="0"/>
  <p:txStyles>
    <p:titleStyle>
      <a:lvl1pPr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000">
          <a:solidFill>
            <a:srgbClr val="002147"/>
          </a:solidFill>
          <a:latin typeface="+mj-lt"/>
          <a:ea typeface="+mj-ea"/>
          <a:cs typeface="+mj-cs"/>
        </a:defRPr>
      </a:lvl1pPr>
      <a:lvl2pPr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000">
          <a:solidFill>
            <a:srgbClr val="002147"/>
          </a:solidFill>
          <a:latin typeface="Arial" charset="0"/>
          <a:ea typeface="Arial Unicode MS" charset="0"/>
          <a:cs typeface="Arial Unicode MS" charset="0"/>
        </a:defRPr>
      </a:lvl2pPr>
      <a:lvl3pPr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000">
          <a:solidFill>
            <a:srgbClr val="002147"/>
          </a:solidFill>
          <a:latin typeface="Arial" charset="0"/>
          <a:ea typeface="Arial Unicode MS" charset="0"/>
          <a:cs typeface="Arial Unicode MS" charset="0"/>
        </a:defRPr>
      </a:lvl3pPr>
      <a:lvl4pPr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000">
          <a:solidFill>
            <a:srgbClr val="002147"/>
          </a:solidFill>
          <a:latin typeface="Arial" charset="0"/>
          <a:ea typeface="Arial Unicode MS" charset="0"/>
          <a:cs typeface="Arial Unicode MS" charset="0"/>
        </a:defRPr>
      </a:lvl4pPr>
      <a:lvl5pPr algn="l"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000">
          <a:solidFill>
            <a:srgbClr val="002147"/>
          </a:solidFill>
          <a:latin typeface="Arial" charset="0"/>
          <a:ea typeface="Arial Unicode MS" charset="0"/>
          <a:cs typeface="Arial Unicode MS" charset="0"/>
        </a:defRPr>
      </a:lvl5pPr>
      <a:lvl6pPr marL="2514600" indent="-228600" algn="l" defTabSz="449263" rtl="0" fontAlgn="base" hangingPunct="0">
        <a:lnSpc>
          <a:spcPct val="93000"/>
        </a:lnSpc>
        <a:spcBef>
          <a:spcPct val="0"/>
        </a:spcBef>
        <a:spcAft>
          <a:spcPct val="0"/>
        </a:spcAft>
        <a:buClr>
          <a:srgbClr val="000000"/>
        </a:buClr>
        <a:buSzPct val="100000"/>
        <a:buFont typeface="Times New Roman" charset="0"/>
        <a:defRPr sz="3000">
          <a:solidFill>
            <a:srgbClr val="003366"/>
          </a:solidFill>
          <a:latin typeface="Arial" charset="0"/>
          <a:ea typeface="Arial Unicode MS" charset="0"/>
          <a:cs typeface="Arial Unicode MS" charset="0"/>
        </a:defRPr>
      </a:lvl6pPr>
      <a:lvl7pPr marL="2971800" indent="-228600" algn="l" defTabSz="449263" rtl="0" fontAlgn="base" hangingPunct="0">
        <a:lnSpc>
          <a:spcPct val="93000"/>
        </a:lnSpc>
        <a:spcBef>
          <a:spcPct val="0"/>
        </a:spcBef>
        <a:spcAft>
          <a:spcPct val="0"/>
        </a:spcAft>
        <a:buClr>
          <a:srgbClr val="000000"/>
        </a:buClr>
        <a:buSzPct val="100000"/>
        <a:buFont typeface="Times New Roman" charset="0"/>
        <a:defRPr sz="3000">
          <a:solidFill>
            <a:srgbClr val="003366"/>
          </a:solidFill>
          <a:latin typeface="Arial" charset="0"/>
          <a:ea typeface="Arial Unicode MS" charset="0"/>
          <a:cs typeface="Arial Unicode MS" charset="0"/>
        </a:defRPr>
      </a:lvl7pPr>
      <a:lvl8pPr marL="3429000" indent="-228600" algn="l" defTabSz="449263" rtl="0" fontAlgn="base" hangingPunct="0">
        <a:lnSpc>
          <a:spcPct val="93000"/>
        </a:lnSpc>
        <a:spcBef>
          <a:spcPct val="0"/>
        </a:spcBef>
        <a:spcAft>
          <a:spcPct val="0"/>
        </a:spcAft>
        <a:buClr>
          <a:srgbClr val="000000"/>
        </a:buClr>
        <a:buSzPct val="100000"/>
        <a:buFont typeface="Times New Roman" charset="0"/>
        <a:defRPr sz="3000">
          <a:solidFill>
            <a:srgbClr val="003366"/>
          </a:solidFill>
          <a:latin typeface="Arial" charset="0"/>
          <a:ea typeface="Arial Unicode MS" charset="0"/>
          <a:cs typeface="Arial Unicode MS" charset="0"/>
        </a:defRPr>
      </a:lvl8pPr>
      <a:lvl9pPr marL="3886200" indent="-228600" algn="l" defTabSz="449263" rtl="0" fontAlgn="base" hangingPunct="0">
        <a:lnSpc>
          <a:spcPct val="93000"/>
        </a:lnSpc>
        <a:spcBef>
          <a:spcPct val="0"/>
        </a:spcBef>
        <a:spcAft>
          <a:spcPct val="0"/>
        </a:spcAft>
        <a:buClr>
          <a:srgbClr val="000000"/>
        </a:buClr>
        <a:buSzPct val="100000"/>
        <a:buFont typeface="Times New Roman" charset="0"/>
        <a:defRPr sz="3000">
          <a:solidFill>
            <a:srgbClr val="003366"/>
          </a:solidFill>
          <a:latin typeface="Arial" charset="0"/>
          <a:ea typeface="Arial Unicode MS" charset="0"/>
          <a:cs typeface="Arial Unicode MS" charset="0"/>
        </a:defRPr>
      </a:lvl9pPr>
    </p:titleStyle>
    <p:bodyStyle>
      <a:lvl1pPr marL="342900" indent="-342900" algn="l" defTabSz="449263" rtl="0" eaLnBrk="0" fontAlgn="base" hangingPunct="0">
        <a:lnSpc>
          <a:spcPct val="93000"/>
        </a:lnSpc>
        <a:spcBef>
          <a:spcPct val="0"/>
        </a:spcBef>
        <a:spcAft>
          <a:spcPts val="1413"/>
        </a:spcAft>
        <a:buClr>
          <a:srgbClr val="002147"/>
        </a:buClr>
        <a:buSzPct val="100000"/>
        <a:buFont typeface="Arial" panose="020B0604020202020204" pitchFamily="34" charset="0"/>
        <a:buChar char="•"/>
        <a:defRPr sz="3000">
          <a:solidFill>
            <a:srgbClr val="666666"/>
          </a:solidFill>
          <a:latin typeface="+mn-lt"/>
          <a:ea typeface="+mn-ea"/>
          <a:cs typeface="+mn-cs"/>
        </a:defRPr>
      </a:lvl1pPr>
      <a:lvl2pPr marL="742950" indent="-285750" algn="l" defTabSz="449263" rtl="0" eaLnBrk="0" fontAlgn="base" hangingPunct="0">
        <a:lnSpc>
          <a:spcPct val="93000"/>
        </a:lnSpc>
        <a:spcBef>
          <a:spcPct val="0"/>
        </a:spcBef>
        <a:spcAft>
          <a:spcPts val="1138"/>
        </a:spcAft>
        <a:buClr>
          <a:srgbClr val="002147"/>
        </a:buClr>
        <a:buSzPct val="100000"/>
        <a:buFont typeface="Arial" panose="020B0604020202020204" pitchFamily="34" charset="0"/>
        <a:buChar char="•"/>
        <a:defRPr sz="2700">
          <a:solidFill>
            <a:srgbClr val="666666"/>
          </a:solidFill>
          <a:latin typeface="+mn-lt"/>
          <a:ea typeface="+mn-ea"/>
          <a:cs typeface="+mn-cs"/>
        </a:defRPr>
      </a:lvl2pPr>
      <a:lvl3pPr marL="1143000" indent="-228600" algn="l" defTabSz="449263" rtl="0" eaLnBrk="0" fontAlgn="base" hangingPunct="0">
        <a:lnSpc>
          <a:spcPct val="93000"/>
        </a:lnSpc>
        <a:spcBef>
          <a:spcPct val="0"/>
        </a:spcBef>
        <a:spcAft>
          <a:spcPts val="850"/>
        </a:spcAft>
        <a:buClr>
          <a:srgbClr val="002147"/>
        </a:buClr>
        <a:buSzPct val="100000"/>
        <a:buFont typeface="Arial" panose="020B0604020202020204" pitchFamily="34" charset="0"/>
        <a:buChar char="•"/>
        <a:defRPr sz="2400">
          <a:solidFill>
            <a:srgbClr val="666666"/>
          </a:solidFill>
          <a:latin typeface="+mn-lt"/>
          <a:ea typeface="+mn-ea"/>
          <a:cs typeface="+mn-cs"/>
        </a:defRPr>
      </a:lvl3pPr>
      <a:lvl4pPr marL="1600200" indent="-228600" algn="l" defTabSz="449263" rtl="0" eaLnBrk="0" fontAlgn="base" hangingPunct="0">
        <a:lnSpc>
          <a:spcPct val="93000"/>
        </a:lnSpc>
        <a:spcBef>
          <a:spcPct val="0"/>
        </a:spcBef>
        <a:spcAft>
          <a:spcPts val="575"/>
        </a:spcAft>
        <a:buClr>
          <a:srgbClr val="002147"/>
        </a:buClr>
        <a:buSzPct val="100000"/>
        <a:buFont typeface="Arial" panose="020B0604020202020204" pitchFamily="34" charset="0"/>
        <a:buChar char="•"/>
        <a:defRPr sz="2000">
          <a:solidFill>
            <a:srgbClr val="666666"/>
          </a:solidFill>
          <a:latin typeface="+mn-lt"/>
          <a:ea typeface="+mn-ea"/>
          <a:cs typeface="+mn-cs"/>
        </a:defRPr>
      </a:lvl4pPr>
      <a:lvl5pPr marL="2057400" indent="-228600" algn="l" defTabSz="449263" rtl="0" eaLnBrk="0" fontAlgn="base" hangingPunct="0">
        <a:lnSpc>
          <a:spcPct val="93000"/>
        </a:lnSpc>
        <a:spcBef>
          <a:spcPct val="0"/>
        </a:spcBef>
        <a:spcAft>
          <a:spcPts val="288"/>
        </a:spcAft>
        <a:buClr>
          <a:srgbClr val="002147"/>
        </a:buClr>
        <a:buSzPct val="100000"/>
        <a:buFont typeface="Arial" panose="020B0604020202020204" pitchFamily="34" charset="0"/>
        <a:buChar char="•"/>
        <a:defRPr sz="2000">
          <a:solidFill>
            <a:srgbClr val="666666"/>
          </a:solidFill>
          <a:latin typeface="+mn-lt"/>
          <a:ea typeface="+mn-ea"/>
          <a:cs typeface="+mn-cs"/>
        </a:defRPr>
      </a:lvl5pPr>
      <a:lvl6pPr marL="25146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666666"/>
          </a:solidFill>
          <a:latin typeface="+mn-lt"/>
          <a:ea typeface="+mn-ea"/>
          <a:cs typeface="+mn-cs"/>
        </a:defRPr>
      </a:lvl6pPr>
      <a:lvl7pPr marL="29718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666666"/>
          </a:solidFill>
          <a:latin typeface="+mn-lt"/>
          <a:ea typeface="+mn-ea"/>
          <a:cs typeface="+mn-cs"/>
        </a:defRPr>
      </a:lvl7pPr>
      <a:lvl8pPr marL="34290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666666"/>
          </a:solidFill>
          <a:latin typeface="+mn-lt"/>
          <a:ea typeface="+mn-ea"/>
          <a:cs typeface="+mn-cs"/>
        </a:defRPr>
      </a:lvl8pPr>
      <a:lvl9pPr marL="3886200" indent="-228600" algn="l" defTabSz="449263" rtl="0" fontAlgn="base" hangingPunct="0">
        <a:lnSpc>
          <a:spcPct val="93000"/>
        </a:lnSpc>
        <a:spcBef>
          <a:spcPct val="0"/>
        </a:spcBef>
        <a:spcAft>
          <a:spcPts val="288"/>
        </a:spcAft>
        <a:buClr>
          <a:srgbClr val="000000"/>
        </a:buClr>
        <a:buSzPct val="100000"/>
        <a:buFont typeface="Times New Roman" charset="0"/>
        <a:defRPr sz="2000">
          <a:solidFill>
            <a:srgbClr val="666666"/>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maths.ox.ac.uk/members/students/undergraduate-courses/examinations-assessments/examination-convention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maths.ox.ac.uk/members/students/undergraduate-courses/examinations-assessments/past-paper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maths.ox.ac.uk/members/students/undergraduate-courses/examinations-assessments/part-b-specimen-solutions" TargetMode="External"/><Relationship Id="rId2" Type="http://schemas.openxmlformats.org/officeDocument/2006/relationships/hyperlink" Target="https://www.maths.ox.ac.uk/node/12897/151446" TargetMode="External"/><Relationship Id="rId1" Type="http://schemas.openxmlformats.org/officeDocument/2006/relationships/slideLayout" Target="../slideLayouts/slideLayout2.xml"/><Relationship Id="rId4" Type="http://schemas.openxmlformats.org/officeDocument/2006/relationships/hyperlink" Target="https://www.maths.ox.ac.uk/members/students/undergraduate-courses/examinations-assessments/part-c-specimen-solution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ox.ac.uk/students/academic/exams/" TargetMode="External"/><Relationship Id="rId2" Type="http://schemas.openxmlformats.org/officeDocument/2006/relationships/hyperlink" Target="https://www.ox.ac.uk/students/academic/exams/wellbein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ox.ac.uk/students/academic/exams/problems-completing-your-assessment" TargetMode="External"/><Relationship Id="rId2" Type="http://schemas.openxmlformats.org/officeDocument/2006/relationships/hyperlink" Target="https://www.ox.ac.uk/students/academic/exams/arrangement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ox.ac.uk/students/academic/dres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ox.ac.uk/students/academic/exams/guidanc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maths.ox.ac.uk/node/40515" TargetMode="External"/><Relationship Id="rId2" Type="http://schemas.openxmlformats.org/officeDocument/2006/relationships/hyperlink" Target="https://www.ox.ac.uk/students/academic/exams/wellbeing" TargetMode="External"/><Relationship Id="rId1" Type="http://schemas.openxmlformats.org/officeDocument/2006/relationships/slideLayout" Target="../slideLayouts/slideLayout2.xml"/><Relationship Id="rId4" Type="http://schemas.openxmlformats.org/officeDocument/2006/relationships/hyperlink" Target="mailto:student.hotline@maths.ox.ac.uk"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maths.ox.ac.uk/node/4051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6386" name="Picture 5" descr="OXF_OxfordMaths_PowerPoint_BG_4.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513" y="-36513"/>
            <a:ext cx="10150476" cy="7629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2"/>
          <p:cNvSpPr>
            <a:spLocks noGrp="1" noChangeArrowheads="1"/>
          </p:cNvSpPr>
          <p:nvPr>
            <p:ph type="title"/>
          </p:nvPr>
        </p:nvSpPr>
        <p:spPr>
          <a:xfrm>
            <a:off x="576263" y="1584325"/>
            <a:ext cx="7451725" cy="1800225"/>
          </a:xfrm>
        </p:spPr>
        <p:txBody>
          <a:bodyPr/>
          <a:lstStyle/>
          <a:p>
            <a:pPr eaLnBrk="1">
              <a:lnSpc>
                <a:spcPts val="48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n-US" sz="4800" dirty="0" smtClean="0">
                <a:solidFill>
                  <a:srgbClr val="FFFFFF"/>
                </a:solidFill>
              </a:rPr>
              <a:t>Friday@2</a:t>
            </a:r>
            <a:br>
              <a:rPr lang="en-GB" altLang="en-US" sz="4800" dirty="0" smtClean="0">
                <a:solidFill>
                  <a:srgbClr val="FFFFFF"/>
                </a:solidFill>
              </a:rPr>
            </a:br>
            <a:r>
              <a:rPr lang="en-GB" altLang="en-US" sz="4800" dirty="0" smtClean="0">
                <a:solidFill>
                  <a:srgbClr val="FFFFFF"/>
                </a:solidFill>
              </a:rPr>
              <a:t>Preparing for exams with A4 summary sheets</a:t>
            </a:r>
            <a:br>
              <a:rPr lang="en-GB" altLang="en-US" sz="4800" dirty="0" smtClean="0">
                <a:solidFill>
                  <a:srgbClr val="FFFFFF"/>
                </a:solidFill>
              </a:rPr>
            </a:br>
            <a:endParaRPr lang="en-GB" altLang="en-US" sz="4800" dirty="0" smtClean="0">
              <a:solidFill>
                <a:srgbClr val="FFFFFF"/>
              </a:solidFill>
            </a:endParaRPr>
          </a:p>
        </p:txBody>
      </p:sp>
      <p:sp>
        <p:nvSpPr>
          <p:cNvPr id="16388" name="Rectangle 3"/>
          <p:cNvSpPr>
            <a:spLocks noGrp="1" noChangeArrowheads="1"/>
          </p:cNvSpPr>
          <p:nvPr>
            <p:ph type="subTitle" idx="4294967295"/>
          </p:nvPr>
        </p:nvSpPr>
        <p:spPr>
          <a:xfrm>
            <a:off x="576263" y="3600450"/>
            <a:ext cx="5940425" cy="1547813"/>
          </a:xfrm>
        </p:spPr>
        <p:txBody>
          <a:bodyPr tIns="13320"/>
          <a:lstStyle/>
          <a:p>
            <a:pPr marL="0" indent="0" eaLnBrk="1">
              <a:spcAft>
                <a:spcPct val="0"/>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n-GB" altLang="en-US" sz="1500" b="1" dirty="0" smtClean="0">
                <a:solidFill>
                  <a:srgbClr val="FFFFFF"/>
                </a:solidFill>
              </a:rPr>
              <a:t>Vicky Neale</a:t>
            </a:r>
          </a:p>
          <a:p>
            <a:pPr marL="0" indent="0" eaLnBrk="1">
              <a:spcAft>
                <a:spcPct val="0"/>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n-GB" altLang="en-US" sz="1500" dirty="0" smtClean="0">
                <a:solidFill>
                  <a:srgbClr val="FFFFFF"/>
                </a:solidFill>
              </a:rPr>
              <a:t>Mathematical Institute</a:t>
            </a:r>
          </a:p>
          <a:p>
            <a:pPr marL="0" indent="0" eaLnBrk="1">
              <a:spcAft>
                <a:spcPct val="0"/>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n-GB" altLang="en-US" sz="1500" dirty="0" smtClean="0">
                <a:solidFill>
                  <a:srgbClr val="FFFFFF"/>
                </a:solidFill>
              </a:rPr>
              <a:t>University of Oxford</a:t>
            </a:r>
          </a:p>
          <a:p>
            <a:pPr marL="0" indent="0" eaLnBrk="1">
              <a:spcAft>
                <a:spcPct val="0"/>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endParaRPr lang="en-GB" altLang="en-US" sz="1500" dirty="0" smtClean="0">
              <a:solidFill>
                <a:srgbClr val="FFFFFF"/>
              </a:solidFill>
            </a:endParaRPr>
          </a:p>
          <a:p>
            <a:pPr marL="0" indent="0" eaLnBrk="1">
              <a:spcAft>
                <a:spcPct val="0"/>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n-GB" altLang="en-US" sz="1500" dirty="0" smtClean="0">
                <a:solidFill>
                  <a:srgbClr val="FFFFFF"/>
                </a:solidFill>
              </a:rPr>
              <a:t>25 February 2022</a:t>
            </a:r>
          </a:p>
        </p:txBody>
      </p:sp>
      <p:sp>
        <p:nvSpPr>
          <p:cNvPr id="1638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1pPr>
            <a:lvl2pPr marL="37931725" indent="-37474525"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5pPr>
            <a:lvl6pPr marL="4572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6pPr>
            <a:lvl7pPr marL="9144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7pPr>
            <a:lvl8pPr marL="13716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8pPr>
            <a:lvl9pPr marL="18288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9pPr>
          </a:lstStyle>
          <a:p>
            <a:pPr eaLnBrk="1"/>
            <a:fld id="{8C2D20E2-4A07-4715-B591-E360978C27BC}" type="slidenum">
              <a:rPr lang="en-GB" altLang="en-US" sz="1000">
                <a:solidFill>
                  <a:srgbClr val="002147"/>
                </a:solidFill>
              </a:rPr>
              <a:pPr eaLnBrk="1"/>
              <a:t>1</a:t>
            </a:fld>
            <a:endParaRPr lang="en-GB" altLang="en-US" sz="1000">
              <a:solidFill>
                <a:srgbClr val="002147"/>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sheets – some tips</a:t>
            </a:r>
            <a:endParaRPr lang="en-GB" dirty="0"/>
          </a:p>
        </p:txBody>
      </p:sp>
      <p:sp>
        <p:nvSpPr>
          <p:cNvPr id="3" name="Content Placeholder 2"/>
          <p:cNvSpPr>
            <a:spLocks noGrp="1"/>
          </p:cNvSpPr>
          <p:nvPr>
            <p:ph idx="1"/>
          </p:nvPr>
        </p:nvSpPr>
        <p:spPr/>
        <p:txBody>
          <a:bodyPr/>
          <a:lstStyle/>
          <a:p>
            <a:r>
              <a:rPr lang="en-GB" sz="2900" dirty="0" smtClean="0"/>
              <a:t>You are free to collaborate</a:t>
            </a:r>
          </a:p>
          <a:p>
            <a:r>
              <a:rPr lang="en-GB" sz="2900" dirty="0" smtClean="0"/>
              <a:t>Preparing a summary sheet will be a useful activity in itself</a:t>
            </a:r>
          </a:p>
          <a:p>
            <a:r>
              <a:rPr lang="en-GB" sz="2900" dirty="0" smtClean="0"/>
              <a:t>You may copy material from your lecture notes, but reorganising, annotating, adding diagrams, is likely to be helpful</a:t>
            </a:r>
          </a:p>
          <a:p>
            <a:r>
              <a:rPr lang="en-GB" sz="2900" dirty="0" smtClean="0"/>
              <a:t>Use text, maths symbols, diagrams, colours – whatever is helpful for you</a:t>
            </a:r>
          </a:p>
          <a:p>
            <a:r>
              <a:rPr lang="en-GB" sz="2900" dirty="0" smtClean="0"/>
              <a:t>Prioritise what you find hard to remember</a:t>
            </a:r>
          </a:p>
        </p:txBody>
      </p:sp>
      <p:sp>
        <p:nvSpPr>
          <p:cNvPr id="4" name="Slide Number Placeholder 3"/>
          <p:cNvSpPr>
            <a:spLocks noGrp="1"/>
          </p:cNvSpPr>
          <p:nvPr>
            <p:ph type="sldNum" idx="10"/>
          </p:nvPr>
        </p:nvSpPr>
        <p:spPr/>
        <p:txBody>
          <a:bodyPr/>
          <a:lstStyle/>
          <a:p>
            <a:fld id="{72EE474C-FF9C-4D3C-8E1E-F2657161C0AF}" type="slidenum">
              <a:rPr lang="en-GB" altLang="en-US" smtClean="0"/>
              <a:pPr/>
              <a:t>10</a:t>
            </a:fld>
            <a:endParaRPr lang="en-GB" altLang="en-US"/>
          </a:p>
        </p:txBody>
      </p:sp>
    </p:spTree>
    <p:extLst>
      <p:ext uri="{BB962C8B-B14F-4D97-AF65-F5344CB8AC3E}">
        <p14:creationId xmlns:p14="http://schemas.microsoft.com/office/powerpoint/2010/main" val="2865575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sheets – more tips</a:t>
            </a:r>
            <a:endParaRPr lang="en-GB" dirty="0"/>
          </a:p>
        </p:txBody>
      </p:sp>
      <p:sp>
        <p:nvSpPr>
          <p:cNvPr id="3" name="Content Placeholder 2"/>
          <p:cNvSpPr>
            <a:spLocks noGrp="1"/>
          </p:cNvSpPr>
          <p:nvPr>
            <p:ph idx="1"/>
          </p:nvPr>
        </p:nvSpPr>
        <p:spPr/>
        <p:txBody>
          <a:bodyPr/>
          <a:lstStyle/>
          <a:p>
            <a:r>
              <a:rPr lang="en-GB" dirty="0" smtClean="0"/>
              <a:t>When in your revision process will you make your summary sheet? Perhaps a working document during revision and then settle on a final version nearer the time?</a:t>
            </a:r>
          </a:p>
          <a:p>
            <a:r>
              <a:rPr lang="en-GB" dirty="0" smtClean="0"/>
              <a:t>Consult the course synopsis (syllabus) as well as lecture notes.</a:t>
            </a:r>
          </a:p>
          <a:p>
            <a:r>
              <a:rPr lang="en-GB" dirty="0" smtClean="0"/>
              <a:t>Less might be more.</a:t>
            </a:r>
          </a:p>
          <a:p>
            <a:r>
              <a:rPr lang="en-GB" dirty="0" smtClean="0"/>
              <a:t>Don’t spend ages polishing! But do proofread.</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11</a:t>
            </a:fld>
            <a:endParaRPr lang="en-GB" altLang="en-US"/>
          </a:p>
        </p:txBody>
      </p:sp>
    </p:spTree>
    <p:extLst>
      <p:ext uri="{BB962C8B-B14F-4D97-AF65-F5344CB8AC3E}">
        <p14:creationId xmlns:p14="http://schemas.microsoft.com/office/powerpoint/2010/main" val="1937572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sheets – after I made an example</a:t>
            </a:r>
            <a:endParaRPr lang="en-GB" dirty="0"/>
          </a:p>
        </p:txBody>
      </p:sp>
      <p:sp>
        <p:nvSpPr>
          <p:cNvPr id="3" name="Content Placeholder 2"/>
          <p:cNvSpPr>
            <a:spLocks noGrp="1"/>
          </p:cNvSpPr>
          <p:nvPr>
            <p:ph idx="1"/>
          </p:nvPr>
        </p:nvSpPr>
        <p:spPr/>
        <p:txBody>
          <a:bodyPr/>
          <a:lstStyle/>
          <a:p>
            <a:r>
              <a:rPr lang="en-GB" dirty="0" smtClean="0"/>
              <a:t>You can use whatever abbreviations you like, it doesn’t need to make sense to anyone else</a:t>
            </a:r>
          </a:p>
          <a:p>
            <a:r>
              <a:rPr lang="en-GB" dirty="0" smtClean="0"/>
              <a:t>You can order the material in any way you like</a:t>
            </a:r>
          </a:p>
          <a:p>
            <a:r>
              <a:rPr lang="en-GB" dirty="0" smtClean="0"/>
              <a:t>Consider including ideas from problems sheets (I didn’t in the example)</a:t>
            </a:r>
          </a:p>
          <a:p>
            <a:r>
              <a:rPr lang="en-GB" dirty="0" smtClean="0"/>
              <a:t>Don’t include stuff you know you know</a:t>
            </a:r>
          </a:p>
          <a:p>
            <a:r>
              <a:rPr lang="en-GB" dirty="0" smtClean="0"/>
              <a:t>Summarise</a:t>
            </a:r>
            <a:r>
              <a:rPr lang="en-GB" dirty="0"/>
              <a:t>.</a:t>
            </a:r>
            <a:r>
              <a:rPr lang="en-GB" dirty="0" smtClean="0"/>
              <a:t> Practise using your sheet.</a:t>
            </a:r>
          </a:p>
          <a:p>
            <a:r>
              <a:rPr lang="en-GB" dirty="0" smtClean="0"/>
              <a:t>No apologies for my handwriting</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12</a:t>
            </a:fld>
            <a:endParaRPr lang="en-GB" altLang="en-US"/>
          </a:p>
        </p:txBody>
      </p:sp>
    </p:spTree>
    <p:extLst>
      <p:ext uri="{BB962C8B-B14F-4D97-AF65-F5344CB8AC3E}">
        <p14:creationId xmlns:p14="http://schemas.microsoft.com/office/powerpoint/2010/main" val="56535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sheets – are they compulsory?</a:t>
            </a:r>
            <a:endParaRPr lang="en-GB" dirty="0"/>
          </a:p>
        </p:txBody>
      </p:sp>
      <p:sp>
        <p:nvSpPr>
          <p:cNvPr id="3" name="Content Placeholder 2"/>
          <p:cNvSpPr>
            <a:spLocks noGrp="1"/>
          </p:cNvSpPr>
          <p:nvPr>
            <p:ph idx="1"/>
          </p:nvPr>
        </p:nvSpPr>
        <p:spPr/>
        <p:txBody>
          <a:bodyPr/>
          <a:lstStyle/>
          <a:p>
            <a:r>
              <a:rPr lang="en-GB" dirty="0" smtClean="0"/>
              <a:t>You are not required to use a summary sheet for any exam.</a:t>
            </a:r>
          </a:p>
          <a:p>
            <a:r>
              <a:rPr lang="en-GB" dirty="0" smtClean="0"/>
              <a:t>Even if you do use a summary sheet, knowing stuff will still be helpful.</a:t>
            </a:r>
          </a:p>
          <a:p>
            <a:r>
              <a:rPr lang="en-GB" dirty="0" smtClean="0"/>
              <a:t>You are strongly recommended to save an electronic copy of your summary sheets, as a backup.</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13</a:t>
            </a:fld>
            <a:endParaRPr lang="en-GB" altLang="en-US"/>
          </a:p>
        </p:txBody>
      </p:sp>
    </p:spTree>
    <p:extLst>
      <p:ext uri="{BB962C8B-B14F-4D97-AF65-F5344CB8AC3E}">
        <p14:creationId xmlns:p14="http://schemas.microsoft.com/office/powerpoint/2010/main" val="2795794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have examiners/assessors been told?</a:t>
            </a:r>
            <a:endParaRPr lang="en-GB" dirty="0"/>
          </a:p>
        </p:txBody>
      </p:sp>
      <p:sp>
        <p:nvSpPr>
          <p:cNvPr id="3" name="Content Placeholder 2"/>
          <p:cNvSpPr>
            <a:spLocks noGrp="1"/>
          </p:cNvSpPr>
          <p:nvPr>
            <p:ph idx="1"/>
          </p:nvPr>
        </p:nvSpPr>
        <p:spPr/>
        <p:txBody>
          <a:bodyPr/>
          <a:lstStyle/>
          <a:p>
            <a:pPr marL="0" indent="0">
              <a:buNone/>
            </a:pPr>
            <a:r>
              <a:rPr lang="en-GB" dirty="0" smtClean="0"/>
              <a:t>See the Examination Conventions</a:t>
            </a:r>
          </a:p>
          <a:p>
            <a:pPr marL="0" indent="0">
              <a:buNone/>
            </a:pPr>
            <a:r>
              <a:rPr lang="en-GB" dirty="0" smtClean="0">
                <a:hlinkClick r:id="rId2"/>
              </a:rPr>
              <a:t>https://www.maths.ox.ac.uk/members/students/undergraduate-courses/examinations-assessments/examination-conventions</a:t>
            </a:r>
            <a:endParaRPr lang="en-GB" dirty="0" smtClean="0"/>
          </a:p>
          <a:p>
            <a:pPr marL="0" indent="0">
              <a:buNone/>
            </a:pPr>
            <a:r>
              <a:rPr lang="en-GB" dirty="0" smtClean="0"/>
              <a:t>where you’ll find the “Checklist for Assessors”.</a:t>
            </a:r>
          </a:p>
          <a:p>
            <a:pPr marL="0" indent="0">
              <a:buNone/>
            </a:pPr>
            <a:r>
              <a:rPr lang="en-GB" dirty="0" smtClean="0"/>
              <a:t>(Assessors: people who set/mark papers, for B/C this is usually the lecturers.)</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14</a:t>
            </a:fld>
            <a:endParaRPr lang="en-GB" altLang="en-US"/>
          </a:p>
        </p:txBody>
      </p:sp>
    </p:spTree>
    <p:extLst>
      <p:ext uri="{BB962C8B-B14F-4D97-AF65-F5344CB8AC3E}">
        <p14:creationId xmlns:p14="http://schemas.microsoft.com/office/powerpoint/2010/main" val="3298921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From the checklist for assessors (Part B)</a:t>
            </a:r>
            <a:endParaRPr lang="en-GB" dirty="0"/>
          </a:p>
        </p:txBody>
      </p:sp>
      <p:sp>
        <p:nvSpPr>
          <p:cNvPr id="3" name="Content Placeholder 2"/>
          <p:cNvSpPr>
            <a:spLocks noGrp="1"/>
          </p:cNvSpPr>
          <p:nvPr>
            <p:ph idx="1"/>
          </p:nvPr>
        </p:nvSpPr>
        <p:spPr/>
        <p:txBody>
          <a:bodyPr/>
          <a:lstStyle/>
          <a:p>
            <a:pPr marL="0" indent="0">
              <a:buNone/>
            </a:pPr>
            <a:r>
              <a:rPr lang="en-GB" dirty="0" smtClean="0"/>
              <a:t>“6. Does each question have an easy start, worth around 10 marks, which might be readily and routinely completed? This should not wholly be testing memory of previous material explicitly seen.”</a:t>
            </a:r>
          </a:p>
        </p:txBody>
      </p:sp>
      <p:sp>
        <p:nvSpPr>
          <p:cNvPr id="4" name="Slide Number Placeholder 3"/>
          <p:cNvSpPr>
            <a:spLocks noGrp="1"/>
          </p:cNvSpPr>
          <p:nvPr>
            <p:ph type="sldNum" idx="10"/>
          </p:nvPr>
        </p:nvSpPr>
        <p:spPr/>
        <p:txBody>
          <a:bodyPr/>
          <a:lstStyle/>
          <a:p>
            <a:fld id="{72EE474C-FF9C-4D3C-8E1E-F2657161C0AF}" type="slidenum">
              <a:rPr lang="en-GB" altLang="en-US" smtClean="0"/>
              <a:pPr/>
              <a:t>15</a:t>
            </a:fld>
            <a:endParaRPr lang="en-GB" altLang="en-US"/>
          </a:p>
        </p:txBody>
      </p:sp>
    </p:spTree>
    <p:extLst>
      <p:ext uri="{BB962C8B-B14F-4D97-AF65-F5344CB8AC3E}">
        <p14:creationId xmlns:p14="http://schemas.microsoft.com/office/powerpoint/2010/main" val="1436530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From the checklist for assessors (Part B)</a:t>
            </a:r>
            <a:endParaRPr lang="en-GB" dirty="0"/>
          </a:p>
        </p:txBody>
      </p:sp>
      <p:sp>
        <p:nvSpPr>
          <p:cNvPr id="3" name="Content Placeholder 2"/>
          <p:cNvSpPr>
            <a:spLocks noGrp="1"/>
          </p:cNvSpPr>
          <p:nvPr>
            <p:ph idx="1"/>
          </p:nvPr>
        </p:nvSpPr>
        <p:spPr/>
        <p:txBody>
          <a:bodyPr/>
          <a:lstStyle/>
          <a:p>
            <a:pPr marL="0" indent="0">
              <a:buNone/>
            </a:pPr>
            <a:r>
              <a:rPr lang="en-GB" dirty="0" smtClean="0"/>
              <a:t>“7. Is there material designed to differentiate at the class borderlines? (a) For the II(</a:t>
            </a:r>
            <a:r>
              <a:rPr lang="en-GB" dirty="0" err="1" smtClean="0"/>
              <a:t>i</a:t>
            </a:r>
            <a:r>
              <a:rPr lang="en-GB" dirty="0" smtClean="0"/>
              <a:t>)/II(ii) borderline is there a part that tests understanding of standard concepts/techniques (whilst still being rather straightforward) which tests whether a candidate can do any more than merely reproduce the bookwork verbatim? (b) For the I/II(</a:t>
            </a:r>
            <a:r>
              <a:rPr lang="en-GB" dirty="0" err="1" smtClean="0"/>
              <a:t>i</a:t>
            </a:r>
            <a:r>
              <a:rPr lang="en-GB" dirty="0" smtClean="0"/>
              <a:t>) borderline is there a part for which a full solution requires truly excellent understanding and skill?”</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16</a:t>
            </a:fld>
            <a:endParaRPr lang="en-GB" altLang="en-US"/>
          </a:p>
        </p:txBody>
      </p:sp>
    </p:spTree>
    <p:extLst>
      <p:ext uri="{BB962C8B-B14F-4D97-AF65-F5344CB8AC3E}">
        <p14:creationId xmlns:p14="http://schemas.microsoft.com/office/powerpoint/2010/main" val="483801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From the checklist for assessors (Part B)</a:t>
            </a:r>
            <a:endParaRPr lang="en-GB" dirty="0"/>
          </a:p>
        </p:txBody>
      </p:sp>
      <p:sp>
        <p:nvSpPr>
          <p:cNvPr id="3" name="Content Placeholder 2"/>
          <p:cNvSpPr>
            <a:spLocks noGrp="1"/>
          </p:cNvSpPr>
          <p:nvPr>
            <p:ph idx="1"/>
          </p:nvPr>
        </p:nvSpPr>
        <p:spPr/>
        <p:txBody>
          <a:bodyPr/>
          <a:lstStyle/>
          <a:p>
            <a:pPr marL="0" indent="0">
              <a:buNone/>
            </a:pPr>
            <a:r>
              <a:rPr lang="en-GB" sz="2500" dirty="0" smtClean="0"/>
              <a:t>“16. Is the question suitable for an examination to which students can bring one sheet of A4 (with writing on both sides) with summary notes? In particular, candidates should not be able to obtain significant numbers of marks simply by reproducing material from lecture notes or problems sheets. However, as in (6) above, each question should include one or more parts, worth around 10 marks, that will be found straightforward and accessible by students who have conscientiously studied and understood the course material (including lecture notes and problems sheets), which might include producing arguments similar to those in the notes or problems sheets.”</a:t>
            </a:r>
            <a:endParaRPr lang="en-GB" sz="2500"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17</a:t>
            </a:fld>
            <a:endParaRPr lang="en-GB" altLang="en-US"/>
          </a:p>
        </p:txBody>
      </p:sp>
    </p:spTree>
    <p:extLst>
      <p:ext uri="{BB962C8B-B14F-4D97-AF65-F5344CB8AC3E}">
        <p14:creationId xmlns:p14="http://schemas.microsoft.com/office/powerpoint/2010/main" val="3207623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Revision resources</a:t>
            </a:r>
            <a:endParaRPr lang="en-GB" dirty="0"/>
          </a:p>
        </p:txBody>
      </p:sp>
      <p:sp>
        <p:nvSpPr>
          <p:cNvPr id="3" name="Content Placeholder 2"/>
          <p:cNvSpPr>
            <a:spLocks noGrp="1"/>
          </p:cNvSpPr>
          <p:nvPr>
            <p:ph idx="1"/>
          </p:nvPr>
        </p:nvSpPr>
        <p:spPr/>
        <p:txBody>
          <a:bodyPr/>
          <a:lstStyle/>
          <a:p>
            <a:r>
              <a:rPr lang="en-GB" dirty="0" smtClean="0"/>
              <a:t>Past papers</a:t>
            </a:r>
            <a:br>
              <a:rPr lang="en-GB" dirty="0" smtClean="0"/>
            </a:br>
            <a:r>
              <a:rPr lang="en-GB" dirty="0" smtClean="0">
                <a:hlinkClick r:id="rId2"/>
              </a:rPr>
              <a:t>https://www.maths.ox.ac.uk/members/students/undergraduate-courses/examinations-assessments/past-papers</a:t>
            </a:r>
            <a:r>
              <a:rPr lang="en-GB" dirty="0" smtClean="0"/>
              <a:t/>
            </a:r>
            <a:br>
              <a:rPr lang="en-GB" dirty="0" smtClean="0"/>
            </a:br>
            <a:r>
              <a:rPr lang="en-GB" dirty="0" smtClean="0"/>
              <a:t>- up to and including summer 2019: closed book, in person</a:t>
            </a:r>
            <a:br>
              <a:rPr lang="en-GB" dirty="0" smtClean="0"/>
            </a:br>
            <a:r>
              <a:rPr lang="en-GB" dirty="0" smtClean="0"/>
              <a:t>- summer 2020: adapted at short notice to open book, online</a:t>
            </a:r>
            <a:br>
              <a:rPr lang="en-GB" dirty="0" smtClean="0"/>
            </a:br>
            <a:r>
              <a:rPr lang="en-GB" dirty="0" smtClean="0"/>
              <a:t>- summer 2021: designed for open book, online</a:t>
            </a:r>
          </a:p>
        </p:txBody>
      </p:sp>
      <p:sp>
        <p:nvSpPr>
          <p:cNvPr id="4" name="Slide Number Placeholder 3"/>
          <p:cNvSpPr>
            <a:spLocks noGrp="1"/>
          </p:cNvSpPr>
          <p:nvPr>
            <p:ph type="sldNum" idx="10"/>
          </p:nvPr>
        </p:nvSpPr>
        <p:spPr/>
        <p:txBody>
          <a:bodyPr/>
          <a:lstStyle/>
          <a:p>
            <a:fld id="{72EE474C-FF9C-4D3C-8E1E-F2657161C0AF}" type="slidenum">
              <a:rPr lang="en-GB" altLang="en-US" smtClean="0"/>
              <a:pPr/>
              <a:t>18</a:t>
            </a:fld>
            <a:endParaRPr lang="en-GB" altLang="en-US"/>
          </a:p>
        </p:txBody>
      </p:sp>
    </p:spTree>
    <p:extLst>
      <p:ext uri="{BB962C8B-B14F-4D97-AF65-F5344CB8AC3E}">
        <p14:creationId xmlns:p14="http://schemas.microsoft.com/office/powerpoint/2010/main" val="1230897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revision resources</a:t>
            </a:r>
            <a:endParaRPr lang="en-GB" dirty="0"/>
          </a:p>
        </p:txBody>
      </p:sp>
      <p:sp>
        <p:nvSpPr>
          <p:cNvPr id="3" name="Content Placeholder 2"/>
          <p:cNvSpPr>
            <a:spLocks noGrp="1"/>
          </p:cNvSpPr>
          <p:nvPr>
            <p:ph idx="1"/>
          </p:nvPr>
        </p:nvSpPr>
        <p:spPr/>
        <p:txBody>
          <a:bodyPr/>
          <a:lstStyle/>
          <a:p>
            <a:r>
              <a:rPr lang="en-GB" dirty="0" smtClean="0"/>
              <a:t>Published solutions for past papers (</a:t>
            </a:r>
            <a:r>
              <a:rPr lang="en-GB" sz="2800" dirty="0" smtClean="0"/>
              <a:t>16, 18, 19, 20</a:t>
            </a:r>
            <a:r>
              <a:rPr lang="en-GB" dirty="0" smtClean="0"/>
              <a:t>)</a:t>
            </a:r>
            <a:br>
              <a:rPr lang="en-GB" dirty="0" smtClean="0"/>
            </a:br>
            <a:r>
              <a:rPr lang="en-GB" dirty="0" smtClean="0"/>
              <a:t>via </a:t>
            </a:r>
            <a:r>
              <a:rPr lang="en-GB" dirty="0" smtClean="0">
                <a:hlinkClick r:id="rId2"/>
              </a:rPr>
              <a:t>https://www.maths.ox.ac.uk/node/12897/151446</a:t>
            </a:r>
            <a:r>
              <a:rPr lang="en-GB" dirty="0" smtClean="0"/>
              <a:t> or from past paper archive</a:t>
            </a:r>
          </a:p>
          <a:p>
            <a:r>
              <a:rPr lang="en-GB" dirty="0" smtClean="0"/>
              <a:t>Specimen papers/solutions</a:t>
            </a:r>
            <a:br>
              <a:rPr lang="en-GB" dirty="0" smtClean="0"/>
            </a:br>
            <a:r>
              <a:rPr lang="en-GB" sz="2400" dirty="0" smtClean="0">
                <a:hlinkClick r:id="rId3"/>
              </a:rPr>
              <a:t>https://www.maths.ox.ac.uk/members/students/undergraduate-courses/examinations-assessments/part-b-specimen-solutions</a:t>
            </a:r>
            <a:r>
              <a:rPr lang="en-GB" sz="2400" dirty="0" smtClean="0"/>
              <a:t/>
            </a:r>
            <a:br>
              <a:rPr lang="en-GB" sz="2400" dirty="0" smtClean="0"/>
            </a:br>
            <a:r>
              <a:rPr lang="en-GB" sz="2400" dirty="0" smtClean="0"/>
              <a:t/>
            </a:r>
            <a:br>
              <a:rPr lang="en-GB" sz="2400" dirty="0" smtClean="0"/>
            </a:br>
            <a:r>
              <a:rPr lang="en-GB" sz="2400" dirty="0" smtClean="0">
                <a:hlinkClick r:id="rId4"/>
              </a:rPr>
              <a:t>https://www.maths.ox.ac.uk/members/students/undergraduate-courses/examinations-assessments/part-c-specimen-solutions</a:t>
            </a:r>
            <a:endParaRPr lang="en-GB" sz="2400"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19</a:t>
            </a:fld>
            <a:endParaRPr lang="en-GB" altLang="en-US"/>
          </a:p>
        </p:txBody>
      </p:sp>
    </p:spTree>
    <p:extLst>
      <p:ext uri="{BB962C8B-B14F-4D97-AF65-F5344CB8AC3E}">
        <p14:creationId xmlns:p14="http://schemas.microsoft.com/office/powerpoint/2010/main" val="3552537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a:xfrm>
            <a:off x="576263" y="576263"/>
            <a:ext cx="7451725" cy="1008062"/>
          </a:xfrm>
        </p:spPr>
        <p:txBody>
          <a:bodyPr/>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dirty="0" smtClean="0"/>
              <a:t>The basics</a:t>
            </a:r>
          </a:p>
        </p:txBody>
      </p:sp>
      <p:sp>
        <p:nvSpPr>
          <p:cNvPr id="18435" name="Rectangle 2"/>
          <p:cNvSpPr>
            <a:spLocks noGrp="1" noChangeArrowheads="1"/>
          </p:cNvSpPr>
          <p:nvPr>
            <p:ph type="body" idx="1"/>
          </p:nvPr>
        </p:nvSpPr>
        <p:spPr>
          <a:xfrm>
            <a:off x="576263" y="1979613"/>
            <a:ext cx="8928100" cy="4203700"/>
          </a:xfrm>
        </p:spPr>
        <p:txBody>
          <a:bodyPr/>
          <a:lstStyle/>
          <a:p>
            <a:pPr eaLnBrk="1"/>
            <a:r>
              <a:rPr lang="en-US" altLang="en-US" dirty="0" smtClean="0"/>
              <a:t>Who I am (Vicky Neale)</a:t>
            </a:r>
          </a:p>
          <a:p>
            <a:pPr eaLnBrk="1"/>
            <a:r>
              <a:rPr lang="en-US" altLang="en-US" dirty="0" smtClean="0"/>
              <a:t>Who this session is for (students sitting Part B, Part C, MSc exams in summer 2022)</a:t>
            </a:r>
          </a:p>
          <a:p>
            <a:pPr eaLnBrk="1"/>
            <a:r>
              <a:rPr lang="en-US" altLang="en-US" dirty="0" smtClean="0"/>
              <a:t>The slides and recording will be available afterwards (</a:t>
            </a:r>
            <a:r>
              <a:rPr lang="en-US" altLang="en-US" dirty="0" err="1" smtClean="0"/>
              <a:t>eg</a:t>
            </a:r>
            <a:r>
              <a:rPr lang="en-US" altLang="en-US" dirty="0" smtClean="0"/>
              <a:t> on Moodle)</a:t>
            </a:r>
          </a:p>
          <a:p>
            <a:pPr eaLnBrk="1"/>
            <a:r>
              <a:rPr lang="en-US" altLang="en-US" dirty="0" smtClean="0"/>
              <a:t>Some links will have analogues </a:t>
            </a:r>
            <a:r>
              <a:rPr lang="en-US" altLang="en-US" smtClean="0"/>
              <a:t>in </a:t>
            </a:r>
            <a:r>
              <a:rPr lang="en-US" altLang="en-US" smtClean="0"/>
              <a:t>Statistics/CS</a:t>
            </a:r>
            <a:endParaRPr lang="en-US" altLang="en-US" dirty="0" smtClean="0"/>
          </a:p>
          <a:p>
            <a:pPr eaLnBrk="1"/>
            <a:r>
              <a:rPr lang="en-US" altLang="en-US" dirty="0" smtClean="0"/>
              <a:t>Please send in questions during the session: go to </a:t>
            </a:r>
            <a:r>
              <a:rPr lang="en-US" altLang="en-US" dirty="0" err="1" smtClean="0"/>
              <a:t>vevox.app</a:t>
            </a:r>
            <a:r>
              <a:rPr lang="en-US" altLang="en-US" dirty="0" smtClean="0"/>
              <a:t> and use ID 174-169-279</a:t>
            </a:r>
          </a:p>
        </p:txBody>
      </p:sp>
      <p:sp>
        <p:nvSpPr>
          <p:cNvPr id="1843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1pPr>
            <a:lvl2pPr marL="37931725" indent="-37474525"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5pPr>
            <a:lvl6pPr marL="4572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6pPr>
            <a:lvl7pPr marL="9144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7pPr>
            <a:lvl8pPr marL="13716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8pPr>
            <a:lvl9pPr marL="1828800" eaLnBrk="0" fontAlgn="base" hangingPunct="0">
              <a:lnSpc>
                <a:spcPct val="93000"/>
              </a:lnSpc>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ea typeface="Arial Unicode MS" pitchFamily="-107" charset="0"/>
                <a:cs typeface="Arial Unicode MS" pitchFamily="-107" charset="0"/>
              </a:defRPr>
            </a:lvl9pPr>
          </a:lstStyle>
          <a:p>
            <a:pPr eaLnBrk="1"/>
            <a:fld id="{69CB9432-D4FD-42E0-BA06-F30C3C5F1052}" type="slidenum">
              <a:rPr lang="en-GB" altLang="en-US" sz="1000">
                <a:solidFill>
                  <a:srgbClr val="002147"/>
                </a:solidFill>
              </a:rPr>
              <a:pPr eaLnBrk="1"/>
              <a:t>2</a:t>
            </a:fld>
            <a:endParaRPr lang="en-GB" altLang="en-US" sz="1000">
              <a:solidFill>
                <a:srgbClr val="002147"/>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Yet more revision resources</a:t>
            </a:r>
            <a:endParaRPr lang="en-GB" dirty="0"/>
          </a:p>
        </p:txBody>
      </p:sp>
      <p:sp>
        <p:nvSpPr>
          <p:cNvPr id="3" name="Content Placeholder 2"/>
          <p:cNvSpPr>
            <a:spLocks noGrp="1"/>
          </p:cNvSpPr>
          <p:nvPr>
            <p:ph idx="1"/>
          </p:nvPr>
        </p:nvSpPr>
        <p:spPr/>
        <p:txBody>
          <a:bodyPr/>
          <a:lstStyle/>
          <a:p>
            <a:r>
              <a:rPr lang="en-GB" dirty="0" smtClean="0"/>
              <a:t>Consultation sessions in Maths/Statistics</a:t>
            </a:r>
          </a:p>
          <a:p>
            <a:r>
              <a:rPr lang="en-GB" dirty="0" smtClean="0"/>
              <a:t>University advice</a:t>
            </a:r>
            <a:br>
              <a:rPr lang="en-GB" dirty="0" smtClean="0"/>
            </a:br>
            <a:r>
              <a:rPr lang="en-GB" sz="2400" dirty="0" smtClean="0">
                <a:hlinkClick r:id="rId2"/>
              </a:rPr>
              <a:t>https://www.ox.ac.uk/students/academic/exams/wellbeing</a:t>
            </a:r>
            <a:r>
              <a:rPr lang="en-GB" dirty="0" smtClean="0"/>
              <a:t> </a:t>
            </a:r>
            <a:br>
              <a:rPr lang="en-GB" dirty="0" smtClean="0"/>
            </a:br>
            <a:r>
              <a:rPr lang="en-GB" dirty="0" smtClean="0"/>
              <a:t>(and in general lots from the university about exams at </a:t>
            </a:r>
            <a:r>
              <a:rPr lang="en-GB" dirty="0" smtClean="0">
                <a:hlinkClick r:id="rId3"/>
              </a:rPr>
              <a:t>https://www.ox.ac.uk/students/academic/exams/</a:t>
            </a:r>
            <a:r>
              <a:rPr lang="en-GB" dirty="0" smtClean="0"/>
              <a:t> )</a:t>
            </a:r>
          </a:p>
          <a:p>
            <a:r>
              <a:rPr lang="en-GB" dirty="0" smtClean="0"/>
              <a:t>Mock exams at Exam Schools (book via top link above)</a:t>
            </a:r>
          </a:p>
        </p:txBody>
      </p:sp>
      <p:sp>
        <p:nvSpPr>
          <p:cNvPr id="4" name="Slide Number Placeholder 3"/>
          <p:cNvSpPr>
            <a:spLocks noGrp="1"/>
          </p:cNvSpPr>
          <p:nvPr>
            <p:ph type="sldNum" idx="10"/>
          </p:nvPr>
        </p:nvSpPr>
        <p:spPr/>
        <p:txBody>
          <a:bodyPr/>
          <a:lstStyle/>
          <a:p>
            <a:fld id="{72EE474C-FF9C-4D3C-8E1E-F2657161C0AF}" type="slidenum">
              <a:rPr lang="en-GB" altLang="en-US" smtClean="0"/>
              <a:pPr/>
              <a:t>20</a:t>
            </a:fld>
            <a:endParaRPr lang="en-GB" altLang="en-US"/>
          </a:p>
        </p:txBody>
      </p:sp>
    </p:spTree>
    <p:extLst>
      <p:ext uri="{BB962C8B-B14F-4D97-AF65-F5344CB8AC3E}">
        <p14:creationId xmlns:p14="http://schemas.microsoft.com/office/powerpoint/2010/main" val="2487147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 practicalities</a:t>
            </a:r>
            <a:endParaRPr lang="en-GB" dirty="0"/>
          </a:p>
        </p:txBody>
      </p:sp>
      <p:sp>
        <p:nvSpPr>
          <p:cNvPr id="3" name="Content Placeholder 2"/>
          <p:cNvSpPr>
            <a:spLocks noGrp="1"/>
          </p:cNvSpPr>
          <p:nvPr>
            <p:ph idx="1"/>
          </p:nvPr>
        </p:nvSpPr>
        <p:spPr/>
        <p:txBody>
          <a:bodyPr/>
          <a:lstStyle/>
          <a:p>
            <a:r>
              <a:rPr lang="en-GB" dirty="0" smtClean="0"/>
              <a:t>When?</a:t>
            </a:r>
            <a:br>
              <a:rPr lang="en-GB" dirty="0" smtClean="0"/>
            </a:br>
            <a:r>
              <a:rPr lang="en-GB" dirty="0" smtClean="0"/>
              <a:t>In the past: B/C in Weeks 6-8, dates this year TBC</a:t>
            </a:r>
            <a:br>
              <a:rPr lang="en-GB" dirty="0" smtClean="0"/>
            </a:br>
            <a:r>
              <a:rPr lang="en-GB" dirty="0" smtClean="0"/>
              <a:t>Duration: 1.75 hours per paper (typically, check notice to candidates)</a:t>
            </a:r>
          </a:p>
          <a:p>
            <a:r>
              <a:rPr lang="en-GB" dirty="0" smtClean="0"/>
              <a:t>Where?</a:t>
            </a:r>
            <a:br>
              <a:rPr lang="en-GB" dirty="0" smtClean="0"/>
            </a:br>
            <a:r>
              <a:rPr lang="en-GB" dirty="0" smtClean="0"/>
              <a:t>In the past: Examination Schools, this year TBC</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21</a:t>
            </a:fld>
            <a:endParaRPr lang="en-GB" altLang="en-US"/>
          </a:p>
        </p:txBody>
      </p:sp>
    </p:spTree>
    <p:extLst>
      <p:ext uri="{BB962C8B-B14F-4D97-AF65-F5344CB8AC3E}">
        <p14:creationId xmlns:p14="http://schemas.microsoft.com/office/powerpoint/2010/main" val="4090459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Special arrangements</a:t>
            </a:r>
            <a:endParaRPr lang="en-GB" dirty="0"/>
          </a:p>
        </p:txBody>
      </p:sp>
      <p:sp>
        <p:nvSpPr>
          <p:cNvPr id="3" name="Content Placeholder 2"/>
          <p:cNvSpPr>
            <a:spLocks noGrp="1"/>
          </p:cNvSpPr>
          <p:nvPr>
            <p:ph idx="1"/>
          </p:nvPr>
        </p:nvSpPr>
        <p:spPr/>
        <p:txBody>
          <a:bodyPr/>
          <a:lstStyle/>
          <a:p>
            <a:r>
              <a:rPr lang="en-GB" dirty="0" smtClean="0"/>
              <a:t>If you need to apply for exam adjustments, please do so as soon as possible (if you haven’t already)</a:t>
            </a:r>
            <a:br>
              <a:rPr lang="en-GB" dirty="0" smtClean="0"/>
            </a:br>
            <a:r>
              <a:rPr lang="en-GB" sz="2400" dirty="0" smtClean="0">
                <a:hlinkClick r:id="rId2"/>
              </a:rPr>
              <a:t>https://www.ox.ac.uk/students/academic/exams/arrangements</a:t>
            </a:r>
            <a:endParaRPr lang="en-GB" dirty="0" smtClean="0"/>
          </a:p>
          <a:p>
            <a:r>
              <a:rPr lang="en-GB" dirty="0" smtClean="0"/>
              <a:t>If you have a problem close to or during your exams, there are processes in place</a:t>
            </a:r>
            <a:br>
              <a:rPr lang="en-GB" dirty="0" smtClean="0"/>
            </a:br>
            <a:r>
              <a:rPr lang="en-GB" sz="2400" dirty="0" smtClean="0">
                <a:hlinkClick r:id="rId3"/>
              </a:rPr>
              <a:t>https://www.ox.ac.uk/students/academic/exams/problems-completing-your-assessment</a:t>
            </a:r>
            <a:r>
              <a:rPr lang="en-GB" sz="2400" dirty="0" smtClean="0"/>
              <a:t> </a:t>
            </a:r>
            <a:endParaRPr lang="en-GB" dirty="0" smtClean="0"/>
          </a:p>
          <a:p>
            <a:r>
              <a:rPr lang="en-GB" dirty="0" smtClean="0"/>
              <a:t>Residency exemption: might need to apply to sit papers remotely</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22</a:t>
            </a:fld>
            <a:endParaRPr lang="en-GB" altLang="en-US"/>
          </a:p>
        </p:txBody>
      </p:sp>
    </p:spTree>
    <p:extLst>
      <p:ext uri="{BB962C8B-B14F-4D97-AF65-F5344CB8AC3E}">
        <p14:creationId xmlns:p14="http://schemas.microsoft.com/office/powerpoint/2010/main" val="32487328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 the day</a:t>
            </a:r>
            <a:endParaRPr lang="en-GB" dirty="0"/>
          </a:p>
        </p:txBody>
      </p:sp>
      <p:sp>
        <p:nvSpPr>
          <p:cNvPr id="3" name="Content Placeholder 2"/>
          <p:cNvSpPr>
            <a:spLocks noGrp="1"/>
          </p:cNvSpPr>
          <p:nvPr>
            <p:ph idx="1"/>
          </p:nvPr>
        </p:nvSpPr>
        <p:spPr/>
        <p:txBody>
          <a:bodyPr/>
          <a:lstStyle/>
          <a:p>
            <a:r>
              <a:rPr lang="en-GB" dirty="0" smtClean="0"/>
              <a:t>You have to wear </a:t>
            </a:r>
            <a:r>
              <a:rPr lang="en-GB" dirty="0" err="1" smtClean="0"/>
              <a:t>subfusc</a:t>
            </a:r>
            <a:r>
              <a:rPr lang="en-GB" dirty="0" smtClean="0"/>
              <a:t/>
            </a:r>
            <a:br>
              <a:rPr lang="en-GB" dirty="0" smtClean="0"/>
            </a:br>
            <a:r>
              <a:rPr lang="en-GB" dirty="0" smtClean="0">
                <a:hlinkClick r:id="rId2"/>
              </a:rPr>
              <a:t>https://www.ox.ac.uk/students/academic/dress</a:t>
            </a:r>
            <a:endParaRPr lang="en-GB" dirty="0" smtClean="0"/>
          </a:p>
          <a:p>
            <a:r>
              <a:rPr lang="en-GB" dirty="0" smtClean="0"/>
              <a:t>Make sure you know (and use) your candidate number</a:t>
            </a:r>
          </a:p>
          <a:p>
            <a:r>
              <a:rPr lang="en-GB" dirty="0" smtClean="0"/>
              <a:t>If you think there’s an error on a paper, make a note with your script and the examiners will review. (Papers are checked and rechecked in advance.)</a:t>
            </a:r>
          </a:p>
        </p:txBody>
      </p:sp>
      <p:sp>
        <p:nvSpPr>
          <p:cNvPr id="4" name="Slide Number Placeholder 3"/>
          <p:cNvSpPr>
            <a:spLocks noGrp="1"/>
          </p:cNvSpPr>
          <p:nvPr>
            <p:ph type="sldNum" idx="10"/>
          </p:nvPr>
        </p:nvSpPr>
        <p:spPr/>
        <p:txBody>
          <a:bodyPr/>
          <a:lstStyle/>
          <a:p>
            <a:fld id="{72EE474C-FF9C-4D3C-8E1E-F2657161C0AF}" type="slidenum">
              <a:rPr lang="en-GB" altLang="en-US" smtClean="0"/>
              <a:pPr/>
              <a:t>23</a:t>
            </a:fld>
            <a:endParaRPr lang="en-GB" altLang="en-US"/>
          </a:p>
        </p:txBody>
      </p:sp>
    </p:spTree>
    <p:extLst>
      <p:ext uri="{BB962C8B-B14F-4D97-AF65-F5344CB8AC3E}">
        <p14:creationId xmlns:p14="http://schemas.microsoft.com/office/powerpoint/2010/main" val="30702275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 the day</a:t>
            </a:r>
            <a:endParaRPr lang="en-GB" dirty="0"/>
          </a:p>
        </p:txBody>
      </p:sp>
      <p:sp>
        <p:nvSpPr>
          <p:cNvPr id="3" name="Content Placeholder 2"/>
          <p:cNvSpPr>
            <a:spLocks noGrp="1"/>
          </p:cNvSpPr>
          <p:nvPr>
            <p:ph idx="1"/>
          </p:nvPr>
        </p:nvSpPr>
        <p:spPr/>
        <p:txBody>
          <a:bodyPr/>
          <a:lstStyle/>
          <a:p>
            <a:r>
              <a:rPr lang="en-GB" dirty="0" smtClean="0"/>
              <a:t>No calculators for most papers (check notices to candidates)</a:t>
            </a:r>
          </a:p>
          <a:p>
            <a:r>
              <a:rPr lang="en-GB" dirty="0" smtClean="0"/>
              <a:t>Use blue/black pen, you may use pencil for diagrams</a:t>
            </a:r>
          </a:p>
          <a:p>
            <a:r>
              <a:rPr lang="en-GB" dirty="0" smtClean="0"/>
              <a:t>You’ll be given booklets of lined paper. Start each question in a new booklet.</a:t>
            </a:r>
          </a:p>
          <a:p>
            <a:r>
              <a:rPr lang="en-GB" dirty="0" smtClean="0"/>
              <a:t>More info at</a:t>
            </a:r>
            <a:br>
              <a:rPr lang="en-GB" dirty="0" smtClean="0"/>
            </a:br>
            <a:r>
              <a:rPr lang="en-GB" sz="2400" dirty="0" smtClean="0">
                <a:hlinkClick r:id="rId2"/>
              </a:rPr>
              <a:t>https://www.ox.ac.uk/students/academic/exams/guidance</a:t>
            </a:r>
            <a:r>
              <a:rPr lang="en-GB" dirty="0" smtClean="0"/>
              <a:t> </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24</a:t>
            </a:fld>
            <a:endParaRPr lang="en-GB" altLang="en-US"/>
          </a:p>
        </p:txBody>
      </p:sp>
    </p:spTree>
    <p:extLst>
      <p:ext uri="{BB962C8B-B14F-4D97-AF65-F5344CB8AC3E}">
        <p14:creationId xmlns:p14="http://schemas.microsoft.com/office/powerpoint/2010/main" val="789983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Looking after yourself</a:t>
            </a:r>
            <a:endParaRPr lang="en-GB" dirty="0"/>
          </a:p>
        </p:txBody>
      </p:sp>
      <p:sp>
        <p:nvSpPr>
          <p:cNvPr id="3" name="Content Placeholder 2"/>
          <p:cNvSpPr>
            <a:spLocks noGrp="1"/>
          </p:cNvSpPr>
          <p:nvPr>
            <p:ph idx="1"/>
          </p:nvPr>
        </p:nvSpPr>
        <p:spPr/>
        <p:txBody>
          <a:bodyPr/>
          <a:lstStyle/>
          <a:p>
            <a:r>
              <a:rPr lang="en-GB" dirty="0" smtClean="0"/>
              <a:t>Lots of good advice at</a:t>
            </a:r>
            <a:br>
              <a:rPr lang="en-GB" dirty="0" smtClean="0"/>
            </a:br>
            <a:r>
              <a:rPr lang="en-GB" sz="2400" dirty="0" smtClean="0">
                <a:hlinkClick r:id="rId2"/>
              </a:rPr>
              <a:t>https://www.ox.ac.uk/students/academic/exams/wellbeing</a:t>
            </a:r>
            <a:endParaRPr lang="en-GB" dirty="0" smtClean="0"/>
          </a:p>
          <a:p>
            <a:r>
              <a:rPr lang="en-GB" dirty="0" smtClean="0"/>
              <a:t>More good advice at</a:t>
            </a:r>
            <a:br>
              <a:rPr lang="en-GB" dirty="0" smtClean="0"/>
            </a:br>
            <a:r>
              <a:rPr lang="en-GB" dirty="0" smtClean="0">
                <a:hlinkClick r:id="rId3"/>
              </a:rPr>
              <a:t>https://www.maths.ox.ac.uk/node/40515</a:t>
            </a:r>
            <a:r>
              <a:rPr lang="en-GB" dirty="0" smtClean="0"/>
              <a:t> </a:t>
            </a:r>
          </a:p>
          <a:p>
            <a:r>
              <a:rPr lang="en-GB" dirty="0" smtClean="0"/>
              <a:t>Please ask for help if you need it</a:t>
            </a:r>
          </a:p>
          <a:p>
            <a:r>
              <a:rPr lang="en-GB" dirty="0" smtClean="0"/>
              <a:t>You can always email </a:t>
            </a:r>
            <a:r>
              <a:rPr lang="en-GB" dirty="0" smtClean="0">
                <a:hlinkClick r:id="rId4"/>
              </a:rPr>
              <a:t>student.hotline@maths.ox.ac.uk</a:t>
            </a:r>
            <a:r>
              <a:rPr lang="en-GB" dirty="0" smtClean="0"/>
              <a:t> with questions about Maths exams</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25</a:t>
            </a:fld>
            <a:endParaRPr lang="en-GB" altLang="en-US"/>
          </a:p>
        </p:txBody>
      </p:sp>
    </p:spTree>
    <p:extLst>
      <p:ext uri="{BB962C8B-B14F-4D97-AF65-F5344CB8AC3E}">
        <p14:creationId xmlns:p14="http://schemas.microsoft.com/office/powerpoint/2010/main" val="27167668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 now?</a:t>
            </a:r>
            <a:endParaRPr lang="en-GB" dirty="0"/>
          </a:p>
        </p:txBody>
      </p:sp>
      <p:sp>
        <p:nvSpPr>
          <p:cNvPr id="3" name="Content Placeholder 2"/>
          <p:cNvSpPr>
            <a:spLocks noGrp="1"/>
          </p:cNvSpPr>
          <p:nvPr>
            <p:ph idx="1"/>
          </p:nvPr>
        </p:nvSpPr>
        <p:spPr/>
        <p:txBody>
          <a:bodyPr/>
          <a:lstStyle/>
          <a:p>
            <a:pPr marL="0" indent="0">
              <a:buNone/>
            </a:pPr>
            <a:r>
              <a:rPr lang="en-US" altLang="en-US" dirty="0" smtClean="0"/>
              <a:t>Go to </a:t>
            </a:r>
            <a:r>
              <a:rPr lang="en-US" altLang="en-US" dirty="0" err="1" smtClean="0"/>
              <a:t>vevox.app</a:t>
            </a:r>
            <a:r>
              <a:rPr lang="en-US" altLang="en-US" dirty="0" smtClean="0"/>
              <a:t> and use ID 174-169-279</a:t>
            </a:r>
            <a:br>
              <a:rPr lang="en-US" altLang="en-US" dirty="0" smtClean="0"/>
            </a:br>
            <a:r>
              <a:rPr lang="en-US" altLang="en-US" dirty="0" smtClean="0"/>
              <a:t/>
            </a:r>
            <a:br>
              <a:rPr lang="en-US" altLang="en-US" dirty="0" smtClean="0"/>
            </a:br>
            <a:r>
              <a:rPr lang="en-US" altLang="en-US" dirty="0" smtClean="0"/>
              <a:t>(or put your hand up if you’re in the room!)</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26</a:t>
            </a:fld>
            <a:endParaRPr lang="en-GB" altLang="en-US"/>
          </a:p>
        </p:txBody>
      </p:sp>
    </p:spTree>
    <p:extLst>
      <p:ext uri="{BB962C8B-B14F-4D97-AF65-F5344CB8AC3E}">
        <p14:creationId xmlns:p14="http://schemas.microsoft.com/office/powerpoint/2010/main" val="3679380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I’m (not) trying to do</a:t>
            </a:r>
            <a:endParaRPr lang="en-GB" dirty="0"/>
          </a:p>
        </p:txBody>
      </p:sp>
      <p:sp>
        <p:nvSpPr>
          <p:cNvPr id="3" name="Content Placeholder 2"/>
          <p:cNvSpPr>
            <a:spLocks noGrp="1"/>
          </p:cNvSpPr>
          <p:nvPr>
            <p:ph idx="1"/>
          </p:nvPr>
        </p:nvSpPr>
        <p:spPr/>
        <p:txBody>
          <a:bodyPr/>
          <a:lstStyle/>
          <a:p>
            <a:pPr marL="0" indent="0">
              <a:buNone/>
            </a:pPr>
            <a:r>
              <a:rPr lang="en-GB" dirty="0" smtClean="0"/>
              <a:t>I am not trying to say anything profound.</a:t>
            </a:r>
          </a:p>
          <a:p>
            <a:pPr marL="0" indent="0">
              <a:buNone/>
            </a:pPr>
            <a:r>
              <a:rPr lang="en-GB" dirty="0" smtClean="0"/>
              <a:t>If you leave this session thinking “I knew all that already”, I hope you will feel encouraged that you’re on the right track.</a:t>
            </a:r>
          </a:p>
          <a:p>
            <a:pPr marL="0" indent="0">
              <a:buNone/>
            </a:pPr>
            <a:r>
              <a:rPr lang="en-GB" dirty="0" smtClean="0"/>
              <a:t>I hope you won’t feel patronised, that is not my intention.</a:t>
            </a:r>
          </a:p>
          <a:p>
            <a:pPr marL="0" indent="0">
              <a:buNone/>
            </a:pPr>
            <a:r>
              <a:rPr lang="en-GB" dirty="0" smtClean="0"/>
              <a:t>I would like you to feel reassured that you have the information you need and know where to find more information.</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3</a:t>
            </a:fld>
            <a:endParaRPr lang="en-GB" altLang="en-US"/>
          </a:p>
        </p:txBody>
      </p:sp>
    </p:spTree>
    <p:extLst>
      <p:ext uri="{BB962C8B-B14F-4D97-AF65-F5344CB8AC3E}">
        <p14:creationId xmlns:p14="http://schemas.microsoft.com/office/powerpoint/2010/main" val="3683748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next few months (for Part B/Part C)</a:t>
            </a:r>
            <a:endParaRPr lang="en-GB" dirty="0"/>
          </a:p>
        </p:txBody>
      </p:sp>
      <p:sp>
        <p:nvSpPr>
          <p:cNvPr id="3" name="Content Placeholder 2"/>
          <p:cNvSpPr>
            <a:spLocks noGrp="1"/>
          </p:cNvSpPr>
          <p:nvPr>
            <p:ph idx="1"/>
          </p:nvPr>
        </p:nvSpPr>
        <p:spPr/>
        <p:txBody>
          <a:bodyPr/>
          <a:lstStyle/>
          <a:p>
            <a:r>
              <a:rPr lang="en-GB" dirty="0" smtClean="0"/>
              <a:t>HT: complete courses, work on dissertation</a:t>
            </a:r>
          </a:p>
          <a:p>
            <a:r>
              <a:rPr lang="en-GB" dirty="0" smtClean="0"/>
              <a:t>Easter vac: time off, finish problems sheets, some assessed work, start revision</a:t>
            </a:r>
          </a:p>
          <a:p>
            <a:r>
              <a:rPr lang="en-GB" dirty="0" smtClean="0"/>
              <a:t>Start of TT: any remaining classes, dissertation/project deadlines</a:t>
            </a:r>
          </a:p>
          <a:p>
            <a:r>
              <a:rPr lang="en-GB" dirty="0" smtClean="0"/>
              <a:t>TT weeks 2-5 (typically): revision, consultation sessions</a:t>
            </a:r>
          </a:p>
          <a:p>
            <a:r>
              <a:rPr lang="en-GB" dirty="0" smtClean="0"/>
              <a:t>TT weeks 6-8 (approx. and TBC): exams</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4</a:t>
            </a:fld>
            <a:endParaRPr lang="en-GB" altLang="en-US"/>
          </a:p>
        </p:txBody>
      </p:sp>
    </p:spTree>
    <p:extLst>
      <p:ext uri="{BB962C8B-B14F-4D97-AF65-F5344CB8AC3E}">
        <p14:creationId xmlns:p14="http://schemas.microsoft.com/office/powerpoint/2010/main" val="4134969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sheets – why?</a:t>
            </a:r>
            <a:endParaRPr lang="en-GB" dirty="0"/>
          </a:p>
        </p:txBody>
      </p:sp>
      <p:sp>
        <p:nvSpPr>
          <p:cNvPr id="3" name="Content Placeholder 2"/>
          <p:cNvSpPr>
            <a:spLocks noGrp="1"/>
          </p:cNvSpPr>
          <p:nvPr>
            <p:ph idx="1"/>
          </p:nvPr>
        </p:nvSpPr>
        <p:spPr/>
        <p:txBody>
          <a:bodyPr/>
          <a:lstStyle/>
          <a:p>
            <a:pPr marL="0" indent="0">
              <a:buNone/>
            </a:pPr>
            <a:r>
              <a:rPr lang="en-GB" dirty="0" smtClean="0"/>
              <a:t>We know you haven’t had (recent) experience of closed-book exams in Oxford.</a:t>
            </a:r>
          </a:p>
          <a:p>
            <a:pPr marL="0" indent="0">
              <a:buNone/>
            </a:pPr>
            <a:r>
              <a:rPr lang="en-GB" dirty="0" smtClean="0"/>
              <a:t>Student feedback on open book exams in summer 2020 and 2021 featured a lot of comments that students welcomed the opportunity during revision to develop and deepen their understanding and to practise solving problems. We want you to have that opportunity this year.</a:t>
            </a:r>
          </a:p>
        </p:txBody>
      </p:sp>
      <p:sp>
        <p:nvSpPr>
          <p:cNvPr id="4" name="Slide Number Placeholder 3"/>
          <p:cNvSpPr>
            <a:spLocks noGrp="1"/>
          </p:cNvSpPr>
          <p:nvPr>
            <p:ph type="sldNum" idx="10"/>
          </p:nvPr>
        </p:nvSpPr>
        <p:spPr/>
        <p:txBody>
          <a:bodyPr/>
          <a:lstStyle/>
          <a:p>
            <a:fld id="{72EE474C-FF9C-4D3C-8E1E-F2657161C0AF}" type="slidenum">
              <a:rPr lang="en-GB" altLang="en-US" smtClean="0"/>
              <a:pPr/>
              <a:t>5</a:t>
            </a:fld>
            <a:endParaRPr lang="en-GB" altLang="en-US"/>
          </a:p>
        </p:txBody>
      </p:sp>
    </p:spTree>
    <p:extLst>
      <p:ext uri="{BB962C8B-B14F-4D97-AF65-F5344CB8AC3E}">
        <p14:creationId xmlns:p14="http://schemas.microsoft.com/office/powerpoint/2010/main" val="3004129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sheets</a:t>
            </a:r>
            <a:br>
              <a:rPr lang="en-GB" dirty="0" smtClean="0"/>
            </a:br>
            <a:r>
              <a:rPr lang="en-GB" dirty="0" smtClean="0"/>
              <a:t>https://www.maths.ox.ac.uk/node/40515</a:t>
            </a:r>
            <a:endParaRPr lang="en-GB" dirty="0"/>
          </a:p>
        </p:txBody>
      </p:sp>
      <p:sp>
        <p:nvSpPr>
          <p:cNvPr id="3" name="Content Placeholder 2"/>
          <p:cNvSpPr>
            <a:spLocks noGrp="1"/>
          </p:cNvSpPr>
          <p:nvPr>
            <p:ph idx="1"/>
          </p:nvPr>
        </p:nvSpPr>
        <p:spPr/>
        <p:txBody>
          <a:bodyPr/>
          <a:lstStyle/>
          <a:p>
            <a:r>
              <a:rPr lang="en-GB" dirty="0" smtClean="0"/>
              <a:t>A4 paper, at least 2.5cm margins on all four sides, margins empty</a:t>
            </a:r>
          </a:p>
          <a:p>
            <a:r>
              <a:rPr lang="en-GB" dirty="0" smtClean="0"/>
              <a:t>Typed content: font size </a:t>
            </a:r>
            <a:r>
              <a:rPr lang="en-GB" dirty="0" smtClean="0">
                <a:ea typeface="Cambria Math" panose="02040503050406030204" pitchFamily="18" charset="0"/>
              </a:rPr>
              <a:t>≥10, ≤58 lines per side</a:t>
            </a:r>
          </a:p>
          <a:p>
            <a:r>
              <a:rPr lang="en-GB" dirty="0" smtClean="0">
                <a:ea typeface="Cambria Math" panose="02040503050406030204" pitchFamily="18" charset="0"/>
              </a:rPr>
              <a:t>Handwriting: on provided lined paper, no more than one line of handwriting per line</a:t>
            </a:r>
          </a:p>
          <a:p>
            <a:r>
              <a:rPr lang="en-GB" dirty="0" smtClean="0">
                <a:ea typeface="Cambria Math" panose="02040503050406030204" pitchFamily="18" charset="0"/>
              </a:rPr>
              <a:t>Drawings at commensurate scale</a:t>
            </a:r>
          </a:p>
          <a:p>
            <a:r>
              <a:rPr lang="en-GB" dirty="0" smtClean="0">
                <a:ea typeface="Cambria Math" panose="02040503050406030204" pitchFamily="18" charset="0"/>
              </a:rPr>
              <a:t>Handwriting: not in pencil</a:t>
            </a:r>
          </a:p>
        </p:txBody>
      </p:sp>
      <p:sp>
        <p:nvSpPr>
          <p:cNvPr id="4" name="Slide Number Placeholder 3"/>
          <p:cNvSpPr>
            <a:spLocks noGrp="1"/>
          </p:cNvSpPr>
          <p:nvPr>
            <p:ph type="sldNum" idx="10"/>
          </p:nvPr>
        </p:nvSpPr>
        <p:spPr/>
        <p:txBody>
          <a:bodyPr/>
          <a:lstStyle/>
          <a:p>
            <a:fld id="{72EE474C-FF9C-4D3C-8E1E-F2657161C0AF}" type="slidenum">
              <a:rPr lang="en-GB" altLang="en-US" smtClean="0"/>
              <a:pPr/>
              <a:t>6</a:t>
            </a:fld>
            <a:endParaRPr lang="en-GB" altLang="en-US"/>
          </a:p>
        </p:txBody>
      </p:sp>
    </p:spTree>
    <p:extLst>
      <p:ext uri="{BB962C8B-B14F-4D97-AF65-F5344CB8AC3E}">
        <p14:creationId xmlns:p14="http://schemas.microsoft.com/office/powerpoint/2010/main" val="369541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on summary sheets</a:t>
            </a:r>
            <a:endParaRPr lang="en-GB" dirty="0"/>
          </a:p>
        </p:txBody>
      </p:sp>
      <p:sp>
        <p:nvSpPr>
          <p:cNvPr id="3" name="Content Placeholder 2"/>
          <p:cNvSpPr>
            <a:spLocks noGrp="1"/>
          </p:cNvSpPr>
          <p:nvPr>
            <p:ph idx="1"/>
          </p:nvPr>
        </p:nvSpPr>
        <p:spPr/>
        <p:txBody>
          <a:bodyPr/>
          <a:lstStyle/>
          <a:p>
            <a:r>
              <a:rPr lang="en-GB" dirty="0" smtClean="0"/>
              <a:t>Can mix typed and handwritten content, subject to previous rules</a:t>
            </a:r>
          </a:p>
          <a:p>
            <a:r>
              <a:rPr lang="en-GB" dirty="0" smtClean="0"/>
              <a:t>All sheets must be on paper, one sheet of A4 per student per exam.</a:t>
            </a:r>
          </a:p>
          <a:p>
            <a:r>
              <a:rPr lang="en-GB" dirty="0" smtClean="0"/>
              <a:t>You can create sheets on paper, or create electronically and print.</a:t>
            </a:r>
          </a:p>
          <a:p>
            <a:r>
              <a:rPr lang="en-GB" dirty="0" smtClean="0"/>
              <a:t>Reasonable adjustments for disability of course permitted by arrangement.</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7</a:t>
            </a:fld>
            <a:endParaRPr lang="en-GB" altLang="en-US"/>
          </a:p>
        </p:txBody>
      </p:sp>
    </p:spTree>
    <p:extLst>
      <p:ext uri="{BB962C8B-B14F-4D97-AF65-F5344CB8AC3E}">
        <p14:creationId xmlns:p14="http://schemas.microsoft.com/office/powerpoint/2010/main" val="1516093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sheets - templates</a:t>
            </a:r>
            <a:endParaRPr lang="en-GB" dirty="0"/>
          </a:p>
        </p:txBody>
      </p:sp>
      <p:sp>
        <p:nvSpPr>
          <p:cNvPr id="3" name="Content Placeholder 2"/>
          <p:cNvSpPr>
            <a:spLocks noGrp="1"/>
          </p:cNvSpPr>
          <p:nvPr>
            <p:ph idx="1"/>
          </p:nvPr>
        </p:nvSpPr>
        <p:spPr/>
        <p:txBody>
          <a:bodyPr/>
          <a:lstStyle/>
          <a:p>
            <a:pPr marL="0" indent="0">
              <a:buNone/>
            </a:pPr>
            <a:r>
              <a:rPr lang="en-GB" dirty="0" smtClean="0"/>
              <a:t>You can download here:</a:t>
            </a:r>
          </a:p>
          <a:p>
            <a:pPr marL="0" indent="0">
              <a:buNone/>
            </a:pPr>
            <a:r>
              <a:rPr lang="en-GB" dirty="0" smtClean="0">
                <a:hlinkClick r:id="rId2"/>
              </a:rPr>
              <a:t>https://www.maths.ox.ac.uk/node/40515</a:t>
            </a:r>
            <a:endParaRPr lang="en-GB" dirty="0" smtClean="0"/>
          </a:p>
          <a:p>
            <a:pPr marL="0" indent="0">
              <a:buNone/>
            </a:pPr>
            <a:r>
              <a:rPr lang="en-GB" dirty="0" smtClean="0"/>
              <a:t>(pdf lined paper, </a:t>
            </a:r>
            <a:r>
              <a:rPr lang="en-GB" dirty="0" err="1" smtClean="0"/>
              <a:t>LaTeX</a:t>
            </a:r>
            <a:r>
              <a:rPr lang="en-GB" dirty="0" smtClean="0"/>
              <a:t> template, Word template).</a:t>
            </a:r>
          </a:p>
          <a:p>
            <a:pPr marL="0" indent="0">
              <a:buNone/>
            </a:pPr>
            <a:endParaRPr lang="en-GB" dirty="0" smtClean="0"/>
          </a:p>
          <a:p>
            <a:pPr marL="0" indent="0">
              <a:buNone/>
            </a:pPr>
            <a:r>
              <a:rPr lang="en-GB" dirty="0" smtClean="0"/>
              <a:t>You can collect hard copy lined paper from MI Reception.</a:t>
            </a:r>
            <a:endParaRPr lang="en-GB" dirty="0"/>
          </a:p>
        </p:txBody>
      </p:sp>
      <p:sp>
        <p:nvSpPr>
          <p:cNvPr id="4" name="Slide Number Placeholder 3"/>
          <p:cNvSpPr>
            <a:spLocks noGrp="1"/>
          </p:cNvSpPr>
          <p:nvPr>
            <p:ph type="sldNum" idx="10"/>
          </p:nvPr>
        </p:nvSpPr>
        <p:spPr/>
        <p:txBody>
          <a:bodyPr/>
          <a:lstStyle/>
          <a:p>
            <a:fld id="{72EE474C-FF9C-4D3C-8E1E-F2657161C0AF}" type="slidenum">
              <a:rPr lang="en-GB" altLang="en-US" smtClean="0"/>
              <a:pPr/>
              <a:t>8</a:t>
            </a:fld>
            <a:endParaRPr lang="en-GB" altLang="en-US"/>
          </a:p>
        </p:txBody>
      </p:sp>
    </p:spTree>
    <p:extLst>
      <p:ext uri="{BB962C8B-B14F-4D97-AF65-F5344CB8AC3E}">
        <p14:creationId xmlns:p14="http://schemas.microsoft.com/office/powerpoint/2010/main" val="3253541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 example</a:t>
            </a:r>
            <a:endParaRPr lang="en-GB" dirty="0"/>
          </a:p>
        </p:txBody>
      </p:sp>
      <p:sp>
        <p:nvSpPr>
          <p:cNvPr id="3" name="Content Placeholder 2"/>
          <p:cNvSpPr>
            <a:spLocks noGrp="1"/>
          </p:cNvSpPr>
          <p:nvPr>
            <p:ph idx="1"/>
          </p:nvPr>
        </p:nvSpPr>
        <p:spPr/>
        <p:txBody>
          <a:bodyPr/>
          <a:lstStyle/>
          <a:p>
            <a:endParaRPr lang="en-GB"/>
          </a:p>
        </p:txBody>
      </p:sp>
      <p:sp>
        <p:nvSpPr>
          <p:cNvPr id="4" name="Slide Number Placeholder 3"/>
          <p:cNvSpPr>
            <a:spLocks noGrp="1"/>
          </p:cNvSpPr>
          <p:nvPr>
            <p:ph type="sldNum" idx="10"/>
          </p:nvPr>
        </p:nvSpPr>
        <p:spPr/>
        <p:txBody>
          <a:bodyPr/>
          <a:lstStyle/>
          <a:p>
            <a:fld id="{72EE474C-FF9C-4D3C-8E1E-F2657161C0AF}" type="slidenum">
              <a:rPr lang="en-GB" altLang="en-US" smtClean="0"/>
              <a:pPr/>
              <a:t>9</a:t>
            </a:fld>
            <a:endParaRPr lang="en-GB" altLang="en-US"/>
          </a:p>
        </p:txBody>
      </p:sp>
    </p:spTree>
    <p:extLst>
      <p:ext uri="{BB962C8B-B14F-4D97-AF65-F5344CB8AC3E}">
        <p14:creationId xmlns:p14="http://schemas.microsoft.com/office/powerpoint/2010/main" val="1573852272"/>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charset="0"/>
          <a:buNone/>
          <a:tabLst/>
          <a:defRPr kumimoji="0" lang="en-GB" sz="1800" b="0" i="0" u="none" strike="noStrike" cap="none" normalizeH="0" baseline="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35872</TotalTime>
  <Words>1131</Words>
  <Application>Microsoft Office PowerPoint</Application>
  <PresentationFormat>Custom</PresentationFormat>
  <Paragraphs>137</Paragraphs>
  <Slides>26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ＭＳ Ｐゴシック</vt:lpstr>
      <vt:lpstr>Arial</vt:lpstr>
      <vt:lpstr>Arial Unicode MS</vt:lpstr>
      <vt:lpstr>Cambria Math</vt:lpstr>
      <vt:lpstr>Times New Roman</vt:lpstr>
      <vt:lpstr>Office Theme</vt:lpstr>
      <vt:lpstr>Friday@2 Preparing for exams with A4 summary sheets </vt:lpstr>
      <vt:lpstr>The basics</vt:lpstr>
      <vt:lpstr>What I’m (not) trying to do</vt:lpstr>
      <vt:lpstr>The next few months (for Part B/Part C)</vt:lpstr>
      <vt:lpstr>Summary sheets – why?</vt:lpstr>
      <vt:lpstr>Summary sheets https://www.maths.ox.ac.uk/node/40515</vt:lpstr>
      <vt:lpstr>More on summary sheets</vt:lpstr>
      <vt:lpstr>Summary sheets - templates</vt:lpstr>
      <vt:lpstr>An example</vt:lpstr>
      <vt:lpstr>Summary sheets – some tips</vt:lpstr>
      <vt:lpstr>Summary sheets – more tips</vt:lpstr>
      <vt:lpstr>Summary sheets – after I made an example</vt:lpstr>
      <vt:lpstr>Summary sheets – are they compulsory?</vt:lpstr>
      <vt:lpstr>What have examiners/assessors been told?</vt:lpstr>
      <vt:lpstr>From the checklist for assessors (Part B)</vt:lpstr>
      <vt:lpstr>From the checklist for assessors (Part B)</vt:lpstr>
      <vt:lpstr>From the checklist for assessors (Part B)</vt:lpstr>
      <vt:lpstr>Revision resources</vt:lpstr>
      <vt:lpstr>More revision resources</vt:lpstr>
      <vt:lpstr>Yet more revision resources</vt:lpstr>
      <vt:lpstr>Exam practicalities</vt:lpstr>
      <vt:lpstr>Special arrangements</vt:lpstr>
      <vt:lpstr>On the day</vt:lpstr>
      <vt:lpstr>On the day</vt:lpstr>
      <vt:lpstr>Looking after yourself</vt:lpstr>
      <vt:lpstr>Questions 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Maths in  the Media</dc:title>
  <dc:creator>User</dc:creator>
  <cp:lastModifiedBy>Vicky Neale</cp:lastModifiedBy>
  <cp:revision>83</cp:revision>
  <cp:lastPrinted>1601-01-01T00:00:00Z</cp:lastPrinted>
  <dcterms:created xsi:type="dcterms:W3CDTF">2013-11-28T12:29:55Z</dcterms:created>
  <dcterms:modified xsi:type="dcterms:W3CDTF">2022-02-24T13:42:50Z</dcterms:modified>
</cp:coreProperties>
</file>