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2" r:id="rId3"/>
    <p:sldMasterId id="2147483654" r:id="rId4"/>
  </p:sldMasterIdLst>
  <p:notesMasterIdLst>
    <p:notesMasterId r:id="rId3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286" r:id="rId34"/>
    <p:sldId id="284" r:id="rId35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jHmEgF9i36n+M4fHUQY/K77P7c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4" autoAdjust="0"/>
    <p:restoredTop sz="94674"/>
  </p:normalViewPr>
  <p:slideViewPr>
    <p:cSldViewPr snapToGrid="0">
      <p:cViewPr>
        <p:scale>
          <a:sx n="50" d="100"/>
          <a:sy n="50" d="100"/>
        </p:scale>
        <p:origin x="2811" y="12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40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5012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2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" name="Google Shape;8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4278312" y="0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 txBox="1">
            <a:spLocks noGrp="1"/>
          </p:cNvSpPr>
          <p:nvPr>
            <p:ph type="sldNum" idx="3"/>
          </p:nvPr>
        </p:nvSpPr>
        <p:spPr>
          <a:xfrm>
            <a:off x="4278312" y="10156825"/>
            <a:ext cx="3275012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/>
        </p:nvSpPr>
        <p:spPr>
          <a:xfrm>
            <a:off x="4278312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0800" y="873125"/>
            <a:ext cx="5748337" cy="4311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" name="Google Shape;152;p21:notes"/>
          <p:cNvSpPr txBox="1">
            <a:spLocks noGrp="1"/>
          </p:cNvSpPr>
          <p:nvPr>
            <p:ph type="body" idx="1"/>
          </p:nvPr>
        </p:nvSpPr>
        <p:spPr>
          <a:xfrm>
            <a:off x="838200" y="5461000"/>
            <a:ext cx="6711950" cy="517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0800" y="873125"/>
            <a:ext cx="5748337" cy="4311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p22:notes"/>
          <p:cNvSpPr txBox="1">
            <a:spLocks noGrp="1"/>
          </p:cNvSpPr>
          <p:nvPr>
            <p:ph type="body" idx="1"/>
          </p:nvPr>
        </p:nvSpPr>
        <p:spPr>
          <a:xfrm>
            <a:off x="838200" y="5461000"/>
            <a:ext cx="6711950" cy="517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0800" y="873125"/>
            <a:ext cx="5748337" cy="4311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4" name="Google Shape;164;p23:notes"/>
          <p:cNvSpPr txBox="1">
            <a:spLocks noGrp="1"/>
          </p:cNvSpPr>
          <p:nvPr>
            <p:ph type="body" idx="1"/>
          </p:nvPr>
        </p:nvSpPr>
        <p:spPr>
          <a:xfrm>
            <a:off x="838200" y="5461000"/>
            <a:ext cx="6711950" cy="517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0800" y="873125"/>
            <a:ext cx="5748337" cy="4311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0" name="Google Shape;170;p24:notes"/>
          <p:cNvSpPr txBox="1">
            <a:spLocks noGrp="1"/>
          </p:cNvSpPr>
          <p:nvPr>
            <p:ph type="body" idx="1"/>
          </p:nvPr>
        </p:nvSpPr>
        <p:spPr>
          <a:xfrm>
            <a:off x="838200" y="5461000"/>
            <a:ext cx="6711950" cy="517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0800" y="873125"/>
            <a:ext cx="5748337" cy="4311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6" name="Google Shape;176;p25:notes"/>
          <p:cNvSpPr txBox="1">
            <a:spLocks noGrp="1"/>
          </p:cNvSpPr>
          <p:nvPr>
            <p:ph type="body" idx="1"/>
          </p:nvPr>
        </p:nvSpPr>
        <p:spPr>
          <a:xfrm>
            <a:off x="838200" y="5461000"/>
            <a:ext cx="6711950" cy="517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01687"/>
            <a:ext cx="5346700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6" name="Google Shape;186;p2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6:notes"/>
          <p:cNvSpPr txBox="1"/>
          <p:nvPr/>
        </p:nvSpPr>
        <p:spPr>
          <a:xfrm>
            <a:off x="4283075" y="10155237"/>
            <a:ext cx="327501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01687"/>
            <a:ext cx="5346700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3" name="Google Shape;193;p2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7:notes"/>
          <p:cNvSpPr txBox="1"/>
          <p:nvPr/>
        </p:nvSpPr>
        <p:spPr>
          <a:xfrm>
            <a:off x="4283075" y="10155237"/>
            <a:ext cx="327501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2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8:notes"/>
          <p:cNvSpPr txBox="1"/>
          <p:nvPr/>
        </p:nvSpPr>
        <p:spPr>
          <a:xfrm>
            <a:off x="4283075" y="10155237"/>
            <a:ext cx="327501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01687"/>
            <a:ext cx="5346700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8" name="Google Shape;208;p2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9:notes"/>
          <p:cNvSpPr txBox="1"/>
          <p:nvPr/>
        </p:nvSpPr>
        <p:spPr>
          <a:xfrm>
            <a:off x="4283075" y="10155237"/>
            <a:ext cx="327501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4744ddd20_0_35:notes"/>
          <p:cNvSpPr txBox="1"/>
          <p:nvPr/>
        </p:nvSpPr>
        <p:spPr>
          <a:xfrm>
            <a:off x="4278312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  <p:sp>
        <p:nvSpPr>
          <p:cNvPr id="71" name="Google Shape;71;g2d4744ddd2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2" name="Google Shape;72;g2d4744ddd20_0_3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a1e52399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00" cy="40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5" name="Google Shape;215;g30a1e523990_0_4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a1e52399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00" cy="40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1" name="Google Shape;221;g30a1e523990_0_3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4744ddd2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5" name="Google Shape;235;g2d4744ddd20_0_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d4744ddd2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4" name="Google Shape;244;g2d4744ddd20_0_2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4" name="Google Shape;254;p1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0a1e52399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00" cy="40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1" name="Google Shape;261;g30a1e523990_0_4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7" name="Google Shape;267;p1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4" name="Google Shape;274;p1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8" name="Google Shape;288;p1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5" name="Google Shape;295;p2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a1e52399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g30a1e523990_0_2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a1e52399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00" cy="40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g30a1e523990_0_2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a1e52399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" name="Google Shape;115;g30a1e523990_0_5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a1e52399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5" name="Google Shape;125;g30a1e523990_0_7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sldNum" idx="12"/>
          </p:nvPr>
        </p:nvSpPr>
        <p:spPr>
          <a:xfrm>
            <a:off x="8064500" y="6659562"/>
            <a:ext cx="1433512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820150" y="6804025"/>
            <a:ext cx="644525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sldNum" idx="12"/>
          </p:nvPr>
        </p:nvSpPr>
        <p:spPr>
          <a:xfrm>
            <a:off x="7223125" y="7007225"/>
            <a:ext cx="2347912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21590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1590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1590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1590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590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1590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1590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590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1590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2159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30"/>
          <p:cNvCxnSpPr/>
          <p:nvPr/>
        </p:nvCxnSpPr>
        <p:spPr>
          <a:xfrm>
            <a:off x="576262" y="1728787"/>
            <a:ext cx="8928100" cy="1587"/>
          </a:xfrm>
          <a:prstGeom prst="straightConnector1">
            <a:avLst/>
          </a:prstGeom>
          <a:noFill/>
          <a:ln w="9525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" name="Google Shape;15;p30"/>
          <p:cNvCxnSpPr/>
          <p:nvPr/>
        </p:nvCxnSpPr>
        <p:spPr>
          <a:xfrm>
            <a:off x="576262" y="6408737"/>
            <a:ext cx="8928100" cy="1587"/>
          </a:xfrm>
          <a:prstGeom prst="straightConnector1">
            <a:avLst/>
          </a:prstGeom>
          <a:noFill/>
          <a:ln w="9525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" name="Google Shape;16;p30"/>
          <p:cNvSpPr txBox="1"/>
          <p:nvPr/>
        </p:nvSpPr>
        <p:spPr>
          <a:xfrm>
            <a:off x="5040312" y="6659562"/>
            <a:ext cx="2987675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14 October 2022</a:t>
            </a:r>
            <a:endParaRPr/>
          </a:p>
        </p:txBody>
      </p:sp>
      <p:pic>
        <p:nvPicPr>
          <p:cNvPr id="17" name="Google Shape;1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0150" y="576262"/>
            <a:ext cx="679450" cy="9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262" y="6600825"/>
            <a:ext cx="110172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0"/>
          <p:cNvSpPr txBox="1">
            <a:spLocks noGrp="1"/>
          </p:cNvSpPr>
          <p:nvPr>
            <p:ph type="title"/>
          </p:nvPr>
        </p:nvSpPr>
        <p:spPr>
          <a:xfrm>
            <a:off x="576262" y="576262"/>
            <a:ext cx="7445375" cy="100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body" idx="1"/>
          </p:nvPr>
        </p:nvSpPr>
        <p:spPr>
          <a:xfrm>
            <a:off x="576262" y="1979612"/>
            <a:ext cx="8921750" cy="417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ldNum" idx="12"/>
          </p:nvPr>
        </p:nvSpPr>
        <p:spPr>
          <a:xfrm>
            <a:off x="8064500" y="6659562"/>
            <a:ext cx="1433512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>
            <a:spLocks noGrp="1"/>
          </p:cNvSpPr>
          <p:nvPr>
            <p:ph type="title"/>
          </p:nvPr>
        </p:nvSpPr>
        <p:spPr>
          <a:xfrm>
            <a:off x="576262" y="576262"/>
            <a:ext cx="7445375" cy="100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body" idx="1"/>
          </p:nvPr>
        </p:nvSpPr>
        <p:spPr>
          <a:xfrm>
            <a:off x="576262" y="1979612"/>
            <a:ext cx="8921750" cy="417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9" name="Google Shape;29;p32"/>
          <p:cNvCxnSpPr/>
          <p:nvPr/>
        </p:nvCxnSpPr>
        <p:spPr>
          <a:xfrm>
            <a:off x="576262" y="1728787"/>
            <a:ext cx="8928100" cy="1587"/>
          </a:xfrm>
          <a:prstGeom prst="straightConnector1">
            <a:avLst/>
          </a:prstGeom>
          <a:noFill/>
          <a:ln w="9525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" name="Google Shape;30;p32"/>
          <p:cNvCxnSpPr/>
          <p:nvPr/>
        </p:nvCxnSpPr>
        <p:spPr>
          <a:xfrm>
            <a:off x="576262" y="6408737"/>
            <a:ext cx="8928100" cy="1587"/>
          </a:xfrm>
          <a:prstGeom prst="straightConnector1">
            <a:avLst/>
          </a:prstGeom>
          <a:noFill/>
          <a:ln w="9525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1" name="Google Shape;31;p32"/>
          <p:cNvSpPr txBox="1"/>
          <p:nvPr/>
        </p:nvSpPr>
        <p:spPr>
          <a:xfrm>
            <a:off x="5040312" y="6659562"/>
            <a:ext cx="2987675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14 October 2022</a:t>
            </a:r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8820150" y="6804025"/>
            <a:ext cx="644525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Times New Roman"/>
              <a:buNone/>
              <a:defRPr sz="1000" b="0" i="0" u="none">
                <a:solidFill>
                  <a:srgbClr val="0021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0150" y="576262"/>
            <a:ext cx="679450" cy="9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262" y="6600825"/>
            <a:ext cx="1101725" cy="3333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2579687" y="2430462"/>
            <a:ext cx="6738937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1" name="Google Shape;41;p34"/>
          <p:cNvPicPr preferRelativeResize="0"/>
          <p:nvPr/>
        </p:nvPicPr>
        <p:blipFill rotWithShape="1">
          <a:blip r:embed="rId3">
            <a:alphaModFix/>
          </a:blip>
          <a:srcRect r="3707"/>
          <a:stretch/>
        </p:blipFill>
        <p:spPr>
          <a:xfrm>
            <a:off x="8135937" y="287337"/>
            <a:ext cx="1471612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578100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4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7800" cy="4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950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>
            <a:spLocks noGrp="1"/>
          </p:cNvSpPr>
          <p:nvPr>
            <p:ph type="title"/>
          </p:nvPr>
        </p:nvSpPr>
        <p:spPr>
          <a:xfrm>
            <a:off x="503237" y="303212"/>
            <a:ext cx="5722937" cy="125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1"/>
          </p:nvPr>
        </p:nvSpPr>
        <p:spPr>
          <a:xfrm>
            <a:off x="503237" y="1763712"/>
            <a:ext cx="9067800" cy="498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36"/>
          <p:cNvSpPr/>
          <p:nvPr/>
        </p:nvSpPr>
        <p:spPr>
          <a:xfrm>
            <a:off x="503237" y="7007225"/>
            <a:ext cx="2351087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6"/>
          <p:cNvSpPr/>
          <p:nvPr/>
        </p:nvSpPr>
        <p:spPr>
          <a:xfrm>
            <a:off x="3443287" y="7007225"/>
            <a:ext cx="31908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7223125" y="7007225"/>
            <a:ext cx="2347912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215900" marR="0" lvl="0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Times New Roman"/>
              <a:buNone/>
              <a:defRPr sz="1200" b="0" i="0" u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15900" marR="0" lvl="1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Times New Roman"/>
              <a:buNone/>
              <a:defRPr sz="1200" b="0" i="0" u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15900" marR="0" lvl="2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Times New Roman"/>
              <a:buNone/>
              <a:defRPr sz="1200" b="0" i="0" u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15900" marR="0" lvl="3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Times New Roman"/>
              <a:buNone/>
              <a:defRPr sz="1200" b="0" i="0" u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5900" marR="0" lvl="4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Times New Roman"/>
              <a:buNone/>
              <a:defRPr sz="1200" b="0" i="0" u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15900" marR="0" lvl="5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Times New Roman"/>
              <a:buNone/>
              <a:defRPr sz="1200" b="0" i="0" u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15900" marR="0" lvl="6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Times New Roman"/>
              <a:buNone/>
              <a:defRPr sz="1200" b="0" i="0" u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5900" marR="0" lvl="7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Times New Roman"/>
              <a:buNone/>
              <a:defRPr sz="1200" b="0" i="0" u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15900" marR="0" lvl="8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Times New Roman"/>
              <a:buNone/>
              <a:defRPr sz="1200" b="0" i="0" u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215900" lvl="0" indent="-21590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0112" y="160337"/>
            <a:ext cx="1255712" cy="16351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850" y="-34925"/>
            <a:ext cx="10150475" cy="762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 txBox="1"/>
          <p:nvPr/>
        </p:nvSpPr>
        <p:spPr>
          <a:xfrm>
            <a:off x="271100" y="357975"/>
            <a:ext cx="7451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 sz="5400" dirty="0" err="1">
                <a:solidFill>
                  <a:srgbClr val="FFFFFF"/>
                </a:solidFill>
              </a:rPr>
              <a:t>F</a:t>
            </a:r>
            <a:r>
              <a:rPr lang="en-US" sz="54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ridays@</a:t>
            </a:r>
            <a:r>
              <a:rPr lang="en-US" sz="5400" b="0" i="1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54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5400" b="0" i="1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54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= 11 or 2</a:t>
            </a:r>
            <a:endParaRPr sz="5400" dirty="0"/>
          </a:p>
        </p:txBody>
      </p:sp>
      <p:sp>
        <p:nvSpPr>
          <p:cNvPr id="66" name="Google Shape;66;p1"/>
          <p:cNvSpPr txBox="1"/>
          <p:nvPr/>
        </p:nvSpPr>
        <p:spPr>
          <a:xfrm>
            <a:off x="8064500" y="6659562"/>
            <a:ext cx="1436687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67" name="Google Shape;67;p1"/>
          <p:cNvSpPr/>
          <p:nvPr/>
        </p:nvSpPr>
        <p:spPr>
          <a:xfrm>
            <a:off x="438601" y="1395175"/>
            <a:ext cx="7651800" cy="4899600"/>
          </a:xfrm>
          <a:prstGeom prst="rect">
            <a:avLst/>
          </a:prstGeom>
          <a:solidFill>
            <a:srgbClr val="051A3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"/>
          <p:cNvSpPr txBox="1"/>
          <p:nvPr/>
        </p:nvSpPr>
        <p:spPr>
          <a:xfrm>
            <a:off x="564401" y="1542350"/>
            <a:ext cx="7451700" cy="56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lang="en-US" sz="25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</a:rPr>
              <a:t>WEEK 3 @11</a:t>
            </a:r>
          </a:p>
          <a:p>
            <a:pPr marL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</a:rPr>
              <a:t>How to Write a Good </a:t>
            </a:r>
            <a:r>
              <a:rPr lang="en-US" sz="2500" dirty="0" err="1">
                <a:solidFill>
                  <a:schemeClr val="lt1"/>
                </a:solidFill>
              </a:rPr>
              <a:t>Maths</a:t>
            </a:r>
            <a:r>
              <a:rPr lang="en-US" sz="2500" dirty="0">
                <a:solidFill>
                  <a:schemeClr val="lt1"/>
                </a:solidFill>
              </a:rPr>
              <a:t> Solution</a:t>
            </a:r>
            <a:endParaRPr sz="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endParaRPr sz="25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</a:rPr>
              <a:t>WEEK 4 @ 2</a:t>
            </a:r>
          </a:p>
          <a:p>
            <a:pPr marL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</a:rPr>
              <a:t>Looking and applying for jobs</a:t>
            </a:r>
            <a:endParaRPr sz="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endParaRPr sz="25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</a:rPr>
              <a:t>WEEK 5 @ 11</a:t>
            </a:r>
          </a:p>
          <a:p>
            <a:pPr marL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</a:rPr>
              <a:t>How to make the most of your tutorials</a:t>
            </a:r>
            <a:endParaRPr sz="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endParaRPr sz="25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</a:rPr>
              <a:t>WEEK 6 @ 2</a:t>
            </a:r>
          </a:p>
          <a:p>
            <a:pPr marL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</a:rPr>
              <a:t>What’s it like doing a PhD in </a:t>
            </a:r>
            <a:r>
              <a:rPr lang="en-US" sz="2500" dirty="0" err="1">
                <a:solidFill>
                  <a:schemeClr val="lt1"/>
                </a:solidFill>
              </a:rPr>
              <a:t>maths</a:t>
            </a:r>
            <a:r>
              <a:rPr lang="en-US" sz="2500" dirty="0">
                <a:solidFill>
                  <a:schemeClr val="lt1"/>
                </a:solidFill>
              </a:rPr>
              <a:t>?</a:t>
            </a:r>
          </a:p>
          <a:p>
            <a:pPr marL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25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</a:rPr>
              <a:t>WEEK 7 @ 11</a:t>
            </a:r>
          </a:p>
          <a:p>
            <a:pPr marL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</a:rPr>
              <a:t>How to manage </a:t>
            </a:r>
            <a:r>
              <a:rPr lang="en-US" sz="2500">
                <a:solidFill>
                  <a:schemeClr val="lt1"/>
                </a:solidFill>
              </a:rPr>
              <a:t>your time effectively</a:t>
            </a:r>
            <a:endParaRPr sz="25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/>
          <p:nvPr/>
        </p:nvSpPr>
        <p:spPr>
          <a:xfrm>
            <a:off x="582012" y="725962"/>
            <a:ext cx="74487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b="0" i="0" u="none" dirty="0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Class logistics</a:t>
            </a:r>
            <a:endParaRPr dirty="0"/>
          </a:p>
        </p:txBody>
      </p:sp>
      <p:sp>
        <p:nvSpPr>
          <p:cNvPr id="148" name="Google Shape;148;p12"/>
          <p:cNvSpPr txBox="1"/>
          <p:nvPr/>
        </p:nvSpPr>
        <p:spPr>
          <a:xfrm>
            <a:off x="582012" y="1642983"/>
            <a:ext cx="9338736" cy="493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354013" marR="0" lvl="0" indent="-29051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Each set of classes includes 6 hours of teaching.</a:t>
            </a:r>
            <a:endParaRPr sz="2400" dirty="0">
              <a:solidFill>
                <a:srgbClr val="0000FF"/>
              </a:solidFill>
            </a:endParaRPr>
          </a:p>
          <a:p>
            <a:pPr marL="1169988" marR="0" lvl="2" indent="-3635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2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6 classes, each 1 hour long, </a:t>
            </a:r>
            <a:r>
              <a:rPr lang="en-US" sz="2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4 classes, each 1.5 hours long.</a:t>
            </a:r>
          </a:p>
          <a:p>
            <a:pPr marL="977900"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600"/>
            </a:pPr>
            <a:endParaRPr sz="400" b="0" i="0" u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4013" lvl="0" indent="-290513">
              <a:spcBef>
                <a:spcPts val="1000"/>
              </a:spcBef>
              <a:buClr>
                <a:srgbClr val="666666"/>
              </a:buClr>
              <a:buSzPts val="26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FF"/>
                </a:solidFill>
              </a:rPr>
              <a:t>Example sheets (Maths, Moodle) </a:t>
            </a:r>
            <a:r>
              <a:rPr lang="en-GB" sz="2400" dirty="0">
                <a:solidFill>
                  <a:srgbClr val="C00000"/>
                </a:solidFill>
              </a:rPr>
              <a:t>https://courses.maths.ox.ac.uk/</a:t>
            </a:r>
            <a:endParaRPr lang="en-US" sz="2400" dirty="0">
              <a:solidFill>
                <a:srgbClr val="C00000"/>
              </a:solidFill>
            </a:endParaRPr>
          </a:p>
          <a:p>
            <a:pPr marL="354013" lvl="0" indent="-290513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Typically </a:t>
            </a:r>
          </a:p>
          <a:p>
            <a:pPr marL="1435100" lvl="3" indent="-452438" algn="just">
              <a:spcBef>
                <a:spcPts val="600"/>
              </a:spcBef>
              <a:buClr>
                <a:srgbClr val="666666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66666"/>
                </a:solidFill>
              </a:rPr>
              <a:t>one set of work per class </a:t>
            </a:r>
          </a:p>
          <a:p>
            <a:pPr marL="1435100" lvl="3" indent="-452438" algn="just">
              <a:spcBef>
                <a:spcPts val="600"/>
              </a:spcBef>
              <a:buClr>
                <a:srgbClr val="666666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66666"/>
                </a:solidFill>
              </a:rPr>
              <a:t>Work for marking submitted (</a:t>
            </a:r>
            <a:r>
              <a:rPr lang="en-US" sz="2200" dirty="0" err="1">
                <a:solidFill>
                  <a:srgbClr val="666666"/>
                </a:solidFill>
              </a:rPr>
              <a:t>Maths</a:t>
            </a:r>
            <a:r>
              <a:rPr lang="en-US" sz="2200" dirty="0">
                <a:solidFill>
                  <a:srgbClr val="666666"/>
                </a:solidFill>
              </a:rPr>
              <a:t>) via Moodle</a:t>
            </a:r>
          </a:p>
          <a:p>
            <a:pPr marL="1435100" lvl="3" indent="-452438" algn="just">
              <a:spcBef>
                <a:spcPts val="600"/>
              </a:spcBef>
              <a:buClr>
                <a:srgbClr val="666666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66666"/>
                </a:solidFill>
              </a:rPr>
              <a:t>❗Late submissions may not be marked</a:t>
            </a:r>
            <a:endParaRPr lang="en-US" sz="2400" dirty="0">
              <a:solidFill>
                <a:srgbClr val="0000FF"/>
              </a:solidFill>
            </a:endParaRPr>
          </a:p>
          <a:p>
            <a:pPr marL="354013" marR="0" lvl="0" indent="-29051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Timing</a:t>
            </a:r>
          </a:p>
          <a:p>
            <a:pPr marL="1435100" lvl="3" indent="-452438">
              <a:spcBef>
                <a:spcPts val="600"/>
              </a:spcBef>
              <a:buClr>
                <a:srgbClr val="666666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</a:rPr>
              <a:t>F</a:t>
            </a:r>
            <a:r>
              <a:rPr lang="en-US" sz="22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irst class </a:t>
            </a:r>
            <a:r>
              <a:rPr lang="en-US" sz="2200" b="0" i="0" u="none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 Weeks 2, 3 or 4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1435100" lvl="3" indent="-452438">
              <a:spcBef>
                <a:spcPts val="600"/>
              </a:spcBef>
              <a:buClr>
                <a:srgbClr val="666666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</a:rPr>
              <a:t>F</a:t>
            </a:r>
            <a:r>
              <a:rPr lang="en-US" sz="22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inal class </a:t>
            </a:r>
            <a:r>
              <a:rPr lang="en-US" sz="22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can be in Week 1 of the following term.</a:t>
            </a:r>
            <a:endParaRPr sz="2200" dirty="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666666"/>
              </a:solidFill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4895850" y="6588125"/>
            <a:ext cx="1296987" cy="287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/>
        </p:nvSpPr>
        <p:spPr>
          <a:xfrm>
            <a:off x="2579687" y="1636712"/>
            <a:ext cx="5868987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b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 B – Statistics</a:t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2657475" y="3490912"/>
            <a:ext cx="5035550" cy="193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Neil Laws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Director of Studies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Department of Statistics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/>
        </p:nvSpPr>
        <p:spPr>
          <a:xfrm>
            <a:off x="503237" y="303212"/>
            <a:ext cx="7948612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Part B – Statistics</a:t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503237" y="1763712"/>
            <a:ext cx="9070975" cy="498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You might be: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A Maths &amp; Stats student taking Part B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A Maths or other joint school Part B student intending to take at least some Statistics Dept courses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Not intending to take any Statistics Dept courses this year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/>
        </p:nvSpPr>
        <p:spPr>
          <a:xfrm>
            <a:off x="503237" y="303212"/>
            <a:ext cx="7948612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Department of Statistics</a:t>
            </a: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637" y="1763712"/>
            <a:ext cx="7496175" cy="4989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/>
        </p:nvSpPr>
        <p:spPr>
          <a:xfrm>
            <a:off x="503237" y="303212"/>
            <a:ext cx="7948612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24-29 St Giles’, OX1 3LB</a:t>
            </a:r>
            <a:endParaRPr/>
          </a:p>
        </p:txBody>
      </p:sp>
      <p:pic>
        <p:nvPicPr>
          <p:cNvPr id="173" name="Google Shape;17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6712" y="1763712"/>
            <a:ext cx="6804025" cy="4989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/>
        </p:nvSpPr>
        <p:spPr>
          <a:xfrm>
            <a:off x="503237" y="303212"/>
            <a:ext cx="7948612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437" y="976312"/>
            <a:ext cx="3000375" cy="199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337" y="785812"/>
            <a:ext cx="281940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0312" y="4097337"/>
            <a:ext cx="3021012" cy="201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2375" y="4970462"/>
            <a:ext cx="2520950" cy="16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7812" y="2895600"/>
            <a:ext cx="2517775" cy="167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/>
        </p:nvSpPr>
        <p:spPr>
          <a:xfrm>
            <a:off x="503237" y="303212"/>
            <a:ext cx="7948612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Courses</a:t>
            </a:r>
            <a:endParaRPr/>
          </a:p>
        </p:txBody>
      </p:sp>
      <p:sp>
        <p:nvSpPr>
          <p:cNvPr id="190" name="Google Shape;190;p26"/>
          <p:cNvSpPr txBox="1"/>
          <p:nvPr/>
        </p:nvSpPr>
        <p:spPr>
          <a:xfrm>
            <a:off x="503237" y="1763712"/>
            <a:ext cx="9070975" cy="498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Michaelmas and Hilary Term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1717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SB1 Applied and Computational Statistics (double unit)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endParaRPr sz="2000" b="0" i="0" u="none">
              <a:solidFill>
                <a:srgbClr val="7171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1717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Michaelmas Term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1717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SB2.1 Foundations of Statistical Inference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endParaRPr sz="2000" b="0" i="0" u="none">
              <a:solidFill>
                <a:srgbClr val="7171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1717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Hilary Term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1717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SB2.2 Statistical Machine Learning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1717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SB3.1 Applied Probability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71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/>
        </p:nvSpPr>
        <p:spPr>
          <a:xfrm>
            <a:off x="503237" y="303212"/>
            <a:ext cx="7948612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SB1 Practicals</a:t>
            </a:r>
            <a:endParaRPr/>
          </a:p>
        </p:txBody>
      </p:sp>
      <p:sp>
        <p:nvSpPr>
          <p:cNvPr id="197" name="Google Shape;197;p27"/>
          <p:cNvSpPr txBox="1"/>
          <p:nvPr/>
        </p:nvSpPr>
        <p:spPr>
          <a:xfrm>
            <a:off x="503237" y="1763712"/>
            <a:ext cx="9070975" cy="498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Introductory practical: 14:00 Wed week 3, IT Suite, Stats Dept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endParaRPr sz="2000" b="0" i="0" u="none">
              <a:solidFill>
                <a:srgbClr val="7171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71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0" y="2773362"/>
            <a:ext cx="5318125" cy="39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/>
        </p:nvSpPr>
        <p:spPr>
          <a:xfrm>
            <a:off x="503237" y="303212"/>
            <a:ext cx="7948612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Course material</a:t>
            </a:r>
            <a:endParaRPr/>
          </a:p>
        </p:txBody>
      </p:sp>
      <p:sp>
        <p:nvSpPr>
          <p:cNvPr id="205" name="Google Shape;205;p28"/>
          <p:cNvSpPr txBox="1"/>
          <p:nvPr/>
        </p:nvSpPr>
        <p:spPr>
          <a:xfrm>
            <a:off x="503237" y="1763712"/>
            <a:ext cx="9070975" cy="498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Pts val="2000"/>
              <a:buFont typeface="Arial"/>
              <a:buNone/>
            </a:pPr>
            <a:r>
              <a:rPr lang="en-US" sz="2000" b="0" i="0" u="none" dirty="0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Course material for Statistics Dept courses is on Canvas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Arial"/>
              <a:buNone/>
            </a:pPr>
            <a:r>
              <a:rPr lang="en-US" sz="2000" b="0" i="0" u="sng" dirty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2000" b="0" i="0" u="sng" dirty="0" err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canvas.ox.ac.uk</a:t>
            </a:r>
            <a:r>
              <a:rPr lang="en-US" sz="2000" b="0" i="0" u="sng" dirty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/courses/</a:t>
            </a:r>
            <a:r>
              <a:rPr lang="en-US" sz="2000" u="sng" dirty="0">
                <a:solidFill>
                  <a:srgbClr val="5F5F5F"/>
                </a:solidFill>
              </a:rPr>
              <a:t>295122</a:t>
            </a:r>
            <a:r>
              <a:rPr lang="en-US" sz="2000" b="0" i="0" u="sng" dirty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/pages/year-3-part-b</a:t>
            </a:r>
            <a:r>
              <a:rPr lang="en-US" sz="2000" b="0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endParaRPr sz="2000" b="0" i="0" u="none" dirty="0">
              <a:solidFill>
                <a:srgbClr val="7171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17171"/>
              </a:buClr>
              <a:buSzPts val="2000"/>
              <a:buFont typeface="Arial"/>
              <a:buNone/>
            </a:pPr>
            <a:r>
              <a:rPr lang="en-US" sz="2000" b="0" i="0" u="none" dirty="0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There is also a link from: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Arial"/>
              <a:buNone/>
            </a:pPr>
            <a:r>
              <a:rPr lang="en-US" sz="2000" b="0" i="0" u="sng" dirty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2000" b="0" i="0" u="sng" dirty="0" err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www.stats.ox.ac.uk</a:t>
            </a:r>
            <a:r>
              <a:rPr lang="en-US" sz="2000" b="0" i="0" u="sng" dirty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000" b="0" i="0" u="sng" dirty="0" err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bammath</a:t>
            </a:r>
            <a:r>
              <a:rPr lang="en-US" sz="2000" b="0" i="0" u="sng" dirty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-mathematics-and-statistics-student-resources</a:t>
            </a:r>
            <a:r>
              <a:rPr lang="en-US" sz="2000" b="0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/>
        </p:nvSpPr>
        <p:spPr>
          <a:xfrm>
            <a:off x="503237" y="303212"/>
            <a:ext cx="7948612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Lectures, classes, practicals</a:t>
            </a:r>
            <a:endParaRPr/>
          </a:p>
        </p:txBody>
      </p:sp>
      <p:sp>
        <p:nvSpPr>
          <p:cNvPr id="212" name="Google Shape;212;p29"/>
          <p:cNvSpPr txBox="1"/>
          <p:nvPr/>
        </p:nvSpPr>
        <p:spPr>
          <a:xfrm>
            <a:off x="503237" y="1763712"/>
            <a:ext cx="9070975" cy="498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Lectures: in-person and recorded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1717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Intercollegiate classes and practicals: in-person and not recorded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1717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Classes: need to submit your work via Canvas, also receive marked work back via Canvas – instructions are on Canvas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rgbClr val="71717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rgbClr val="717171"/>
              </a:solidFill>
            </a:endParaRPr>
          </a:p>
          <a:p>
            <a:pPr marL="342900" marR="0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1717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717171"/>
                </a:solidFill>
                <a:latin typeface="Arial"/>
                <a:ea typeface="Arial"/>
                <a:cs typeface="Arial"/>
                <a:sym typeface="Arial"/>
              </a:rPr>
              <a:t>Practical reports: need to submit to Inspera as these are assessed</a:t>
            </a:r>
            <a:endParaRPr sz="2000">
              <a:solidFill>
                <a:srgbClr val="717171"/>
              </a:solidFill>
            </a:endParaRPr>
          </a:p>
          <a:p>
            <a:pPr marL="342900" marR="0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1717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717171"/>
                </a:solidFill>
              </a:rPr>
              <a:t>After you’ve uploaded your report … it’s NOT submitted until you click SUBMIT!</a:t>
            </a:r>
            <a:endParaRPr sz="2000">
              <a:solidFill>
                <a:srgbClr val="71717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rgbClr val="71717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2d4744ddd20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850" y="-34925"/>
            <a:ext cx="10150475" cy="762952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2d4744ddd20_0_35"/>
          <p:cNvSpPr txBox="1"/>
          <p:nvPr/>
        </p:nvSpPr>
        <p:spPr>
          <a:xfrm>
            <a:off x="576262" y="1584325"/>
            <a:ext cx="74517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 sz="6000" dirty="0">
                <a:solidFill>
                  <a:srgbClr val="FFFFFF"/>
                </a:solidFill>
              </a:rPr>
              <a:t>Making the Most of Intercollegiate Classes</a:t>
            </a:r>
            <a:br>
              <a:rPr lang="en-US" sz="6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r>
              <a:rPr lang="en-US" sz="4800" b="0" i="0" u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4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October 2025</a:t>
            </a:r>
            <a:endParaRPr dirty="0"/>
          </a:p>
        </p:txBody>
      </p:sp>
      <p:sp>
        <p:nvSpPr>
          <p:cNvPr id="76" name="Google Shape;76;g2d4744ddd20_0_35"/>
          <p:cNvSpPr txBox="1"/>
          <p:nvPr/>
        </p:nvSpPr>
        <p:spPr>
          <a:xfrm>
            <a:off x="8064500" y="6659562"/>
            <a:ext cx="14367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a1e523990_0_42"/>
          <p:cNvSpPr txBox="1"/>
          <p:nvPr/>
        </p:nvSpPr>
        <p:spPr>
          <a:xfrm>
            <a:off x="923975" y="2899488"/>
            <a:ext cx="8569200" cy="1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002147"/>
                </a:solidFill>
                <a:latin typeface="Droid Sans"/>
                <a:ea typeface="Droid Sans"/>
                <a:cs typeface="Droid Sans"/>
                <a:sym typeface="Droid Sans"/>
              </a:rPr>
              <a:t>II</a:t>
            </a:r>
            <a:r>
              <a:rPr lang="en-US" sz="6000">
                <a:solidFill>
                  <a:srgbClr val="002147"/>
                </a:solidFill>
              </a:rPr>
              <a:t>. What should I expect from a class?</a:t>
            </a:r>
            <a:endParaRPr sz="6000">
              <a:solidFill>
                <a:srgbClr val="002147"/>
              </a:solidFill>
            </a:endParaRPr>
          </a:p>
        </p:txBody>
      </p:sp>
      <p:sp>
        <p:nvSpPr>
          <p:cNvPr id="218" name="Google Shape;218;g30a1e523990_0_42"/>
          <p:cNvSpPr/>
          <p:nvPr/>
        </p:nvSpPr>
        <p:spPr>
          <a:xfrm>
            <a:off x="4895850" y="6588125"/>
            <a:ext cx="1296900" cy="2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a1e523990_0_37"/>
          <p:cNvSpPr txBox="1"/>
          <p:nvPr/>
        </p:nvSpPr>
        <p:spPr>
          <a:xfrm>
            <a:off x="752563" y="2285425"/>
            <a:ext cx="8575500" cy="29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002147"/>
                </a:solidFill>
                <a:latin typeface="Droid Sans"/>
                <a:ea typeface="Droid Sans"/>
                <a:cs typeface="Droid Sans"/>
                <a:sym typeface="Droid Sans"/>
              </a:rPr>
              <a:t>III</a:t>
            </a:r>
            <a:r>
              <a:rPr lang="en-US" sz="6000">
                <a:solidFill>
                  <a:srgbClr val="002147"/>
                </a:solidFill>
              </a:rPr>
              <a:t>. Making the most of your Intercollegiate Classes</a:t>
            </a:r>
            <a:endParaRPr/>
          </a:p>
        </p:txBody>
      </p:sp>
      <p:sp>
        <p:nvSpPr>
          <p:cNvPr id="224" name="Google Shape;224;g30a1e523990_0_37"/>
          <p:cNvSpPr/>
          <p:nvPr/>
        </p:nvSpPr>
        <p:spPr>
          <a:xfrm>
            <a:off x="4895850" y="6588125"/>
            <a:ext cx="1296900" cy="2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/>
          <p:nvPr/>
        </p:nvSpPr>
        <p:spPr>
          <a:xfrm>
            <a:off x="576262" y="706137"/>
            <a:ext cx="74487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Making the Most of Classes - </a:t>
            </a:r>
            <a:endParaRPr sz="3000" b="0" i="0" u="none">
              <a:solidFill>
                <a:srgbClr val="0021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Before the classes</a:t>
            </a:r>
            <a:endParaRPr sz="3000">
              <a:solidFill>
                <a:srgbClr val="002147"/>
              </a:solidFill>
            </a:endParaRPr>
          </a:p>
        </p:txBody>
      </p:sp>
      <p:sp>
        <p:nvSpPr>
          <p:cNvPr id="230" name="Google Shape;230;p15"/>
          <p:cNvSpPr txBox="1"/>
          <p:nvPr/>
        </p:nvSpPr>
        <p:spPr>
          <a:xfrm>
            <a:off x="577850" y="1818399"/>
            <a:ext cx="8925000" cy="46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666666"/>
              </a:solidFill>
            </a:endParaRPr>
          </a:p>
          <a:p>
            <a:pPr marL="879475" marR="0" lvl="1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100"/>
              <a:buFont typeface="Arial"/>
              <a:buChar char="•"/>
            </a:pPr>
            <a:r>
              <a:rPr lang="en-US" sz="21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Were there points of logic in a solution you were unclear about? </a:t>
            </a:r>
            <a:r>
              <a:rPr lang="en-US" sz="21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Highlight this to the TA or marker to help direct their marking.</a:t>
            </a:r>
          </a:p>
          <a:p>
            <a:pPr marL="50165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100"/>
            </a:pPr>
            <a:endParaRPr sz="2100" dirty="0">
              <a:solidFill>
                <a:srgbClr val="666666"/>
              </a:solidFill>
            </a:endParaRPr>
          </a:p>
          <a:p>
            <a:pPr marL="879475" marR="0" lvl="1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-US" sz="2100" dirty="0">
                <a:solidFill>
                  <a:srgbClr val="0000FF"/>
                </a:solidFill>
              </a:rPr>
              <a:t>Write down a list of questions you might want to ask in class.</a:t>
            </a:r>
            <a:endParaRPr sz="2100" dirty="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2100" dirty="0">
              <a:solidFill>
                <a:srgbClr val="666666"/>
              </a:solidFill>
            </a:endParaRPr>
          </a:p>
        </p:txBody>
      </p:sp>
      <p:sp>
        <p:nvSpPr>
          <p:cNvPr id="231" name="Google Shape;231;p15"/>
          <p:cNvSpPr/>
          <p:nvPr/>
        </p:nvSpPr>
        <p:spPr>
          <a:xfrm>
            <a:off x="4895850" y="6588125"/>
            <a:ext cx="1296987" cy="287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576262" y="3779837"/>
            <a:ext cx="8925000" cy="23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100"/>
              <a:buChar char="•"/>
            </a:pPr>
            <a:r>
              <a:rPr lang="en-US" sz="2100" dirty="0">
                <a:solidFill>
                  <a:srgbClr val="0000FF"/>
                </a:solidFill>
              </a:rPr>
              <a:t>Have you revisited the sheet since you submitted it?</a:t>
            </a: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100"/>
              <a:buChar char="•"/>
            </a:pPr>
            <a:endParaRPr dirty="0">
              <a:solidFill>
                <a:schemeClr val="dk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100"/>
              <a:buChar char="•"/>
            </a:pPr>
            <a:r>
              <a:rPr lang="en-US" sz="2100" dirty="0">
                <a:solidFill>
                  <a:srgbClr val="0000FF"/>
                </a:solidFill>
              </a:rPr>
              <a:t>Do you have a clear sense of what questions you would like answering during the class?</a:t>
            </a: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100"/>
              <a:buChar char="•"/>
            </a:pPr>
            <a:endParaRPr dirty="0">
              <a:solidFill>
                <a:schemeClr val="dk1"/>
              </a:solidFill>
            </a:endParaRPr>
          </a:p>
          <a:p>
            <a:pPr marL="1258888" lvl="1"/>
            <a:r>
              <a:rPr lang="en-US" sz="2100" dirty="0">
                <a:solidFill>
                  <a:srgbClr val="C00000"/>
                </a:solidFill>
              </a:rPr>
              <a:t>This is more important now, as you may not be seeing your class tutor and TA for another two weeks. </a:t>
            </a:r>
            <a:r>
              <a:rPr lang="en-GB" sz="2100" dirty="0">
                <a:solidFill>
                  <a:srgbClr val="C00000"/>
                </a:solidFill>
              </a:rPr>
              <a:t> </a:t>
            </a:r>
            <a:endParaRPr dirty="0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21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d4744ddd20_0_9"/>
          <p:cNvSpPr txBox="1"/>
          <p:nvPr/>
        </p:nvSpPr>
        <p:spPr>
          <a:xfrm>
            <a:off x="576262" y="706137"/>
            <a:ext cx="74487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Making the Most of Classes - </a:t>
            </a:r>
            <a:endParaRPr sz="3000" b="0" i="0" u="none">
              <a:solidFill>
                <a:srgbClr val="0021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During the classes</a:t>
            </a:r>
            <a:endParaRPr sz="3000">
              <a:solidFill>
                <a:srgbClr val="002147"/>
              </a:solidFill>
            </a:endParaRPr>
          </a:p>
        </p:txBody>
      </p:sp>
      <p:sp>
        <p:nvSpPr>
          <p:cNvPr id="238" name="Google Shape;238;g2d4744ddd20_0_9"/>
          <p:cNvSpPr txBox="1"/>
          <p:nvPr/>
        </p:nvSpPr>
        <p:spPr>
          <a:xfrm>
            <a:off x="577850" y="1818399"/>
            <a:ext cx="8925000" cy="46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FF"/>
                </a:solidFill>
              </a:rPr>
              <a:t>Be willing to speak up in class</a:t>
            </a:r>
            <a:endParaRPr sz="2100" dirty="0">
              <a:solidFill>
                <a:srgbClr val="0000FF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-US" sz="2100" dirty="0">
                <a:solidFill>
                  <a:srgbClr val="666666"/>
                </a:solidFill>
              </a:rPr>
              <a:t>If you have a question/something is unclear, then others may well be feeling the same.</a:t>
            </a:r>
          </a:p>
          <a:p>
            <a:pPr marL="91440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endParaRPr sz="1000" dirty="0">
              <a:solidFill>
                <a:srgbClr val="666666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-US" sz="2100" dirty="0">
                <a:solidFill>
                  <a:srgbClr val="C00000"/>
                </a:solidFill>
              </a:rPr>
              <a:t>Don’t worry </a:t>
            </a:r>
            <a:r>
              <a:rPr lang="en-US" sz="2100" dirty="0">
                <a:solidFill>
                  <a:srgbClr val="666666"/>
                </a:solidFill>
              </a:rPr>
              <a:t>about asking potentially ‘flawed’ questions.</a:t>
            </a:r>
            <a:endParaRPr sz="2100" dirty="0">
              <a:solidFill>
                <a:srgbClr val="666666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666666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2100" dirty="0">
              <a:solidFill>
                <a:srgbClr val="666666"/>
              </a:solidFill>
            </a:endParaRPr>
          </a:p>
        </p:txBody>
      </p:sp>
      <p:sp>
        <p:nvSpPr>
          <p:cNvPr id="239" name="Google Shape;239;g2d4744ddd20_0_9"/>
          <p:cNvSpPr/>
          <p:nvPr/>
        </p:nvSpPr>
        <p:spPr>
          <a:xfrm>
            <a:off x="4895850" y="6588125"/>
            <a:ext cx="1296900" cy="2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d4744ddd20_0_9"/>
          <p:cNvSpPr txBox="1"/>
          <p:nvPr/>
        </p:nvSpPr>
        <p:spPr>
          <a:xfrm>
            <a:off x="576262" y="3779837"/>
            <a:ext cx="89250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FF"/>
                </a:solidFill>
              </a:rPr>
              <a:t>Get to know some of the people in your class.</a:t>
            </a:r>
            <a:endParaRPr sz="2100" dirty="0">
              <a:solidFill>
                <a:srgbClr val="0000FF"/>
              </a:solidFill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100"/>
              <a:buChar char="•"/>
            </a:pPr>
            <a:r>
              <a:rPr lang="en-US" sz="2100" dirty="0">
                <a:solidFill>
                  <a:srgbClr val="666666"/>
                </a:solidFill>
              </a:rPr>
              <a:t>Having someone to discuss problems with can be very helpful, especially if you are the only one at your college taking the option.</a:t>
            </a:r>
            <a:endParaRPr sz="2100" dirty="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2100" dirty="0">
              <a:solidFill>
                <a:srgbClr val="666666"/>
              </a:solidFill>
            </a:endParaRPr>
          </a:p>
        </p:txBody>
      </p:sp>
      <p:sp>
        <p:nvSpPr>
          <p:cNvPr id="241" name="Google Shape;241;g2d4744ddd20_0_9"/>
          <p:cNvSpPr txBox="1"/>
          <p:nvPr/>
        </p:nvSpPr>
        <p:spPr>
          <a:xfrm>
            <a:off x="576262" y="5239625"/>
            <a:ext cx="89250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FF"/>
                </a:solidFill>
              </a:rPr>
              <a:t>Other students may be looking to get different things out of the class, </a:t>
            </a:r>
          </a:p>
          <a:p>
            <a:pPr marL="5413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 dirty="0">
                <a:solidFill>
                  <a:srgbClr val="C00000"/>
                </a:solidFill>
              </a:rPr>
              <a:t>but it is still a reasonable expectation to get your questions answered</a:t>
            </a:r>
            <a:endParaRPr sz="2100" i="1" dirty="0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21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d4744ddd20_0_22"/>
          <p:cNvSpPr txBox="1"/>
          <p:nvPr/>
        </p:nvSpPr>
        <p:spPr>
          <a:xfrm>
            <a:off x="576262" y="706137"/>
            <a:ext cx="74487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b="0" i="0" u="none" dirty="0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Making the Most of Classes - </a:t>
            </a:r>
            <a:endParaRPr sz="3000" b="0" i="0" u="none" dirty="0">
              <a:solidFill>
                <a:srgbClr val="0021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dirty="0">
                <a:solidFill>
                  <a:srgbClr val="002147"/>
                </a:solidFill>
              </a:rPr>
              <a:t>During and After</a:t>
            </a:r>
            <a:r>
              <a:rPr lang="en-US" sz="3000" b="0" i="0" u="none" dirty="0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 the classes</a:t>
            </a:r>
            <a:endParaRPr sz="3000" dirty="0">
              <a:solidFill>
                <a:srgbClr val="002147"/>
              </a:solidFill>
            </a:endParaRPr>
          </a:p>
        </p:txBody>
      </p:sp>
      <p:sp>
        <p:nvSpPr>
          <p:cNvPr id="247" name="Google Shape;247;g2d4744ddd20_0_22"/>
          <p:cNvSpPr txBox="1"/>
          <p:nvPr/>
        </p:nvSpPr>
        <p:spPr>
          <a:xfrm>
            <a:off x="574647" y="1833423"/>
            <a:ext cx="89250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C00000"/>
                </a:solidFill>
              </a:rPr>
              <a:t>Seeing model solutions is not the ultimate goal. </a:t>
            </a:r>
          </a:p>
          <a:p>
            <a:pPr marL="62865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You should incorporate them into supporting your learning</a:t>
            </a:r>
            <a:endParaRPr sz="21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C00000"/>
                </a:solidFill>
              </a:rPr>
              <a:t>Some techniques that can help:</a:t>
            </a:r>
            <a:endParaRPr sz="2100" dirty="0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2100" dirty="0">
              <a:solidFill>
                <a:srgbClr val="666666"/>
              </a:solidFill>
            </a:endParaRPr>
          </a:p>
        </p:txBody>
      </p:sp>
      <p:sp>
        <p:nvSpPr>
          <p:cNvPr id="248" name="Google Shape;248;g2d4744ddd20_0_22"/>
          <p:cNvSpPr/>
          <p:nvPr/>
        </p:nvSpPr>
        <p:spPr>
          <a:xfrm>
            <a:off x="4895850" y="6588125"/>
            <a:ext cx="1296900" cy="2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d4744ddd20_0_22"/>
          <p:cNvSpPr txBox="1"/>
          <p:nvPr/>
        </p:nvSpPr>
        <p:spPr>
          <a:xfrm>
            <a:off x="577812" y="3041188"/>
            <a:ext cx="8924999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9535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FF"/>
                </a:solidFill>
              </a:rPr>
              <a:t>Recollection - if the solutions used a specific theorem or definition</a:t>
            </a:r>
          </a:p>
          <a:p>
            <a:pPr marL="89535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666666"/>
              </a:solidFill>
            </a:endParaRPr>
          </a:p>
          <a:p>
            <a:pPr marL="1258888" lvl="0" indent="-276225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66666"/>
                </a:solidFill>
              </a:rPr>
              <a:t>give yourself time to remember as much as you can from it before consulting the lecture notes.</a:t>
            </a:r>
            <a:endParaRPr sz="2100" dirty="0">
              <a:solidFill>
                <a:srgbClr val="666666"/>
              </a:solidFill>
            </a:endParaRPr>
          </a:p>
        </p:txBody>
      </p:sp>
      <p:sp>
        <p:nvSpPr>
          <p:cNvPr id="250" name="Google Shape;250;g2d4744ddd20_0_22"/>
          <p:cNvSpPr txBox="1"/>
          <p:nvPr/>
        </p:nvSpPr>
        <p:spPr>
          <a:xfrm>
            <a:off x="574647" y="4412404"/>
            <a:ext cx="86004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9535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FF"/>
                </a:solidFill>
              </a:rPr>
              <a:t>Self-explaining</a:t>
            </a:r>
            <a:r>
              <a:rPr lang="en-US" sz="2100" dirty="0">
                <a:solidFill>
                  <a:srgbClr val="666666"/>
                </a:solidFill>
              </a:rPr>
              <a:t> - try explaining a solution to yourself. </a:t>
            </a:r>
            <a:endParaRPr sz="2100" dirty="0">
              <a:solidFill>
                <a:srgbClr val="666666"/>
              </a:solidFill>
            </a:endParaRPr>
          </a:p>
        </p:txBody>
      </p:sp>
      <p:sp>
        <p:nvSpPr>
          <p:cNvPr id="251" name="Google Shape;251;g2d4744ddd20_0_22"/>
          <p:cNvSpPr txBox="1"/>
          <p:nvPr/>
        </p:nvSpPr>
        <p:spPr>
          <a:xfrm>
            <a:off x="574647" y="5115544"/>
            <a:ext cx="8824800" cy="127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9535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FF"/>
                </a:solidFill>
              </a:rPr>
              <a:t>Interrogate the solutions </a:t>
            </a:r>
          </a:p>
          <a:p>
            <a:pPr marL="89535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Arial" panose="020B0604020202020204" pitchFamily="34" charset="0"/>
              <a:buChar char="•"/>
            </a:pPr>
            <a:endParaRPr sz="800" dirty="0">
              <a:solidFill>
                <a:srgbClr val="666666"/>
              </a:solidFill>
            </a:endParaRPr>
          </a:p>
          <a:p>
            <a:pPr marL="1258888" lvl="1" indent="-276225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66666"/>
                </a:solidFill>
              </a:rPr>
              <a:t>Is there any other way I could do it?”</a:t>
            </a:r>
            <a:endParaRPr sz="2100" dirty="0">
              <a:solidFill>
                <a:srgbClr val="666666"/>
              </a:solidFill>
            </a:endParaRPr>
          </a:p>
          <a:p>
            <a:pPr marL="1258888" lvl="0" indent="-276225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66666"/>
                </a:solidFill>
              </a:rPr>
              <a:t>Is this an argument that shows up in other examples?”</a:t>
            </a:r>
            <a:endParaRPr sz="21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 txBox="1"/>
          <p:nvPr/>
        </p:nvSpPr>
        <p:spPr>
          <a:xfrm>
            <a:off x="583462" y="727812"/>
            <a:ext cx="74487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Making the Most of Classes - </a:t>
            </a:r>
            <a:endParaRPr sz="3000" b="0" i="0" u="none">
              <a:solidFill>
                <a:srgbClr val="0021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002147"/>
                </a:solidFill>
              </a:rPr>
              <a:t>Manage your timetable</a:t>
            </a:r>
            <a:endParaRPr sz="3000">
              <a:solidFill>
                <a:srgbClr val="002147"/>
              </a:solidFill>
            </a:endParaRPr>
          </a:p>
        </p:txBody>
      </p:sp>
      <p:sp>
        <p:nvSpPr>
          <p:cNvPr id="257" name="Google Shape;257;p16"/>
          <p:cNvSpPr txBox="1"/>
          <p:nvPr/>
        </p:nvSpPr>
        <p:spPr>
          <a:xfrm>
            <a:off x="325500" y="1910525"/>
            <a:ext cx="9140700" cy="48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501650" marR="0" lvl="1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147"/>
              </a:buClr>
              <a:buSzPts val="2100"/>
            </a:pPr>
            <a:r>
              <a:rPr lang="en-US" sz="2100" dirty="0">
                <a:solidFill>
                  <a:srgbClr val="0000FF"/>
                </a:solidFill>
              </a:rPr>
              <a:t>Classes don’t begin till Week 2 at the earliest, others not till Weeks 4. </a:t>
            </a:r>
          </a:p>
          <a:p>
            <a:pPr marL="844550" marR="0" lvl="1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147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66666"/>
                </a:solidFill>
              </a:rPr>
              <a:t>Don’t just spend these weeks at leisure: </a:t>
            </a:r>
          </a:p>
          <a:p>
            <a:pPr marL="1435100" lvl="2" indent="-265113">
              <a:spcBef>
                <a:spcPts val="600"/>
              </a:spcBef>
              <a:buClr>
                <a:srgbClr val="002147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66666"/>
                </a:solidFill>
              </a:rPr>
              <a:t>start some sheets early</a:t>
            </a:r>
          </a:p>
          <a:p>
            <a:pPr marL="1435100" lvl="2" indent="-265113">
              <a:spcBef>
                <a:spcPts val="600"/>
              </a:spcBef>
              <a:buClr>
                <a:srgbClr val="002147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66666"/>
                </a:solidFill>
              </a:rPr>
              <a:t>revisit some of the prerequisite material</a:t>
            </a:r>
          </a:p>
          <a:p>
            <a:pPr marL="1169987" lvl="2">
              <a:spcBef>
                <a:spcPts val="600"/>
              </a:spcBef>
              <a:buClr>
                <a:srgbClr val="002147"/>
              </a:buClr>
              <a:buSzPts val="2100"/>
            </a:pPr>
            <a:endParaRPr sz="2100" dirty="0">
              <a:solidFill>
                <a:srgbClr val="666666"/>
              </a:solidFill>
            </a:endParaRPr>
          </a:p>
          <a:p>
            <a:pPr marL="501650" marR="0" lvl="1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147"/>
              </a:buClr>
              <a:buSzPts val="2100"/>
            </a:pPr>
            <a:r>
              <a:rPr lang="en-US" sz="2100" dirty="0">
                <a:solidFill>
                  <a:srgbClr val="0000FF"/>
                </a:solidFill>
              </a:rPr>
              <a:t>Try to avoid crunch points in your timetable when registering for courses.</a:t>
            </a:r>
            <a:endParaRPr sz="2100" dirty="0">
              <a:solidFill>
                <a:srgbClr val="0000FF"/>
              </a:solidFill>
            </a:endParaRPr>
          </a:p>
          <a:p>
            <a:pPr marL="1435100" marR="0" lvl="1" indent="-2651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147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66666"/>
                </a:solidFill>
              </a:rPr>
              <a:t>If you have crunch points …  start sheets as early as practicable</a:t>
            </a:r>
          </a:p>
          <a:p>
            <a:pPr marL="1169987" marR="0" lvl="1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147"/>
              </a:buClr>
              <a:buSzPts val="2100"/>
            </a:pPr>
            <a:r>
              <a:rPr lang="en-US" sz="2100" dirty="0">
                <a:solidFill>
                  <a:srgbClr val="666666"/>
                </a:solidFill>
              </a:rPr>
              <a:t> </a:t>
            </a:r>
          </a:p>
          <a:p>
            <a:pPr marL="1168400" marR="0" lvl="1" indent="-62706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147"/>
              </a:buClr>
              <a:buSzPts val="2100"/>
            </a:pPr>
            <a:r>
              <a:rPr lang="en-US" sz="2100" dirty="0">
                <a:solidFill>
                  <a:srgbClr val="0000FF"/>
                </a:solidFill>
              </a:rPr>
              <a:t>Rearranging classes can’t happen the way rearranging tutorials can. </a:t>
            </a:r>
            <a:endParaRPr sz="2100" dirty="0">
              <a:solidFill>
                <a:srgbClr val="0000FF"/>
              </a:solidFill>
            </a:endParaRPr>
          </a:p>
        </p:txBody>
      </p:sp>
      <p:sp>
        <p:nvSpPr>
          <p:cNvPr id="258" name="Google Shape;258;p16"/>
          <p:cNvSpPr/>
          <p:nvPr/>
        </p:nvSpPr>
        <p:spPr>
          <a:xfrm>
            <a:off x="4895850" y="6588125"/>
            <a:ext cx="1296900" cy="2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0a1e523990_0_47"/>
          <p:cNvSpPr txBox="1"/>
          <p:nvPr/>
        </p:nvSpPr>
        <p:spPr>
          <a:xfrm>
            <a:off x="752563" y="2754150"/>
            <a:ext cx="8575500" cy="19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002147"/>
                </a:solidFill>
                <a:latin typeface="Droid Sans"/>
                <a:ea typeface="Droid Sans"/>
                <a:cs typeface="Droid Sans"/>
                <a:sym typeface="Droid Sans"/>
              </a:rPr>
              <a:t>IV</a:t>
            </a:r>
            <a:r>
              <a:rPr lang="en-US" sz="6000">
                <a:solidFill>
                  <a:srgbClr val="002147"/>
                </a:solidFill>
              </a:rPr>
              <a:t>. Some extra bits you should know</a:t>
            </a:r>
            <a:endParaRPr/>
          </a:p>
        </p:txBody>
      </p:sp>
      <p:sp>
        <p:nvSpPr>
          <p:cNvPr id="264" name="Google Shape;264;g30a1e523990_0_47"/>
          <p:cNvSpPr/>
          <p:nvPr/>
        </p:nvSpPr>
        <p:spPr>
          <a:xfrm>
            <a:off x="4895850" y="6588125"/>
            <a:ext cx="1296900" cy="2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"/>
          <p:cNvSpPr txBox="1"/>
          <p:nvPr/>
        </p:nvSpPr>
        <p:spPr>
          <a:xfrm>
            <a:off x="503237" y="168275"/>
            <a:ext cx="842645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Departmental coordination for the colleges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542950" y="2359741"/>
            <a:ext cx="8994724" cy="323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376237" marR="0" lvl="0" indent="-376237" algn="just" rtl="0">
              <a:lnSpc>
                <a:spcPct val="73000"/>
              </a:lnSpc>
              <a:spcBef>
                <a:spcPts val="0"/>
              </a:spcBef>
              <a:spcAft>
                <a:spcPts val="1200"/>
              </a:spcAft>
              <a:buClr>
                <a:srgbClr val="002147"/>
              </a:buClr>
              <a:buSzPts val="2300"/>
              <a:buFont typeface="Arial"/>
              <a:buChar char="•"/>
            </a:pPr>
            <a:r>
              <a:rPr lang="en-US" sz="23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Class teaching is done on behalf of the colleges </a:t>
            </a:r>
            <a:endParaRPr sz="2300" dirty="0">
              <a:solidFill>
                <a:srgbClr val="0000FF"/>
              </a:solidFill>
            </a:endParaRPr>
          </a:p>
          <a:p>
            <a:pPr marL="376237" marR="0" lvl="0" indent="-376237" algn="just" rtl="0">
              <a:lnSpc>
                <a:spcPct val="73000"/>
              </a:lnSpc>
              <a:spcBef>
                <a:spcPts val="1400"/>
              </a:spcBef>
              <a:spcAft>
                <a:spcPts val="1200"/>
              </a:spcAft>
              <a:buClr>
                <a:srgbClr val="002147"/>
              </a:buClr>
              <a:buSzPts val="2300"/>
              <a:buFont typeface="Arial"/>
              <a:buChar char="•"/>
            </a:pPr>
            <a:r>
              <a:rPr lang="en-US" sz="23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Non-attendance or non-submission of work …</a:t>
            </a:r>
          </a:p>
          <a:p>
            <a:pPr marL="982663" lvl="1" indent="-265113" algn="just">
              <a:lnSpc>
                <a:spcPct val="73000"/>
              </a:lnSpc>
              <a:spcBef>
                <a:spcPts val="600"/>
              </a:spcBef>
              <a:spcAft>
                <a:spcPts val="300"/>
              </a:spcAft>
              <a:buClr>
                <a:srgbClr val="002147"/>
              </a:buClr>
              <a:buSzPts val="2300"/>
              <a:buFont typeface="Arial"/>
              <a:buChar char="•"/>
            </a:pPr>
            <a:r>
              <a:rPr lang="en-US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generates an email to the College’s senior </a:t>
            </a:r>
            <a:r>
              <a:rPr lang="en-US" sz="2300" b="0" i="0" u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maths</a:t>
            </a:r>
            <a:r>
              <a:rPr lang="en-US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tutor </a:t>
            </a:r>
            <a:r>
              <a:rPr lang="en-GB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982663" lvl="1" indent="-265113" algn="just">
              <a:lnSpc>
                <a:spcPct val="73000"/>
              </a:lnSpc>
              <a:spcBef>
                <a:spcPts val="600"/>
              </a:spcBef>
              <a:spcAft>
                <a:spcPts val="1200"/>
              </a:spcAft>
              <a:buClr>
                <a:srgbClr val="002147"/>
              </a:buClr>
              <a:buSzPts val="2300"/>
              <a:buFont typeface="Arial"/>
              <a:buChar char="•"/>
            </a:pPr>
            <a:r>
              <a:rPr lang="en-GB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and Dept Advisor for OMMS</a:t>
            </a:r>
            <a:endParaRPr lang="en-GB" dirty="0"/>
          </a:p>
          <a:p>
            <a:pPr marL="376237" marR="0" lvl="0" indent="-376237" algn="just" rtl="0">
              <a:lnSpc>
                <a:spcPct val="73000"/>
              </a:lnSpc>
              <a:spcBef>
                <a:spcPts val="1400"/>
              </a:spcBef>
              <a:spcAft>
                <a:spcPts val="1200"/>
              </a:spcAft>
              <a:buClr>
                <a:srgbClr val="002147"/>
              </a:buClr>
              <a:buSzPts val="2300"/>
              <a:buFont typeface="Arial"/>
              <a:buChar char="•"/>
            </a:pPr>
            <a:r>
              <a:rPr lang="en-GB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2300" b="0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colleges pay</a:t>
            </a:r>
            <a:r>
              <a:rPr lang="en-GB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per student, per set of classes </a:t>
            </a:r>
            <a:endParaRPr lang="en-GB" sz="2300" dirty="0">
              <a:solidFill>
                <a:srgbClr val="666666"/>
              </a:solidFill>
            </a:endParaRPr>
          </a:p>
          <a:p>
            <a:pPr marL="342900" lvl="0" indent="-317500" algn="just" rtl="0">
              <a:lnSpc>
                <a:spcPct val="73000"/>
              </a:lnSpc>
              <a:spcBef>
                <a:spcPts val="1400"/>
              </a:spcBef>
              <a:spcAft>
                <a:spcPts val="1200"/>
              </a:spcAft>
              <a:buClr>
                <a:srgbClr val="666666"/>
              </a:buClr>
              <a:buSzPts val="2300"/>
              <a:buChar char="•"/>
            </a:pPr>
            <a:r>
              <a:rPr lang="en-US" sz="2300" dirty="0">
                <a:solidFill>
                  <a:srgbClr val="0000FF"/>
                </a:solidFill>
              </a:rPr>
              <a:t>The Class Tutor writes a very brief end of term report </a:t>
            </a:r>
          </a:p>
          <a:p>
            <a:pPr marL="1071563" lvl="0" indent="-354013" algn="just" rtl="0">
              <a:lnSpc>
                <a:spcPct val="73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ts val="2300"/>
              <a:buChar char="•"/>
            </a:pPr>
            <a:r>
              <a:rPr lang="en-US" sz="2300" dirty="0">
                <a:solidFill>
                  <a:srgbClr val="666666"/>
                </a:solidFill>
              </a:rPr>
              <a:t> (advised by the TA for Part B).</a:t>
            </a:r>
            <a:endParaRPr sz="2300" dirty="0">
              <a:solidFill>
                <a:srgbClr val="666666"/>
              </a:solidFill>
            </a:endParaRPr>
          </a:p>
          <a:p>
            <a:pPr marL="376237" marR="0" lvl="0" indent="-376237" algn="just" rtl="0">
              <a:lnSpc>
                <a:spcPct val="73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</a:pPr>
            <a:endParaRPr sz="2300" b="0" i="0" u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300" b="0" i="0" u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4895850" y="6588125"/>
            <a:ext cx="1296987" cy="287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/>
          <p:nvPr/>
        </p:nvSpPr>
        <p:spPr>
          <a:xfrm>
            <a:off x="576262" y="576262"/>
            <a:ext cx="744855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Changing Classes or Options</a:t>
            </a:r>
            <a:endParaRPr/>
          </a:p>
        </p:txBody>
      </p:sp>
      <p:sp>
        <p:nvSpPr>
          <p:cNvPr id="277" name="Google Shape;277;p18"/>
          <p:cNvSpPr txBox="1"/>
          <p:nvPr/>
        </p:nvSpPr>
        <p:spPr>
          <a:xfrm>
            <a:off x="576262" y="1997868"/>
            <a:ext cx="8924925" cy="417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376237" lvl="0" indent="-376237" algn="just">
              <a:lnSpc>
                <a:spcPct val="73000"/>
              </a:lnSpc>
              <a:spcBef>
                <a:spcPts val="1400"/>
              </a:spcBef>
              <a:spcAft>
                <a:spcPts val="600"/>
              </a:spcAft>
              <a:buClr>
                <a:srgbClr val="002147"/>
              </a:buClr>
              <a:buSzPts val="2300"/>
              <a:buFont typeface="Arial"/>
              <a:buChar char="•"/>
            </a:pPr>
            <a:r>
              <a:rPr lang="en-GB" sz="2300" dirty="0">
                <a:solidFill>
                  <a:srgbClr val="0000FF"/>
                </a:solidFill>
              </a:rPr>
              <a:t>If you are no longer attending a set of classes, </a:t>
            </a:r>
            <a:r>
              <a:rPr lang="en-GB" sz="2300" dirty="0">
                <a:solidFill>
                  <a:srgbClr val="C00000"/>
                </a:solidFill>
              </a:rPr>
              <a:t>make this known</a:t>
            </a:r>
            <a:r>
              <a:rPr lang="en-GB" sz="2300" dirty="0">
                <a:solidFill>
                  <a:srgbClr val="0000FF"/>
                </a:solidFill>
              </a:rPr>
              <a:t> </a:t>
            </a:r>
            <a:r>
              <a:rPr lang="en-GB" sz="2300" dirty="0">
                <a:solidFill>
                  <a:srgbClr val="666666"/>
                </a:solidFill>
              </a:rPr>
              <a:t> </a:t>
            </a:r>
          </a:p>
          <a:p>
            <a:pPr marL="982663" lvl="0" indent="-265113" algn="just">
              <a:lnSpc>
                <a:spcPct val="73000"/>
              </a:lnSpc>
              <a:spcBef>
                <a:spcPts val="600"/>
              </a:spcBef>
              <a:spcAft>
                <a:spcPts val="300"/>
              </a:spcAft>
              <a:buClr>
                <a:srgbClr val="002147"/>
              </a:buClr>
              <a:buSzPts val="2300"/>
              <a:buFont typeface="Arial"/>
              <a:buChar char="•"/>
            </a:pPr>
            <a:r>
              <a:rPr lang="en-GB" sz="2300" dirty="0">
                <a:solidFill>
                  <a:srgbClr val="666666"/>
                </a:solidFill>
              </a:rPr>
              <a:t>to the class tutor or Academic Admin before Week 4</a:t>
            </a:r>
          </a:p>
          <a:p>
            <a:pPr marL="982663" lvl="0" indent="-265113" algn="just">
              <a:lnSpc>
                <a:spcPct val="73000"/>
              </a:lnSpc>
              <a:spcBef>
                <a:spcPts val="600"/>
              </a:spcBef>
              <a:spcAft>
                <a:spcPts val="300"/>
              </a:spcAft>
              <a:buClr>
                <a:srgbClr val="002147"/>
              </a:buClr>
              <a:buSzPts val="2300"/>
              <a:buFont typeface="Arial"/>
              <a:buChar char="•"/>
            </a:pPr>
            <a:r>
              <a:rPr lang="en-GB" sz="2300" dirty="0">
                <a:solidFill>
                  <a:srgbClr val="C00000"/>
                </a:solidFill>
              </a:rPr>
              <a:t>otherwise, your college will be charged</a:t>
            </a:r>
          </a:p>
          <a:p>
            <a:pPr marL="717550" lvl="0" algn="just">
              <a:lnSpc>
                <a:spcPct val="73000"/>
              </a:lnSpc>
              <a:spcBef>
                <a:spcPts val="600"/>
              </a:spcBef>
              <a:spcAft>
                <a:spcPts val="300"/>
              </a:spcAft>
              <a:buClr>
                <a:srgbClr val="002147"/>
              </a:buClr>
              <a:buSzPts val="2300"/>
            </a:pPr>
            <a:endParaRPr lang="en-GB" sz="2300" dirty="0">
              <a:solidFill>
                <a:srgbClr val="666666"/>
              </a:solidFill>
            </a:endParaRPr>
          </a:p>
          <a:p>
            <a:pPr marL="376237" marR="0" lvl="0" indent="-376237" algn="just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Arial"/>
              <a:buChar char="•"/>
            </a:pPr>
            <a:r>
              <a:rPr lang="en-US" sz="23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Changing between classes (for the same option)</a:t>
            </a:r>
            <a:r>
              <a:rPr lang="en-US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982663" lvl="1" indent="-265113" algn="just">
              <a:spcBef>
                <a:spcPts val="400"/>
              </a:spcBef>
              <a:spcAft>
                <a:spcPts val="600"/>
              </a:spcAft>
              <a:buClr>
                <a:srgbClr val="002147"/>
              </a:buClr>
              <a:buSzPts val="2600"/>
              <a:buFont typeface="Arial"/>
              <a:buChar char="•"/>
            </a:pPr>
            <a:r>
              <a:rPr lang="en-US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can sometimes happen but is not automatic</a:t>
            </a:r>
            <a:r>
              <a:rPr lang="en-US" sz="2300" dirty="0">
                <a:solidFill>
                  <a:srgbClr val="666666"/>
                </a:solidFill>
              </a:rPr>
              <a:t>.</a:t>
            </a:r>
            <a:r>
              <a:rPr lang="en-US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982663" marR="0" lvl="0" indent="-265113" algn="just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666666"/>
                </a:solidFill>
              </a:rPr>
              <a:t>❗N</a:t>
            </a:r>
            <a:r>
              <a:rPr lang="en-US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eeds permission of the lecturer and tutors involved.</a:t>
            </a:r>
            <a:endParaRPr sz="2300" dirty="0"/>
          </a:p>
          <a:p>
            <a:pPr marR="0" lvl="0" algn="just" rtl="0">
              <a:lnSpc>
                <a:spcPct val="83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600"/>
            </a:pPr>
            <a:endParaRPr sz="2300" dirty="0"/>
          </a:p>
        </p:txBody>
      </p:sp>
      <p:sp>
        <p:nvSpPr>
          <p:cNvPr id="278" name="Google Shape;278;p18"/>
          <p:cNvSpPr/>
          <p:nvPr/>
        </p:nvSpPr>
        <p:spPr>
          <a:xfrm>
            <a:off x="4895850" y="6588125"/>
            <a:ext cx="1296987" cy="287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"/>
          <p:cNvSpPr txBox="1"/>
          <p:nvPr/>
        </p:nvSpPr>
        <p:spPr>
          <a:xfrm>
            <a:off x="503237" y="168275"/>
            <a:ext cx="77916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b="0" i="0" u="none" dirty="0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Consultation sessions and revision </a:t>
            </a:r>
            <a:endParaRPr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576262" y="1979612"/>
            <a:ext cx="8924925" cy="417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376237" marR="0" lvl="0" indent="-376237" algn="just" rtl="0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Clr>
                <a:srgbClr val="002147"/>
              </a:buClr>
              <a:buSzPts val="2600"/>
              <a:buFont typeface="Arial"/>
              <a:buChar char="•"/>
            </a:pPr>
            <a:r>
              <a:rPr lang="en-US" sz="26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Consultation sessions </a:t>
            </a:r>
          </a:p>
          <a:p>
            <a:pPr marL="1071563" lvl="1" indent="-354013" algn="just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Clr>
                <a:srgbClr val="002147"/>
              </a:buClr>
              <a:buSzPts val="2600"/>
              <a:buFont typeface="Arial"/>
              <a:buChar char="•"/>
            </a:pPr>
            <a:r>
              <a:rPr lang="en-US" sz="26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Trinity Term, for revision support.</a:t>
            </a:r>
            <a:endParaRPr dirty="0"/>
          </a:p>
          <a:p>
            <a:pPr marL="376237" marR="0" lvl="0" indent="-376237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Arial"/>
              <a:buChar char="•"/>
            </a:pPr>
            <a:r>
              <a:rPr lang="en-US" sz="26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2600" dirty="0">
                <a:solidFill>
                  <a:srgbClr val="0000FF"/>
                </a:solidFill>
              </a:rPr>
              <a:t>re will typically be two sessions per module </a:t>
            </a:r>
          </a:p>
          <a:p>
            <a:pPr marL="1071563" marR="0" lvl="0" indent="-354013" algn="just" rtl="0">
              <a:spcBef>
                <a:spcPts val="600"/>
              </a:spcBef>
              <a:spcAft>
                <a:spcPts val="600"/>
              </a:spcAft>
              <a:buClr>
                <a:srgbClr val="002147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rgbClr val="666666"/>
                </a:solidFill>
              </a:rPr>
              <a:t>one to go over last year’s exam paper</a:t>
            </a:r>
          </a:p>
          <a:p>
            <a:pPr marL="1071563" marR="0" lvl="0" indent="-354013" algn="just" rtl="0">
              <a:spcBef>
                <a:spcPts val="600"/>
              </a:spcBef>
              <a:spcAft>
                <a:spcPts val="600"/>
              </a:spcAft>
              <a:buClr>
                <a:srgbClr val="002147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rgbClr val="666666"/>
                </a:solidFill>
              </a:rPr>
              <a:t>another to ask questions more generally</a:t>
            </a:r>
            <a:endParaRPr dirty="0"/>
          </a:p>
          <a:p>
            <a:pPr marL="376237" marR="0" lvl="0" indent="-376237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Arial"/>
              <a:buChar char="•"/>
            </a:pPr>
            <a:r>
              <a:rPr lang="en-US" sz="26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It is the aim of the department to also provide </a:t>
            </a:r>
          </a:p>
          <a:p>
            <a:pPr marL="1071563" lvl="1" indent="-354013" algn="just">
              <a:lnSpc>
                <a:spcPct val="93000"/>
              </a:lnSpc>
              <a:spcBef>
                <a:spcPts val="1400"/>
              </a:spcBef>
              <a:buClr>
                <a:srgbClr val="002147"/>
              </a:buClr>
              <a:buSzPts val="2600"/>
              <a:buFont typeface="Arial"/>
              <a:buChar char="•"/>
            </a:pPr>
            <a:r>
              <a:rPr lang="en-US" sz="26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model solutions to at least three sets of past papers (or sample papers)  </a:t>
            </a:r>
            <a:endParaRPr dirty="0"/>
          </a:p>
        </p:txBody>
      </p:sp>
      <p:sp>
        <p:nvSpPr>
          <p:cNvPr id="292" name="Google Shape;292;p19"/>
          <p:cNvSpPr/>
          <p:nvPr/>
        </p:nvSpPr>
        <p:spPr>
          <a:xfrm>
            <a:off x="4895850" y="6588125"/>
            <a:ext cx="1296987" cy="287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/>
          <p:nvPr/>
        </p:nvSpPr>
        <p:spPr>
          <a:xfrm>
            <a:off x="580900" y="668925"/>
            <a:ext cx="8569200" cy="1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002147"/>
                </a:solidFill>
              </a:rPr>
              <a:t>Quick Introductions</a:t>
            </a:r>
            <a:endParaRPr/>
          </a:p>
        </p:txBody>
      </p:sp>
      <p:sp>
        <p:nvSpPr>
          <p:cNvPr id="82" name="Google Shape;82;p2"/>
          <p:cNvSpPr txBox="1"/>
          <p:nvPr/>
        </p:nvSpPr>
        <p:spPr>
          <a:xfrm>
            <a:off x="785400" y="2353650"/>
            <a:ext cx="8509800" cy="29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n-US" sz="30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Eamonn Gaffney, Academic Lead (Parts B and C)</a:t>
            </a:r>
            <a:endParaRPr dirty="0"/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n-US" sz="30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Neil Laws, Director of Studies, Statistics </a:t>
            </a:r>
            <a:endParaRPr sz="3000" b="0" i="0" u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n-US" sz="3000" dirty="0">
                <a:solidFill>
                  <a:srgbClr val="666666"/>
                </a:solidFill>
              </a:rPr>
              <a:t>Christopher Hollings, Faculty Teaching Advisor</a:t>
            </a:r>
            <a:endParaRPr sz="3000" dirty="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n-US" sz="3000" dirty="0">
                <a:solidFill>
                  <a:srgbClr val="666666"/>
                </a:solidFill>
              </a:rPr>
              <a:t>Luci </a:t>
            </a:r>
            <a:r>
              <a:rPr lang="en-US" sz="3000" dirty="0" err="1">
                <a:solidFill>
                  <a:srgbClr val="666666"/>
                </a:solidFill>
              </a:rPr>
              <a:t>Bonatto</a:t>
            </a:r>
            <a:r>
              <a:rPr lang="en-US" sz="3000" dirty="0">
                <a:solidFill>
                  <a:srgbClr val="666666"/>
                </a:solidFill>
              </a:rPr>
              <a:t>, Lecturer in </a:t>
            </a:r>
            <a:r>
              <a:rPr lang="en-US" sz="3000" dirty="0" err="1">
                <a:solidFill>
                  <a:srgbClr val="666666"/>
                </a:solidFill>
              </a:rPr>
              <a:t>Maths</a:t>
            </a:r>
            <a:endParaRPr sz="3000" dirty="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000" b="0" i="0" u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4895850" y="6588125"/>
            <a:ext cx="1296987" cy="287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 txBox="1"/>
          <p:nvPr/>
        </p:nvSpPr>
        <p:spPr>
          <a:xfrm>
            <a:off x="624337" y="708462"/>
            <a:ext cx="74487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Useful Contacts</a:t>
            </a:r>
            <a:endParaRPr/>
          </a:p>
        </p:txBody>
      </p:sp>
      <p:sp>
        <p:nvSpPr>
          <p:cNvPr id="298" name="Google Shape;298;p20"/>
          <p:cNvSpPr txBox="1"/>
          <p:nvPr/>
        </p:nvSpPr>
        <p:spPr>
          <a:xfrm>
            <a:off x="503237" y="1931987"/>
            <a:ext cx="10007447" cy="491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If you have a query regarding class arrangements, you might reasonably email any of the following as appropriate:</a:t>
            </a:r>
            <a:endParaRPr dirty="0"/>
          </a:p>
          <a:p>
            <a:pPr marL="341312" marR="0" lvl="0" indent="-3413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200"/>
              <a:buFont typeface="Arial"/>
              <a:buChar char="•"/>
            </a:pPr>
            <a:r>
              <a:rPr lang="en-US" sz="22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 course lecturer</a:t>
            </a:r>
            <a:endParaRPr dirty="0"/>
          </a:p>
          <a:p>
            <a:pPr marL="341312" marR="0" lvl="0" indent="-3413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200"/>
              <a:buFont typeface="Arial"/>
              <a:buChar char="•"/>
            </a:pPr>
            <a:r>
              <a:rPr lang="en-US" sz="22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 class tutor</a:t>
            </a:r>
            <a:endParaRPr dirty="0"/>
          </a:p>
          <a:p>
            <a:pPr marL="341312" marR="0" lvl="0" indent="-3413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200"/>
              <a:buFont typeface="Arial"/>
              <a:buChar char="•"/>
            </a:pPr>
            <a:r>
              <a:rPr lang="en-US" sz="22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 TA/marker </a:t>
            </a:r>
            <a:endParaRPr dirty="0"/>
          </a:p>
          <a:p>
            <a:pPr marL="341312" marR="0" lvl="0" indent="-3413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200"/>
              <a:buFont typeface="Arial"/>
              <a:buChar char="•"/>
            </a:pPr>
            <a:r>
              <a:rPr lang="en-US" sz="22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Your college tutors</a:t>
            </a:r>
            <a:endParaRPr dirty="0"/>
          </a:p>
          <a:p>
            <a:pPr marL="341312" marR="0" lvl="0" indent="-3413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200"/>
              <a:buFont typeface="Arial"/>
              <a:buChar char="•"/>
            </a:pPr>
            <a:r>
              <a:rPr lang="en-US" sz="22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 Faculty Teaching Adviser – </a:t>
            </a:r>
            <a:r>
              <a:rPr lang="en-US" sz="2200" b="0" i="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acadadmin@maths.ox.ac.uk</a:t>
            </a:r>
            <a:r>
              <a:rPr lang="en-US" sz="22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>
              <a:solidFill>
                <a:srgbClr val="0000FF"/>
              </a:solidFill>
            </a:endParaRPr>
          </a:p>
          <a:p>
            <a:pPr marL="341312" marR="0" lvl="0" indent="-3413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200"/>
              <a:buFont typeface="Arial"/>
              <a:buChar char="•"/>
            </a:pPr>
            <a:r>
              <a:rPr lang="en-US" sz="22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Academic Lead for Parts B and C – </a:t>
            </a:r>
            <a:r>
              <a:rPr lang="en-US" sz="2200" b="0" i="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acadadmin@maths.ox.ac.uk</a:t>
            </a:r>
            <a:r>
              <a:rPr lang="en-US" sz="22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  <a:p>
            <a:pPr marL="341312" marR="0" lvl="0" indent="-341312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200"/>
              <a:buFont typeface="Arial"/>
              <a:buChar char="•"/>
            </a:pPr>
            <a:r>
              <a:rPr lang="en-US" sz="22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Head of Academic Admin - </a:t>
            </a:r>
            <a:r>
              <a:rPr lang="en-US" sz="2200" b="0" i="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academic.administrator@maths.ox.ac.uk</a:t>
            </a:r>
            <a:r>
              <a:rPr lang="en-US" sz="22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4895850" y="6588125"/>
            <a:ext cx="1296987" cy="287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/>
        </p:nvSpPr>
        <p:spPr>
          <a:xfrm>
            <a:off x="503237" y="168275"/>
            <a:ext cx="85852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Year round considerations</a:t>
            </a:r>
            <a:endParaRPr/>
          </a:p>
        </p:txBody>
      </p:sp>
      <p:sp>
        <p:nvSpPr>
          <p:cNvPr id="284" name="Google Shape;284;p14"/>
          <p:cNvSpPr txBox="1"/>
          <p:nvPr/>
        </p:nvSpPr>
        <p:spPr>
          <a:xfrm>
            <a:off x="503237" y="1931987"/>
            <a:ext cx="9290050" cy="510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376237" marR="0" lvl="0" indent="-376237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Mathematics students take 8 units to complete Part B, most of which consist of courses with 16 lectures and 6 hours of classes.</a:t>
            </a:r>
            <a:endParaRPr/>
          </a:p>
          <a:p>
            <a:pPr marL="376237" marR="0" lvl="0" indent="-376237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These lecture courses and classes run in Michaelmas and Hilary terms, with Trinity term largely for revision.</a:t>
            </a:r>
            <a:endParaRPr/>
          </a:p>
          <a:p>
            <a:pPr marL="376237" marR="0" lvl="0" indent="-376237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So it is important to get a reasonable balance of options across the two terms, or to minimize the effects of an extra-busy term. </a:t>
            </a:r>
            <a:endParaRPr/>
          </a:p>
          <a:p>
            <a:pPr marL="376237" marR="0" lvl="0" indent="-376237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For example 4+4 or 5+3 options across two terms can be made to work. In the 5+3 case, perhaps choosing sets of classes that complete in </a:t>
            </a:r>
            <a:r>
              <a:rPr lang="en-US" sz="2200">
                <a:solidFill>
                  <a:srgbClr val="666666"/>
                </a:solidFill>
              </a:rPr>
              <a:t>Hilary</a:t>
            </a:r>
            <a:r>
              <a:rPr lang="en-US" sz="2200" b="0" i="0" u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might mean less stress in Michaelmas. But 3+5 would probably leave too much work, too close to the exam.</a:t>
            </a:r>
            <a:endParaRPr/>
          </a:p>
        </p:txBody>
      </p:sp>
      <p:sp>
        <p:nvSpPr>
          <p:cNvPr id="285" name="Google Shape;285;p14"/>
          <p:cNvSpPr/>
          <p:nvPr/>
        </p:nvSpPr>
        <p:spPr>
          <a:xfrm>
            <a:off x="4895850" y="6588125"/>
            <a:ext cx="1296987" cy="287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a1e523990_0_21"/>
          <p:cNvSpPr txBox="1"/>
          <p:nvPr/>
        </p:nvSpPr>
        <p:spPr>
          <a:xfrm>
            <a:off x="580900" y="668925"/>
            <a:ext cx="8569200" cy="1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002147"/>
                </a:solidFill>
              </a:rPr>
              <a:t>Quick Introductions</a:t>
            </a:r>
            <a:endParaRPr/>
          </a:p>
        </p:txBody>
      </p:sp>
      <p:sp>
        <p:nvSpPr>
          <p:cNvPr id="89" name="Google Shape;89;g30a1e523990_0_21"/>
          <p:cNvSpPr txBox="1"/>
          <p:nvPr/>
        </p:nvSpPr>
        <p:spPr>
          <a:xfrm>
            <a:off x="785400" y="2353650"/>
            <a:ext cx="8509800" cy="29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n-US" sz="30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Eamonn Gaffney, Academic Lead (Parts B and C)</a:t>
            </a:r>
            <a:endParaRPr dirty="0"/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n-US" sz="30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Neil Laws, Director of Studies, Statistics </a:t>
            </a:r>
            <a:endParaRPr sz="3000" b="0" i="0" u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n-US" sz="3000" dirty="0">
                <a:solidFill>
                  <a:srgbClr val="666666"/>
                </a:solidFill>
              </a:rPr>
              <a:t>Christopher Hollings</a:t>
            </a:r>
            <a:endParaRPr sz="3000" dirty="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n-US" sz="3000" dirty="0">
                <a:solidFill>
                  <a:srgbClr val="666666"/>
                </a:solidFill>
              </a:rPr>
              <a:t>Luci </a:t>
            </a:r>
            <a:r>
              <a:rPr lang="en-US" sz="3000" dirty="0" err="1">
                <a:solidFill>
                  <a:srgbClr val="666666"/>
                </a:solidFill>
              </a:rPr>
              <a:t>Bonatto</a:t>
            </a:r>
            <a:endParaRPr sz="3000" dirty="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000" b="0" i="0" u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30a1e523990_0_21"/>
          <p:cNvSpPr/>
          <p:nvPr/>
        </p:nvSpPr>
        <p:spPr>
          <a:xfrm>
            <a:off x="4895850" y="6588125"/>
            <a:ext cx="1296900" cy="2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30a1e523990_0_21"/>
          <p:cNvSpPr/>
          <p:nvPr/>
        </p:nvSpPr>
        <p:spPr>
          <a:xfrm>
            <a:off x="4628475" y="3586000"/>
            <a:ext cx="210300" cy="10035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0a1e523990_0_21"/>
          <p:cNvSpPr txBox="1"/>
          <p:nvPr/>
        </p:nvSpPr>
        <p:spPr>
          <a:xfrm>
            <a:off x="4895850" y="3818350"/>
            <a:ext cx="3970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666666"/>
                </a:solidFill>
              </a:rPr>
              <a:t>Fridays@2 Organisers</a:t>
            </a:r>
            <a:endParaRPr sz="300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000" b="0" i="0" u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a1e523990_0_29"/>
          <p:cNvSpPr txBox="1"/>
          <p:nvPr/>
        </p:nvSpPr>
        <p:spPr>
          <a:xfrm>
            <a:off x="755713" y="2784200"/>
            <a:ext cx="8569200" cy="25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002147"/>
                </a:solidFill>
                <a:latin typeface="Droid Sans"/>
                <a:ea typeface="Droid Sans"/>
                <a:cs typeface="Droid Sans"/>
                <a:sym typeface="Droid Sans"/>
              </a:rPr>
              <a:t>I</a:t>
            </a:r>
            <a:r>
              <a:rPr lang="en-US" sz="6000">
                <a:solidFill>
                  <a:srgbClr val="002147"/>
                </a:solidFill>
              </a:rPr>
              <a:t>. Why Intercollegiate Classes and</a:t>
            </a:r>
            <a:endParaRPr sz="6000">
              <a:solidFill>
                <a:srgbClr val="002147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002147"/>
                </a:solidFill>
              </a:rPr>
              <a:t>how does it work?</a:t>
            </a:r>
            <a:endParaRPr sz="6000">
              <a:solidFill>
                <a:srgbClr val="002147"/>
              </a:solidFill>
            </a:endParaRPr>
          </a:p>
        </p:txBody>
      </p:sp>
      <p:sp>
        <p:nvSpPr>
          <p:cNvPr id="98" name="Google Shape;98;g30a1e523990_0_29"/>
          <p:cNvSpPr/>
          <p:nvPr/>
        </p:nvSpPr>
        <p:spPr>
          <a:xfrm>
            <a:off x="4895850" y="6588125"/>
            <a:ext cx="1296900" cy="2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503237" y="168275"/>
            <a:ext cx="89027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The Need for Intercollegiate Classes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503237" y="2018941"/>
            <a:ext cx="9073382" cy="43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R="0" lvl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</a:pPr>
            <a:r>
              <a:rPr lang="en-US" sz="26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Oxford Mathematics, Statistics and Computer Science </a:t>
            </a:r>
          </a:p>
          <a:p>
            <a:pPr marR="0" lvl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</a:pPr>
            <a:endParaRPr lang="en-US" sz="2600" dirty="0">
              <a:solidFill>
                <a:srgbClr val="666666"/>
              </a:solidFill>
            </a:endParaRPr>
          </a:p>
          <a:p>
            <a:pPr marL="354013" marR="0" lvl="0" indent="-354013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666666"/>
                </a:solidFill>
              </a:rPr>
              <a:t>O</a:t>
            </a:r>
            <a:r>
              <a:rPr lang="en-US" sz="26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ffer an almost unrivalled set of options in the third and fourth years of their degrees.</a:t>
            </a:r>
          </a:p>
          <a:p>
            <a:pPr marL="354013" marR="0" lvl="0" indent="-354013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Arial" panose="020B0604020202020204" pitchFamily="34" charset="0"/>
              <a:buChar char="•"/>
            </a:pPr>
            <a:endParaRPr sz="2600" dirty="0"/>
          </a:p>
          <a:p>
            <a:pPr marL="341312" marR="0" lvl="0" indent="-341312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Arial"/>
              <a:buChar char="•"/>
            </a:pPr>
            <a:r>
              <a:rPr lang="en-US" sz="2600" b="0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 college cannot cover the breadth of teaching at Parts B,C and the OMMS degree </a:t>
            </a:r>
          </a:p>
          <a:p>
            <a:pPr marL="341312" marR="0" lvl="0" indent="-341312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Arial"/>
              <a:buChar char="•"/>
            </a:pPr>
            <a:endParaRPr lang="en-US" sz="600" b="0" i="0" u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4013" indent="-354013" algn="just">
              <a:lnSpc>
                <a:spcPct val="93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666666"/>
                </a:solidFill>
              </a:rPr>
              <a:t>Hence, </a:t>
            </a:r>
            <a:r>
              <a:rPr lang="en-US" sz="26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intercollegiate classes … </a:t>
            </a:r>
            <a:endParaRPr lang="en-US" sz="2600" dirty="0">
              <a:solidFill>
                <a:srgbClr val="666666"/>
              </a:solidFill>
            </a:endParaRPr>
          </a:p>
          <a:p>
            <a:pPr marL="1524000" lvl="2" indent="-176213" algn="just">
              <a:lnSpc>
                <a:spcPct val="93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6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taught by someone sufficiently expert in the </a:t>
            </a:r>
            <a:r>
              <a:rPr lang="en-US" sz="2600" dirty="0">
                <a:solidFill>
                  <a:srgbClr val="666666"/>
                </a:solidFill>
              </a:rPr>
              <a:t>area</a:t>
            </a:r>
            <a:r>
              <a:rPr lang="en-US" sz="26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/>
          </a:p>
        </p:txBody>
      </p:sp>
      <p:sp>
        <p:nvSpPr>
          <p:cNvPr id="105" name="Google Shape;105;p3"/>
          <p:cNvSpPr/>
          <p:nvPr/>
        </p:nvSpPr>
        <p:spPr>
          <a:xfrm>
            <a:off x="4895850" y="6588125"/>
            <a:ext cx="1296987" cy="287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/>
        </p:nvSpPr>
        <p:spPr>
          <a:xfrm>
            <a:off x="503237" y="168275"/>
            <a:ext cx="840105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Departmental pedagogy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503236" y="1898400"/>
            <a:ext cx="9329022" cy="44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666666"/>
                </a:solidFill>
              </a:rPr>
              <a:t>Intercollegiate classes</a:t>
            </a:r>
            <a:r>
              <a:rPr lang="en-US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also reflect the Departments’ teaching </a:t>
            </a:r>
            <a:r>
              <a:rPr lang="en-US" sz="2300" dirty="0">
                <a:solidFill>
                  <a:srgbClr val="666666"/>
                </a:solidFill>
              </a:rPr>
              <a:t>s</a:t>
            </a:r>
            <a:r>
              <a:rPr lang="en-US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trategy.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rgbClr val="666666"/>
              </a:solidFill>
            </a:endParaRPr>
          </a:p>
          <a:p>
            <a:pPr marL="376237" marR="0" lvl="0" indent="-376237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300"/>
              <a:buFont typeface="Arial"/>
              <a:buChar char="•"/>
            </a:pPr>
            <a:r>
              <a:rPr lang="en-US" sz="2300" dirty="0">
                <a:solidFill>
                  <a:srgbClr val="0000FF"/>
                </a:solidFill>
              </a:rPr>
              <a:t>F</a:t>
            </a:r>
            <a:r>
              <a:rPr lang="en-US" sz="23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irst two years</a:t>
            </a:r>
            <a:r>
              <a:rPr lang="en-US" sz="2300" dirty="0">
                <a:solidFill>
                  <a:srgbClr val="0000FF"/>
                </a:solidFill>
              </a:rPr>
              <a:t>:</a:t>
            </a:r>
            <a:r>
              <a:rPr lang="en-US" sz="23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17550" lvl="2" indent="-265113" algn="just">
              <a:spcBef>
                <a:spcPts val="1400"/>
              </a:spcBef>
              <a:buClr>
                <a:srgbClr val="002147"/>
              </a:buClr>
              <a:buSzPts val="2300"/>
              <a:buFont typeface="Arial"/>
              <a:buChar char="•"/>
            </a:pPr>
            <a:r>
              <a:rPr lang="en-GB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Tutorials offer individual and flexible teaching</a:t>
            </a:r>
          </a:p>
          <a:p>
            <a:pPr marL="717550" lvl="2" indent="-265113" algn="just">
              <a:spcBef>
                <a:spcPts val="600"/>
              </a:spcBef>
              <a:buClr>
                <a:srgbClr val="002147"/>
              </a:buClr>
              <a:buSzPts val="2300"/>
              <a:buFont typeface="Arial"/>
              <a:buChar char="•"/>
            </a:pPr>
            <a:r>
              <a:rPr lang="en-GB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Students are still developing skills in</a:t>
            </a:r>
          </a:p>
          <a:p>
            <a:pPr marL="1347788" lvl="3" indent="-276225" algn="just">
              <a:spcBef>
                <a:spcPts val="600"/>
              </a:spcBef>
              <a:buClr>
                <a:srgbClr val="002147"/>
              </a:buClr>
              <a:buSzPts val="2300"/>
              <a:buFont typeface="Arial"/>
              <a:buChar char="•"/>
            </a:pPr>
            <a:r>
              <a:rPr lang="en-US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proof, </a:t>
            </a:r>
            <a:r>
              <a:rPr lang="en-US" sz="2300" b="0" i="0" u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rigour</a:t>
            </a:r>
            <a:r>
              <a:rPr lang="en-US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, abstract thinking, independent study, ….</a:t>
            </a:r>
            <a:endParaRPr lang="en-US" sz="300" b="0" i="0" u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9987" lvl="2" algn="just">
              <a:spcBef>
                <a:spcPts val="600"/>
              </a:spcBef>
              <a:buClr>
                <a:srgbClr val="002147"/>
              </a:buClr>
              <a:buSzPts val="2300"/>
            </a:pPr>
            <a:endParaRPr sz="300" dirty="0"/>
          </a:p>
          <a:p>
            <a:pPr marL="376237" marR="0" lvl="0" indent="-376237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2147"/>
              </a:buClr>
              <a:buSzPts val="2300"/>
              <a:buFont typeface="Arial"/>
              <a:buChar char="•"/>
            </a:pPr>
            <a:r>
              <a:rPr lang="en-US" sz="2300" dirty="0">
                <a:solidFill>
                  <a:srgbClr val="0000FF"/>
                </a:solidFill>
              </a:rPr>
              <a:t>Years 3,4; Oxford Masters:</a:t>
            </a:r>
            <a:r>
              <a:rPr lang="en-US" sz="23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17550" lvl="1" indent="-265113" algn="just">
              <a:spcBef>
                <a:spcPts val="600"/>
              </a:spcBef>
              <a:buClr>
                <a:srgbClr val="002147"/>
              </a:buClr>
              <a:buSzPts val="2300"/>
              <a:buFont typeface="Arial"/>
              <a:buChar char="•"/>
            </a:pPr>
            <a:r>
              <a:rPr lang="en-US" sz="2300" dirty="0">
                <a:solidFill>
                  <a:srgbClr val="666666"/>
                </a:solidFill>
              </a:rPr>
              <a:t>S</a:t>
            </a:r>
            <a:r>
              <a:rPr lang="en-US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tudents have greater mathematical independence &amp; experience</a:t>
            </a:r>
          </a:p>
          <a:p>
            <a:pPr marL="717550" lvl="1" indent="-265113" algn="just">
              <a:spcBef>
                <a:spcPts val="600"/>
              </a:spcBef>
              <a:buClr>
                <a:srgbClr val="002147"/>
              </a:buClr>
              <a:buSzPts val="2300"/>
              <a:buFont typeface="Arial"/>
              <a:buChar char="•"/>
            </a:pPr>
            <a:r>
              <a:rPr lang="en-GB" sz="23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Classes help promote independent and active learning.</a:t>
            </a:r>
            <a:endParaRPr dirty="0"/>
          </a:p>
        </p:txBody>
      </p:sp>
      <p:sp>
        <p:nvSpPr>
          <p:cNvPr id="112" name="Google Shape;112;p4"/>
          <p:cNvSpPr/>
          <p:nvPr/>
        </p:nvSpPr>
        <p:spPr>
          <a:xfrm>
            <a:off x="4895850" y="6588125"/>
            <a:ext cx="1296987" cy="287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a1e523990_0_52"/>
          <p:cNvSpPr/>
          <p:nvPr/>
        </p:nvSpPr>
        <p:spPr>
          <a:xfrm>
            <a:off x="499675" y="1852300"/>
            <a:ext cx="2999500" cy="416504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30a1e523990_0_52"/>
          <p:cNvSpPr txBox="1"/>
          <p:nvPr/>
        </p:nvSpPr>
        <p:spPr>
          <a:xfrm>
            <a:off x="503237" y="168275"/>
            <a:ext cx="72357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000">
                <a:solidFill>
                  <a:srgbClr val="002147"/>
                </a:solidFill>
              </a:rPr>
              <a:t>structure </a:t>
            </a:r>
            <a:endParaRPr/>
          </a:p>
        </p:txBody>
      </p:sp>
      <p:sp>
        <p:nvSpPr>
          <p:cNvPr id="119" name="Google Shape;119;g30a1e523990_0_52"/>
          <p:cNvSpPr/>
          <p:nvPr/>
        </p:nvSpPr>
        <p:spPr>
          <a:xfrm>
            <a:off x="4865775" y="6588125"/>
            <a:ext cx="1296900" cy="2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30a1e523990_0_52"/>
          <p:cNvSpPr txBox="1"/>
          <p:nvPr/>
        </p:nvSpPr>
        <p:spPr>
          <a:xfrm>
            <a:off x="499175" y="2352650"/>
            <a:ext cx="27669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666666"/>
                </a:solidFill>
                <a:highlight>
                  <a:srgbClr val="FFF2CC"/>
                </a:highlight>
              </a:rPr>
              <a:t>COURSE LECTURER</a:t>
            </a:r>
            <a:endParaRPr sz="1300" dirty="0">
              <a:solidFill>
                <a:schemeClr val="dk1"/>
              </a:solidFill>
              <a:highlight>
                <a:srgbClr val="FFF2CC"/>
              </a:highlight>
            </a:endParaRPr>
          </a:p>
        </p:txBody>
      </p:sp>
      <p:sp>
        <p:nvSpPr>
          <p:cNvPr id="121" name="Google Shape;121;g30a1e523990_0_52"/>
          <p:cNvSpPr txBox="1"/>
          <p:nvPr/>
        </p:nvSpPr>
        <p:spPr>
          <a:xfrm>
            <a:off x="743525" y="1881650"/>
            <a:ext cx="22782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666666"/>
                </a:solidFill>
                <a:highlight>
                  <a:srgbClr val="F9CB9C"/>
                </a:highlight>
              </a:rPr>
              <a:t>LECTURES</a:t>
            </a:r>
            <a:endParaRPr dirty="0">
              <a:solidFill>
                <a:schemeClr val="dk1"/>
              </a:solidFill>
              <a:highlight>
                <a:srgbClr val="F9CB9C"/>
              </a:highlight>
            </a:endParaRPr>
          </a:p>
        </p:txBody>
      </p:sp>
      <p:sp>
        <p:nvSpPr>
          <p:cNvPr id="122" name="Google Shape;122;g30a1e523990_0_52"/>
          <p:cNvSpPr txBox="1"/>
          <p:nvPr/>
        </p:nvSpPr>
        <p:spPr>
          <a:xfrm>
            <a:off x="382625" y="2909218"/>
            <a:ext cx="3000000" cy="293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 dirty="0">
                <a:solidFill>
                  <a:srgbClr val="666666"/>
                </a:solidFill>
              </a:rPr>
              <a:t>writes and delivers the lectures</a:t>
            </a:r>
            <a:endParaRPr sz="2000" dirty="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 dirty="0">
                <a:solidFill>
                  <a:srgbClr val="666666"/>
                </a:solidFill>
              </a:rPr>
              <a:t>sets the problem sheets and examination paper</a:t>
            </a:r>
            <a:endParaRPr sz="2000" dirty="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 dirty="0">
                <a:solidFill>
                  <a:srgbClr val="666666"/>
                </a:solidFill>
              </a:rPr>
              <a:t>responsible for the running of the course.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a1e523990_0_76"/>
          <p:cNvSpPr/>
          <p:nvPr/>
        </p:nvSpPr>
        <p:spPr>
          <a:xfrm>
            <a:off x="499675" y="1852299"/>
            <a:ext cx="2999500" cy="419453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30a1e523990_0_76"/>
          <p:cNvSpPr txBox="1"/>
          <p:nvPr/>
        </p:nvSpPr>
        <p:spPr>
          <a:xfrm>
            <a:off x="503237" y="168275"/>
            <a:ext cx="72357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002147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000">
                <a:solidFill>
                  <a:srgbClr val="002147"/>
                </a:solidFill>
              </a:rPr>
              <a:t>structure </a:t>
            </a:r>
            <a:endParaRPr/>
          </a:p>
        </p:txBody>
      </p:sp>
      <p:sp>
        <p:nvSpPr>
          <p:cNvPr id="129" name="Google Shape;129;g30a1e523990_0_76"/>
          <p:cNvSpPr txBox="1"/>
          <p:nvPr/>
        </p:nvSpPr>
        <p:spPr>
          <a:xfrm>
            <a:off x="3682075" y="2275975"/>
            <a:ext cx="6232200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25" rIns="0" bIns="0" anchor="t" anchorCtr="0">
            <a:noAutofit/>
          </a:bodyPr>
          <a:lstStyle/>
          <a:p>
            <a:pPr marL="0" marR="0" lvl="0" indent="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66666"/>
                </a:solidFill>
              </a:rPr>
              <a:t>E</a:t>
            </a:r>
            <a:r>
              <a:rPr lang="en-US" sz="18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ach student registered in</a:t>
            </a:r>
            <a:r>
              <a:rPr lang="en-US" sz="1800" dirty="0">
                <a:solidFill>
                  <a:srgbClr val="666666"/>
                </a:solidFill>
              </a:rPr>
              <a:t> the course is</a:t>
            </a:r>
            <a:r>
              <a:rPr lang="en-US" sz="18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assigned to an intercollegiate class.</a:t>
            </a:r>
            <a:endParaRPr sz="1800" b="0" i="0" u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66666"/>
                </a:solidFill>
              </a:rPr>
              <a:t>Typically 6-12 students, except for large classes.</a:t>
            </a:r>
            <a:endParaRPr sz="1800" dirty="0">
              <a:solidFill>
                <a:srgbClr val="666666"/>
              </a:solidFill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 dirty="0">
              <a:solidFill>
                <a:srgbClr val="666666"/>
              </a:solidFill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30" name="Google Shape;130;g30a1e523990_0_76"/>
          <p:cNvSpPr/>
          <p:nvPr/>
        </p:nvSpPr>
        <p:spPr>
          <a:xfrm>
            <a:off x="4865775" y="6588125"/>
            <a:ext cx="1296900" cy="2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30a1e523990_0_76"/>
          <p:cNvSpPr txBox="1"/>
          <p:nvPr/>
        </p:nvSpPr>
        <p:spPr>
          <a:xfrm>
            <a:off x="499175" y="2352650"/>
            <a:ext cx="27669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666666"/>
                </a:solidFill>
                <a:highlight>
                  <a:srgbClr val="FFF2CC"/>
                </a:highlight>
              </a:rPr>
              <a:t>COURSE LECTURER</a:t>
            </a:r>
            <a:endParaRPr sz="1300">
              <a:solidFill>
                <a:schemeClr val="dk1"/>
              </a:solidFill>
              <a:highlight>
                <a:srgbClr val="FFF2CC"/>
              </a:highlight>
            </a:endParaRPr>
          </a:p>
        </p:txBody>
      </p:sp>
      <p:sp>
        <p:nvSpPr>
          <p:cNvPr id="132" name="Google Shape;132;g30a1e523990_0_76"/>
          <p:cNvSpPr txBox="1"/>
          <p:nvPr/>
        </p:nvSpPr>
        <p:spPr>
          <a:xfrm>
            <a:off x="743525" y="1881650"/>
            <a:ext cx="22782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666666"/>
                </a:solidFill>
                <a:highlight>
                  <a:srgbClr val="F9CB9C"/>
                </a:highlight>
              </a:rPr>
              <a:t>LECTURES</a:t>
            </a:r>
            <a:endParaRPr>
              <a:solidFill>
                <a:schemeClr val="dk1"/>
              </a:solidFill>
              <a:highlight>
                <a:srgbClr val="F9CB9C"/>
              </a:highlight>
            </a:endParaRPr>
          </a:p>
        </p:txBody>
      </p:sp>
      <p:sp>
        <p:nvSpPr>
          <p:cNvPr id="133" name="Google Shape;133;g30a1e523990_0_76"/>
          <p:cNvSpPr txBox="1"/>
          <p:nvPr/>
        </p:nvSpPr>
        <p:spPr>
          <a:xfrm>
            <a:off x="382625" y="2873188"/>
            <a:ext cx="3000000" cy="301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 dirty="0">
                <a:solidFill>
                  <a:srgbClr val="666666"/>
                </a:solidFill>
              </a:rPr>
              <a:t>writes and delivers the lectures</a:t>
            </a:r>
            <a:endParaRPr sz="2000" dirty="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 dirty="0">
                <a:solidFill>
                  <a:srgbClr val="666666"/>
                </a:solidFill>
              </a:rPr>
              <a:t>sets the problem sheets and examination paper</a:t>
            </a:r>
            <a:endParaRPr sz="2000" dirty="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 dirty="0">
                <a:solidFill>
                  <a:srgbClr val="666666"/>
                </a:solidFill>
              </a:rPr>
              <a:t>responsible for the running of the course.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34" name="Google Shape;134;g30a1e523990_0_76"/>
          <p:cNvSpPr txBox="1"/>
          <p:nvPr/>
        </p:nvSpPr>
        <p:spPr>
          <a:xfrm>
            <a:off x="5595850" y="1881650"/>
            <a:ext cx="22782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666666"/>
                </a:solidFill>
                <a:highlight>
                  <a:srgbClr val="F9CB9C"/>
                </a:highlight>
              </a:rPr>
              <a:t>CLASSES</a:t>
            </a:r>
            <a:endParaRPr>
              <a:solidFill>
                <a:schemeClr val="dk1"/>
              </a:solidFill>
              <a:highlight>
                <a:srgbClr val="F9CB9C"/>
              </a:highlight>
            </a:endParaRPr>
          </a:p>
        </p:txBody>
      </p:sp>
      <p:sp>
        <p:nvSpPr>
          <p:cNvPr id="135" name="Google Shape;135;g30a1e523990_0_76"/>
          <p:cNvSpPr txBox="1"/>
          <p:nvPr/>
        </p:nvSpPr>
        <p:spPr>
          <a:xfrm>
            <a:off x="5414725" y="3416684"/>
            <a:ext cx="2765714" cy="63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0000FF"/>
                </a:solidFill>
                <a:highlight>
                  <a:srgbClr val="FFF2CC"/>
                </a:highlight>
              </a:rPr>
              <a:t>CLASS TUTOR</a:t>
            </a:r>
            <a:endParaRPr sz="1300" dirty="0">
              <a:solidFill>
                <a:srgbClr val="0000FF"/>
              </a:solidFill>
              <a:highlight>
                <a:srgbClr val="FFF2CC"/>
              </a:highlight>
            </a:endParaRPr>
          </a:p>
        </p:txBody>
      </p:sp>
      <p:sp>
        <p:nvSpPr>
          <p:cNvPr id="136" name="Google Shape;136;g30a1e523990_0_76"/>
          <p:cNvSpPr txBox="1"/>
          <p:nvPr/>
        </p:nvSpPr>
        <p:spPr>
          <a:xfrm>
            <a:off x="5298175" y="3732597"/>
            <a:ext cx="3000000" cy="62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</a:rPr>
              <a:t> leads the classes</a:t>
            </a:r>
            <a:endParaRPr sz="1200" dirty="0">
              <a:solidFill>
                <a:srgbClr val="0000FF"/>
              </a:solidFill>
            </a:endParaRPr>
          </a:p>
        </p:txBody>
      </p:sp>
      <p:grpSp>
        <p:nvGrpSpPr>
          <p:cNvPr id="137" name="Google Shape;137;g30a1e523990_0_76"/>
          <p:cNvGrpSpPr/>
          <p:nvPr/>
        </p:nvGrpSpPr>
        <p:grpSpPr>
          <a:xfrm>
            <a:off x="3641825" y="4394647"/>
            <a:ext cx="3015025" cy="1459438"/>
            <a:chOff x="6633400" y="2424200"/>
            <a:chExt cx="3015025" cy="1459438"/>
          </a:xfrm>
        </p:grpSpPr>
        <p:sp>
          <p:nvSpPr>
            <p:cNvPr id="138" name="Google Shape;138;g30a1e523990_0_76"/>
            <p:cNvSpPr txBox="1"/>
            <p:nvPr/>
          </p:nvSpPr>
          <p:spPr>
            <a:xfrm>
              <a:off x="6648425" y="2424200"/>
              <a:ext cx="3000000" cy="73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solidFill>
                    <a:srgbClr val="666666"/>
                  </a:solidFill>
                  <a:highlight>
                    <a:schemeClr val="lt1"/>
                  </a:highlight>
                </a:rPr>
                <a:t>Part B</a:t>
              </a:r>
              <a:endParaRPr sz="1700" b="1">
                <a:solidFill>
                  <a:srgbClr val="666666"/>
                </a:solidFill>
                <a:highlight>
                  <a:srgbClr val="FFF2CC"/>
                </a:highlight>
              </a:endParaRPr>
            </a:p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666666"/>
                  </a:solidFill>
                  <a:highlight>
                    <a:srgbClr val="FFF2CC"/>
                  </a:highlight>
                </a:rPr>
                <a:t>TEACHING ASSISTANT (TA)</a:t>
              </a:r>
              <a:endParaRPr sz="1100">
                <a:highlight>
                  <a:schemeClr val="accent6"/>
                </a:highlight>
              </a:endParaRPr>
            </a:p>
          </p:txBody>
        </p:sp>
        <p:sp>
          <p:nvSpPr>
            <p:cNvPr id="139" name="Google Shape;139;g30a1e523990_0_76"/>
            <p:cNvSpPr txBox="1"/>
            <p:nvPr/>
          </p:nvSpPr>
          <p:spPr>
            <a:xfrm>
              <a:off x="6633400" y="3011838"/>
              <a:ext cx="3000000" cy="8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marR="0" lvl="0" indent="-330200" algn="l" rtl="0">
                <a:lnSpc>
                  <a:spcPct val="93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666666"/>
                </a:buClr>
                <a:buSzPts val="1600"/>
                <a:buChar char="●"/>
              </a:pPr>
              <a:r>
                <a:rPr lang="en-US" sz="1600">
                  <a:solidFill>
                    <a:srgbClr val="666666"/>
                  </a:solidFill>
                </a:rPr>
                <a:t>marking</a:t>
              </a:r>
              <a:endParaRPr sz="1600">
                <a:solidFill>
                  <a:srgbClr val="666666"/>
                </a:solidFill>
              </a:endParaRPr>
            </a:p>
            <a:p>
              <a:pPr marL="457200" marR="0" lvl="0" indent="-33020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600"/>
                <a:buChar char="●"/>
              </a:pPr>
              <a:r>
                <a:rPr lang="en-US" sz="1600">
                  <a:solidFill>
                    <a:srgbClr val="666666"/>
                  </a:solidFill>
                </a:rPr>
                <a:t>helps coordinate and deliver the class</a:t>
              </a:r>
              <a:endParaRPr sz="1600">
                <a:solidFill>
                  <a:srgbClr val="666666"/>
                </a:solidFill>
              </a:endParaRPr>
            </a:p>
          </p:txBody>
        </p:sp>
      </p:grpSp>
      <p:grpSp>
        <p:nvGrpSpPr>
          <p:cNvPr id="140" name="Google Shape;140;g30a1e523990_0_76"/>
          <p:cNvGrpSpPr/>
          <p:nvPr/>
        </p:nvGrpSpPr>
        <p:grpSpPr>
          <a:xfrm>
            <a:off x="6783825" y="4394647"/>
            <a:ext cx="3000000" cy="1669172"/>
            <a:chOff x="6648425" y="2424200"/>
            <a:chExt cx="3000000" cy="1669172"/>
          </a:xfrm>
        </p:grpSpPr>
        <p:sp>
          <p:nvSpPr>
            <p:cNvPr id="141" name="Google Shape;141;g30a1e523990_0_76"/>
            <p:cNvSpPr txBox="1"/>
            <p:nvPr/>
          </p:nvSpPr>
          <p:spPr>
            <a:xfrm>
              <a:off x="6648425" y="2424200"/>
              <a:ext cx="3000000" cy="73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dirty="0">
                  <a:solidFill>
                    <a:srgbClr val="666666"/>
                  </a:solidFill>
                  <a:highlight>
                    <a:schemeClr val="lt1"/>
                  </a:highlight>
                </a:rPr>
                <a:t>Part C</a:t>
              </a:r>
              <a:endParaRPr sz="1700" b="1" dirty="0">
                <a:solidFill>
                  <a:srgbClr val="666666"/>
                </a:solidFill>
                <a:highlight>
                  <a:srgbClr val="FFF2CC"/>
                </a:highlight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rgbClr val="666666"/>
                  </a:solidFill>
                  <a:highlight>
                    <a:srgbClr val="FFF2CC"/>
                  </a:highlight>
                </a:rPr>
                <a:t>MARKER</a:t>
              </a:r>
              <a:endParaRPr sz="1100" dirty="0">
                <a:highlight>
                  <a:schemeClr val="accent6"/>
                </a:highlight>
              </a:endParaRPr>
            </a:p>
          </p:txBody>
        </p:sp>
        <p:sp>
          <p:nvSpPr>
            <p:cNvPr id="142" name="Google Shape;142;g30a1e523990_0_76"/>
            <p:cNvSpPr txBox="1"/>
            <p:nvPr/>
          </p:nvSpPr>
          <p:spPr>
            <a:xfrm>
              <a:off x="6964600" y="3170073"/>
              <a:ext cx="2598000" cy="923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600"/>
                <a:buChar char="●"/>
              </a:pPr>
              <a:r>
                <a:rPr lang="en-US" sz="1600" dirty="0">
                  <a:solidFill>
                    <a:srgbClr val="666666"/>
                  </a:solidFill>
                </a:rPr>
                <a:t>marking:</a:t>
              </a:r>
              <a:endParaRPr sz="1600" dirty="0">
                <a:solidFill>
                  <a:srgbClr val="666666"/>
                </a:solidFill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C00000"/>
                  </a:solidFill>
                </a:rPr>
                <a:t>Section B of problem sheets 1 and 3</a:t>
              </a:r>
              <a:endParaRPr sz="16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1507</Words>
  <Application>Microsoft Office PowerPoint</Application>
  <PresentationFormat>Custom</PresentationFormat>
  <Paragraphs>222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Droid Sans</vt:lpstr>
      <vt:lpstr>Times New Roman</vt:lpstr>
      <vt:lpstr>POI_THEME_TEMPLATE_DESIGN</vt:lpstr>
      <vt:lpstr>POI_THEME_TEMPLATE_DESIGN</vt:lpstr>
      <vt:lpstr>POI_THEME_TEMPLATE_DESIGN</vt:lpstr>
      <vt:lpstr>POI_THEME_TEMPLATE_DESIGN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Cotton-Barratt</dc:creator>
  <cp:lastModifiedBy>Eamonn Gaffney</cp:lastModifiedBy>
  <cp:revision>14</cp:revision>
  <dcterms:created xsi:type="dcterms:W3CDTF">2013-11-28T12:29:55Z</dcterms:created>
  <dcterms:modified xsi:type="dcterms:W3CDTF">2025-10-24T09:23:31Z</dcterms:modified>
</cp:coreProperties>
</file>