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64" r:id="rId4"/>
    <p:sldId id="258" r:id="rId5"/>
    <p:sldId id="282" r:id="rId6"/>
    <p:sldId id="283" r:id="rId7"/>
    <p:sldId id="284" r:id="rId8"/>
    <p:sldId id="268" r:id="rId9"/>
    <p:sldId id="269" r:id="rId10"/>
    <p:sldId id="270" r:id="rId11"/>
    <p:sldId id="271" r:id="rId12"/>
    <p:sldId id="281" r:id="rId13"/>
    <p:sldId id="286" r:id="rId14"/>
    <p:sldId id="287" r:id="rId15"/>
    <p:sldId id="288" r:id="rId16"/>
    <p:sldId id="289" r:id="rId17"/>
    <p:sldId id="291" r:id="rId18"/>
    <p:sldId id="292" r:id="rId19"/>
    <p:sldId id="290" r:id="rId20"/>
    <p:sldId id="293" r:id="rId21"/>
    <p:sldId id="285" r:id="rId22"/>
    <p:sldId id="294" r:id="rId23"/>
    <p:sldId id="295" r:id="rId24"/>
    <p:sldId id="296" r:id="rId25"/>
    <p:sldId id="297" r:id="rId26"/>
    <p:sldId id="298" r:id="rId27"/>
    <p:sldId id="272" r:id="rId28"/>
    <p:sldId id="273" r:id="rId29"/>
    <p:sldId id="299" r:id="rId30"/>
    <p:sldId id="274" r:id="rId31"/>
    <p:sldId id="275" r:id="rId32"/>
    <p:sldId id="276" r:id="rId33"/>
    <p:sldId id="277" r:id="rId34"/>
    <p:sldId id="278" r:id="rId35"/>
    <p:sldId id="279" r:id="rId36"/>
    <p:sldId id="280" r:id="rId3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8">
          <p15:clr>
            <a:srgbClr val="A4A3A4"/>
          </p15:clr>
        </p15:guide>
        <p15:guide id="2" orient="horz" pos="1632">
          <p15:clr>
            <a:srgbClr val="A4A3A4"/>
          </p15:clr>
        </p15:guide>
        <p15:guide id="3" orient="horz" pos="4368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21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212" y="-140"/>
      </p:cViewPr>
      <p:guideLst>
        <p:guide orient="horz" pos="1488"/>
        <p:guide orient="horz" pos="1632"/>
        <p:guide orient="horz" pos="4368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D2FA9F-A489-403C-80B4-637FB7FC0F93}" type="datetime1">
              <a:rPr lang="en-US" altLang="en-US"/>
              <a:pPr/>
              <a:t>3/4/2022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778D18-44DA-4798-8220-6FE7740C6F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1pPr>
            <a:lvl2pPr marL="37931725" indent="-37474525" eaLnBrk="0"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2pPr>
            <a:lvl3pPr eaLnBrk="0"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3pPr>
            <a:lvl4pPr eaLnBrk="0"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4pPr>
            <a:lvl5pPr eaLnBrk="0"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5pPr>
            <a:lvl6pPr marL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6pPr>
            <a:lvl7pPr marL="9144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7pPr>
            <a:lvl8pPr marL="1371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8pPr>
            <a:lvl9pPr marL="18288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9pPr>
          </a:lstStyle>
          <a:p>
            <a:pPr eaLnBrk="1"/>
            <a:endParaRPr lang="en-US" altLang="en-US" sz="1800"/>
          </a:p>
        </p:txBody>
      </p:sp>
      <p:sp>
        <p:nvSpPr>
          <p:cNvPr id="1536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-107" charset="0"/>
                <a:cs typeface="Arial Unicode MS" pitchFamily="-107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-107" charset="0"/>
                <a:cs typeface="Arial Unicode MS" pitchFamily="-107" charset="0"/>
              </a:defRPr>
            </a:lvl1pPr>
          </a:lstStyle>
          <a:p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-107" charset="0"/>
                <a:cs typeface="Arial Unicode MS" pitchFamily="-107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-107" charset="0"/>
                <a:cs typeface="Arial Unicode MS" pitchFamily="-107" charset="0"/>
              </a:defRPr>
            </a:lvl1pPr>
          </a:lstStyle>
          <a:p>
            <a:fld id="{A1AF4E15-B668-4202-89D7-38282AF3DA4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pitchFamily="-105" charset="-128"/>
        <a:cs typeface="ＭＳ Ｐゴシック" pitchFamily="-105" charset="-128"/>
      </a:defRPr>
    </a:lvl1pPr>
    <a:lvl2pPr marL="37931725" indent="-37474525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charset="0"/>
        <a:ea typeface="ＭＳ Ｐゴシック" pitchFamily="-105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pitchFamily="-105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pitchFamily="-105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1pPr>
            <a:lvl2pPr marL="37931725" indent="-37474525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5pPr>
            <a:lvl6pPr marL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6pPr>
            <a:lvl7pPr marL="9144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7pPr>
            <a:lvl8pPr marL="1371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8pPr>
            <a:lvl9pPr marL="18288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9pPr>
          </a:lstStyle>
          <a:p>
            <a:pPr eaLnBrk="1"/>
            <a:fld id="{16766EF4-6020-4A5A-85A0-6C3C8CDEADF2}" type="slidenum">
              <a:rPr lang="en-GB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</a:t>
            </a:fld>
            <a:endParaRPr lang="en-GB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1pPr>
            <a:lvl2pPr marL="37931725" indent="-37474525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5pPr>
            <a:lvl6pPr marL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6pPr>
            <a:lvl7pPr marL="9144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7pPr>
            <a:lvl8pPr marL="1371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8pPr>
            <a:lvl9pPr marL="18288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9pPr>
          </a:lstStyle>
          <a:p>
            <a:pPr eaLnBrk="1"/>
            <a:fld id="{ECF114F8-1DB9-4511-8C6F-C488FAC1517D}" type="slidenum">
              <a:rPr lang="en-GB" altLang="en-US" sz="1400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2</a:t>
            </a:fld>
            <a:endParaRPr lang="en-GB" altLang="en-US" sz="1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A0D4A1-893F-4C6A-AAF1-FEBF014821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185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D3A1E7-EF60-427D-859C-645C9BB2C4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129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576263"/>
            <a:ext cx="2230438" cy="5576887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6263" y="576263"/>
            <a:ext cx="6542087" cy="5576887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B53FE7-3564-4320-8B6F-D2A393C8F2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4702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263" y="576263"/>
            <a:ext cx="7448550" cy="1004887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8064500" y="6659563"/>
            <a:ext cx="1436688" cy="374650"/>
          </a:xfrm>
        </p:spPr>
        <p:txBody>
          <a:bodyPr/>
          <a:lstStyle>
            <a:lvl1pPr>
              <a:defRPr/>
            </a:lvl1pPr>
          </a:lstStyle>
          <a:p>
            <a:fld id="{D7F80CE1-016B-4A66-BE2F-6ECCC3DFF7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835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EE474C-FF9C-4D3C-8E1E-F2657161C0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005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6A684E-3AC6-4BCA-A5D9-45E0D4B297F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715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263" y="1979613"/>
            <a:ext cx="4386262" cy="4173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979613"/>
            <a:ext cx="4386263" cy="41735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E971B-BF58-4BF0-808C-1727CE0088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9613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605E2F-B08F-4BD7-A007-3E3541B093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214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3231DB-0E61-4647-B651-9F2A12E188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210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18B6A0-56A5-41EB-8179-247B6E5054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81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6EED1C-9BA9-41B0-BAFC-9A9FA0D526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594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D072C9-D4AD-4A43-94C2-EB6FE4611F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436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6263" y="576263"/>
            <a:ext cx="744855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6263" y="1979613"/>
            <a:ext cx="8924925" cy="417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66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2" name="Line 3"/>
          <p:cNvSpPr>
            <a:spLocks noChangeShapeType="1"/>
          </p:cNvSpPr>
          <p:nvPr/>
        </p:nvSpPr>
        <p:spPr bwMode="auto">
          <a:xfrm>
            <a:off x="576263" y="1728788"/>
            <a:ext cx="8928100" cy="1587"/>
          </a:xfrm>
          <a:prstGeom prst="line">
            <a:avLst/>
          </a:prstGeom>
          <a:noFill/>
          <a:ln w="6480" cap="flat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576263" y="6408738"/>
            <a:ext cx="8928100" cy="1587"/>
          </a:xfrm>
          <a:prstGeom prst="line">
            <a:avLst/>
          </a:prstGeom>
          <a:noFill/>
          <a:ln w="6480" cap="flat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040313" y="6665913"/>
            <a:ext cx="3096343" cy="3714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9000" rIns="0" bIns="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1pPr>
            <a:lvl2pPr marL="37931725" indent="-37474525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5pPr>
            <a:lvl6pPr marL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6pPr>
            <a:lvl7pPr marL="9144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7pPr>
            <a:lvl8pPr marL="1371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8pPr>
            <a:lvl9pPr marL="18288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9pPr>
          </a:lstStyle>
          <a:p>
            <a:pPr eaLnBrk="1">
              <a:buClrTx/>
              <a:buFontTx/>
              <a:buNone/>
            </a:pPr>
            <a:r>
              <a:rPr lang="en-GB" altLang="en-US" sz="1000" b="1" dirty="0" smtClean="0">
                <a:solidFill>
                  <a:srgbClr val="002147"/>
                </a:solidFill>
              </a:rPr>
              <a:t>F@2: Preparing for Prelims</a:t>
            </a:r>
            <a:r>
              <a:rPr lang="en-GB" altLang="en-US" sz="1000" b="1" baseline="0" dirty="0" smtClean="0">
                <a:solidFill>
                  <a:srgbClr val="002147"/>
                </a:solidFill>
              </a:rPr>
              <a:t> and Part A </a:t>
            </a:r>
            <a:r>
              <a:rPr lang="en-GB" altLang="en-US" sz="1000" b="1" dirty="0" smtClean="0">
                <a:solidFill>
                  <a:srgbClr val="002147"/>
                </a:solidFill>
              </a:rPr>
              <a:t>exams</a:t>
            </a:r>
            <a:endParaRPr lang="en-GB" altLang="en-US" sz="1000" b="1" dirty="0">
              <a:solidFill>
                <a:srgbClr val="002147"/>
              </a:solidFill>
            </a:endParaRPr>
          </a:p>
          <a:p>
            <a:pPr eaLnBrk="1">
              <a:buClrTx/>
              <a:buFontTx/>
              <a:buNone/>
            </a:pPr>
            <a:r>
              <a:rPr lang="en-GB" altLang="en-US" sz="1000" dirty="0" smtClean="0">
                <a:solidFill>
                  <a:srgbClr val="002147"/>
                </a:solidFill>
              </a:rPr>
              <a:t>4 March 2022</a:t>
            </a:r>
            <a:endParaRPr lang="en-GB" altLang="en-US" sz="1000" dirty="0">
              <a:solidFill>
                <a:srgbClr val="002147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8820150" y="6804025"/>
            <a:ext cx="647700" cy="3905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000">
                <a:solidFill>
                  <a:srgbClr val="002147"/>
                </a:solidFill>
              </a:defRPr>
            </a:lvl1pPr>
          </a:lstStyle>
          <a:p>
            <a:fld id="{72E708FB-CCB2-481A-84B1-7A532FC8D38C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3" name="Picture 11" descr="OXF_OxfordMaths_PowerPoint_LOGO_1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0" y="576263"/>
            <a:ext cx="679450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2" descr="OXF_OxfordMaths_PowerPoint_LOGO_2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6600825"/>
            <a:ext cx="11017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 dt="0"/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>
          <a:solidFill>
            <a:srgbClr val="002147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>
          <a:solidFill>
            <a:srgbClr val="002147"/>
          </a:solidFill>
          <a:latin typeface="Arial" charset="0"/>
          <a:ea typeface="Arial Unicode MS" charset="0"/>
          <a:cs typeface="Arial Unicode MS" charset="0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>
          <a:solidFill>
            <a:srgbClr val="002147"/>
          </a:solidFill>
          <a:latin typeface="Arial" charset="0"/>
          <a:ea typeface="Arial Unicode MS" charset="0"/>
          <a:cs typeface="Arial Unicode MS" charset="0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>
          <a:solidFill>
            <a:srgbClr val="002147"/>
          </a:solidFill>
          <a:latin typeface="Arial" charset="0"/>
          <a:ea typeface="Arial Unicode MS" charset="0"/>
          <a:cs typeface="Arial Unicode MS" charset="0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000">
          <a:solidFill>
            <a:srgbClr val="002147"/>
          </a:solidFill>
          <a:latin typeface="Arial" charset="0"/>
          <a:ea typeface="Arial Unicode MS" charset="0"/>
          <a:cs typeface="Arial Unicode MS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000">
          <a:solidFill>
            <a:srgbClr val="003366"/>
          </a:solidFill>
          <a:latin typeface="Arial" charset="0"/>
          <a:ea typeface="Arial Unicode MS" charset="0"/>
          <a:cs typeface="Arial Unicode MS" charset="0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000">
          <a:solidFill>
            <a:srgbClr val="003366"/>
          </a:solidFill>
          <a:latin typeface="Arial" charset="0"/>
          <a:ea typeface="Arial Unicode MS" charset="0"/>
          <a:cs typeface="Arial Unicode MS" charset="0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000">
          <a:solidFill>
            <a:srgbClr val="003366"/>
          </a:solidFill>
          <a:latin typeface="Arial" charset="0"/>
          <a:ea typeface="Arial Unicode MS" charset="0"/>
          <a:cs typeface="Arial Unicode MS" charset="0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000">
          <a:solidFill>
            <a:srgbClr val="003366"/>
          </a:solidFill>
          <a:latin typeface="Arial" charset="0"/>
          <a:ea typeface="Arial Unicode MS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2147"/>
        </a:buClr>
        <a:buSzPct val="100000"/>
        <a:buFont typeface="Arial" panose="020B0604020202020204" pitchFamily="34" charset="0"/>
        <a:buChar char="•"/>
        <a:defRPr sz="3000">
          <a:solidFill>
            <a:srgbClr val="666666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2147"/>
        </a:buClr>
        <a:buSzPct val="100000"/>
        <a:buFont typeface="Arial" panose="020B0604020202020204" pitchFamily="34" charset="0"/>
        <a:buChar char="•"/>
        <a:defRPr sz="2700">
          <a:solidFill>
            <a:srgbClr val="666666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2147"/>
        </a:buClr>
        <a:buSzPct val="100000"/>
        <a:buFont typeface="Arial" panose="020B0604020202020204" pitchFamily="34" charset="0"/>
        <a:buChar char="•"/>
        <a:defRPr sz="2400">
          <a:solidFill>
            <a:srgbClr val="666666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2147"/>
        </a:buClr>
        <a:buSzPct val="100000"/>
        <a:buFont typeface="Arial" panose="020B0604020202020204" pitchFamily="34" charset="0"/>
        <a:buChar char="•"/>
        <a:defRPr sz="2000">
          <a:solidFill>
            <a:srgbClr val="666666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2147"/>
        </a:buClr>
        <a:buSzPct val="100000"/>
        <a:buFont typeface="Arial" panose="020B0604020202020204" pitchFamily="34" charset="0"/>
        <a:buChar char="•"/>
        <a:defRPr sz="20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666666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666666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666666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66666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s.ox.ac.uk/members/students/undergraduate-courses/examinations-assessments/examination-convention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s.ox.ac.uk/members/students/undergraduate-courses/examinations-assessments/past-papers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s.ox.ac.uk/members/students/undergraduate-courses/examinations-assessments/prelims-specimen-solutions-2016" TargetMode="External"/><Relationship Id="rId2" Type="http://schemas.openxmlformats.org/officeDocument/2006/relationships/hyperlink" Target="https://www.maths.ox.ac.uk/node/12897/15144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ths.ox.ac.uk/members/students/undergraduate-courses/examinations-assessments/part-a-specimen-solutions" TargetMode="Externa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s.ox.ac.uk/members/students/undergraduate-courses/examinations-assessments/examiners-report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x.ac.uk/students/academic/exams/" TargetMode="External"/><Relationship Id="rId2" Type="http://schemas.openxmlformats.org/officeDocument/2006/relationships/hyperlink" Target="https://www.ox.ac.uk/students/academic/exams/wellbeing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x.ac.uk/students/academic/exams/problems-completing-your-assessment" TargetMode="External"/><Relationship Id="rId2" Type="http://schemas.openxmlformats.org/officeDocument/2006/relationships/hyperlink" Target="https://www.ox.ac.uk/students/academic/exams/arrangements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x.ac.uk/students/academic/dress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x.ac.uk/students/academic/exams/guidance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s.ox.ac.uk/node/40515" TargetMode="External"/><Relationship Id="rId2" Type="http://schemas.openxmlformats.org/officeDocument/2006/relationships/hyperlink" Target="https://www.ox.ac.uk/students/academic/exams/wellbe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tudent.hotline@maths.ox.ac.uk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s.ox.ac.uk/members/students/undergraduate-courses/examinations-assessments/examination-convention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OXF_OxfordMaths_PowerPoint_BG_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36513"/>
            <a:ext cx="10150476" cy="7629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576263" y="1584325"/>
            <a:ext cx="7451725" cy="1800225"/>
          </a:xfrm>
        </p:spPr>
        <p:txBody>
          <a:bodyPr/>
          <a:lstStyle/>
          <a:p>
            <a:pPr eaLnBrk="1">
              <a:lnSpc>
                <a:spcPts val="48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US" sz="4800" dirty="0" smtClean="0">
                <a:solidFill>
                  <a:srgbClr val="FFFFFF"/>
                </a:solidFill>
              </a:rPr>
              <a:t>Friday@2</a:t>
            </a:r>
            <a:br>
              <a:rPr lang="en-GB" altLang="en-US" sz="4800" dirty="0" smtClean="0">
                <a:solidFill>
                  <a:srgbClr val="FFFFFF"/>
                </a:solidFill>
              </a:rPr>
            </a:br>
            <a:r>
              <a:rPr lang="en-GB" altLang="en-US" sz="4800" dirty="0" smtClean="0">
                <a:solidFill>
                  <a:srgbClr val="FFFFFF"/>
                </a:solidFill>
              </a:rPr>
              <a:t>Preparing for Prelims and Part A exams</a:t>
            </a:r>
            <a:br>
              <a:rPr lang="en-GB" altLang="en-US" sz="4800" dirty="0" smtClean="0">
                <a:solidFill>
                  <a:srgbClr val="FFFFFF"/>
                </a:solidFill>
              </a:rPr>
            </a:br>
            <a:endParaRPr lang="en-GB" altLang="en-US" sz="4800" dirty="0" smtClean="0">
              <a:solidFill>
                <a:srgbClr val="FFFFFF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76263" y="3600450"/>
            <a:ext cx="5940425" cy="1547813"/>
          </a:xfrm>
        </p:spPr>
        <p:txBody>
          <a:bodyPr tIns="13320"/>
          <a:lstStyle/>
          <a:p>
            <a:pPr marL="0" indent="0" eaLnBrk="1">
              <a:spcAft>
                <a:spcPct val="0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n-GB" altLang="en-US" sz="1500" b="1" dirty="0" smtClean="0">
                <a:solidFill>
                  <a:srgbClr val="FFFFFF"/>
                </a:solidFill>
              </a:rPr>
              <a:t>Vicky Neale</a:t>
            </a:r>
          </a:p>
          <a:p>
            <a:pPr marL="0" indent="0" eaLnBrk="1">
              <a:spcAft>
                <a:spcPct val="0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n-GB" altLang="en-US" sz="1500" dirty="0" smtClean="0">
                <a:solidFill>
                  <a:srgbClr val="FFFFFF"/>
                </a:solidFill>
              </a:rPr>
              <a:t>Mathematical Institute</a:t>
            </a:r>
          </a:p>
          <a:p>
            <a:pPr marL="0" indent="0" eaLnBrk="1">
              <a:spcAft>
                <a:spcPct val="0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n-GB" altLang="en-US" sz="1500" dirty="0" smtClean="0">
                <a:solidFill>
                  <a:srgbClr val="FFFFFF"/>
                </a:solidFill>
              </a:rPr>
              <a:t>University of Oxford</a:t>
            </a:r>
          </a:p>
          <a:p>
            <a:pPr marL="0" indent="0" eaLnBrk="1">
              <a:spcAft>
                <a:spcPct val="0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endParaRPr lang="en-GB" altLang="en-US" sz="1500" dirty="0" smtClean="0">
              <a:solidFill>
                <a:srgbClr val="FFFFFF"/>
              </a:solidFill>
            </a:endParaRPr>
          </a:p>
          <a:p>
            <a:pPr marL="0" indent="0" eaLnBrk="1">
              <a:spcAft>
                <a:spcPct val="0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n-GB" altLang="en-US" sz="1500" dirty="0" smtClean="0">
                <a:solidFill>
                  <a:srgbClr val="FFFFFF"/>
                </a:solidFill>
              </a:rPr>
              <a:t>4 March 2022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1pPr>
            <a:lvl2pPr marL="37931725" indent="-37474525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5pPr>
            <a:lvl6pPr marL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6pPr>
            <a:lvl7pPr marL="9144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7pPr>
            <a:lvl8pPr marL="1371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8pPr>
            <a:lvl9pPr marL="18288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9pPr>
          </a:lstStyle>
          <a:p>
            <a:pPr eaLnBrk="1"/>
            <a:fld id="{8C2D20E2-4A07-4715-B591-E360978C27BC}" type="slidenum">
              <a:rPr lang="en-GB" altLang="en-US" sz="1000">
                <a:solidFill>
                  <a:srgbClr val="002147"/>
                </a:solidFill>
              </a:rPr>
              <a:pPr eaLnBrk="1"/>
              <a:t>1</a:t>
            </a:fld>
            <a:endParaRPr lang="en-GB" altLang="en-US" sz="1000">
              <a:solidFill>
                <a:srgbClr val="00214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the checklist for setters and checkers (Prelims)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8. Is there material designed to differentiate at the class borderlines? (a) For the II(</a:t>
            </a:r>
            <a:r>
              <a:rPr lang="en-GB" dirty="0" err="1"/>
              <a:t>i</a:t>
            </a:r>
            <a:r>
              <a:rPr lang="en-GB" dirty="0"/>
              <a:t>)/II(ii) borderline is there a part that tests understanding of standard concepts/techniques (whilst still being rather straightforward) which tests whether a candidate can do any more than merely memorise the bookwork? (b) For the I/II(</a:t>
            </a:r>
            <a:r>
              <a:rPr lang="en-GB" dirty="0" err="1"/>
              <a:t>i</a:t>
            </a:r>
            <a:r>
              <a:rPr lang="en-GB" dirty="0"/>
              <a:t>) borderline is there a part for which a full solution requires truly excellent understanding and skill</a:t>
            </a:r>
            <a:r>
              <a:rPr lang="en-GB" dirty="0" smtClean="0"/>
              <a:t>?”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3801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the checklist for setters and checkers (Prelims)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/>
              <a:t>“9</a:t>
            </a:r>
            <a:r>
              <a:rPr lang="en-GB" sz="2800" dirty="0"/>
              <a:t>. Would a II(</a:t>
            </a:r>
            <a:r>
              <a:rPr lang="en-GB" sz="2800" dirty="0" err="1"/>
              <a:t>i</a:t>
            </a:r>
            <a:r>
              <a:rPr lang="en-GB" sz="2800" dirty="0"/>
              <a:t>)/II(ii) borderline candidate on average achieve around 11/20 marks for the question? Is a mark of 16+ unlikely to be achieved by a significant number of candidates who are not of first-class standard</a:t>
            </a:r>
            <a:r>
              <a:rPr lang="en-GB" sz="2800" dirty="0" smtClean="0"/>
              <a:t>?”</a:t>
            </a:r>
            <a:endParaRPr lang="en-GB" sz="2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7623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the guidance to setters and checkers (Prelims)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600" dirty="0"/>
              <a:t>“Setters should aim to make at least 6 marks accessible to candidates with some basic knowledge of the topic examined in that question and to make a further 4-6 marks available for straightforward material. However, the hardest part of the question should be sufficiently demanding only to be accessible to those candidates who meet the descriptors for a First. Setters are reminded that candidates on the borderline for a Pass should typically obtain about 8 marks per question. The median mark per question should be around 13. As a guide, moderators should note that a complete answer should take approximately 30 minutes to produce under examination conditions</a:t>
            </a:r>
            <a:r>
              <a:rPr lang="en-GB" sz="2600" dirty="0" smtClean="0"/>
              <a:t>.”</a:t>
            </a:r>
            <a:endParaRPr lang="en-GB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7494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Unexciting (but important) documentation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Please read the Examination Conventions</a:t>
            </a:r>
          </a:p>
          <a:p>
            <a:r>
              <a:rPr lang="en-GB" dirty="0" smtClean="0"/>
              <a:t>When they are sent to you, please read the Notices </a:t>
            </a:r>
            <a:r>
              <a:rPr lang="en-GB" dirty="0"/>
              <a:t>to Candidates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www.maths.ox.ac.uk/members/students/undergraduate-courses/examinations-assessments/examination-conventions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7236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exam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Prelims question: 20 marks. Part A question: 25 marks.</a:t>
            </a:r>
          </a:p>
          <a:p>
            <a:r>
              <a:rPr lang="en-GB" dirty="0" smtClean="0"/>
              <a:t>Each exam question is divided into several parts.</a:t>
            </a:r>
          </a:p>
          <a:p>
            <a:r>
              <a:rPr lang="en-GB" dirty="0" smtClean="0"/>
              <a:t>There is some indication of the number of marks available for each part.</a:t>
            </a:r>
          </a:p>
          <a:p>
            <a:r>
              <a:rPr lang="en-GB" dirty="0" smtClean="0"/>
              <a:t>Marks are not equally easy/hard to obtain.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1911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examiners convert raw marks into USM, to give comparability between papers.</a:t>
            </a:r>
          </a:p>
          <a:p>
            <a:r>
              <a:rPr lang="en-GB" dirty="0" smtClean="0"/>
              <a:t>Marks are scaled to reflect varying difficulty of papers.</a:t>
            </a:r>
          </a:p>
          <a:p>
            <a:r>
              <a:rPr lang="en-GB" dirty="0" smtClean="0"/>
              <a:t>For full details, see Examiners’ Reports (but actually you don’t need to understand the details).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82570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results – Prelims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altLang="en-US" dirty="0"/>
              <a:t>Possible outcomes: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GB" altLang="en-US" dirty="0"/>
              <a:t>Distinction, Pass, Partial Pass, Fail</a:t>
            </a:r>
          </a:p>
          <a:p>
            <a:pPr>
              <a:buFont typeface="Arial" charset="0"/>
              <a:buChar char="•"/>
              <a:defRPr/>
            </a:pPr>
            <a:r>
              <a:rPr lang="en-GB" altLang="en-US" dirty="0"/>
              <a:t>USM on each paper corresponds to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First class: 70 to 100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Upper second class: 60 to 69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Lower second class: 50 to 59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Third class: 40 to 49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Fail: 0 to 39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5954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results - Prelims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pass, you must pass every paper.</a:t>
            </a:r>
          </a:p>
          <a:p>
            <a:r>
              <a:rPr lang="en-GB" dirty="0" smtClean="0"/>
              <a:t>There are Prelims resits in September.</a:t>
            </a:r>
          </a:p>
          <a:p>
            <a:r>
              <a:rPr lang="en-GB" dirty="0" smtClean="0"/>
              <a:t>See the Notices to Candidates for full details (</a:t>
            </a:r>
            <a:r>
              <a:rPr lang="en-GB" dirty="0" err="1" smtClean="0"/>
              <a:t>eg</a:t>
            </a:r>
            <a:r>
              <a:rPr lang="en-GB" dirty="0" smtClean="0"/>
              <a:t> Av_1 and Av_2).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2860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Past Prelims </a:t>
            </a:r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Percentages obtaining each result: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18</a:t>
            </a:fld>
            <a:endParaRPr lang="en-GB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140960"/>
              </p:ext>
            </p:extLst>
          </p:nvPr>
        </p:nvGraphicFramePr>
        <p:xfrm>
          <a:off x="1295895" y="2792045"/>
          <a:ext cx="7103040" cy="247946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56185">
                  <a:extLst>
                    <a:ext uri="{9D8B030D-6E8A-4147-A177-3AD203B41FA5}">
                      <a16:colId xmlns:a16="http://schemas.microsoft.com/office/drawing/2014/main" val="1219063365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337256241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1766767294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328993801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1548748755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1041634197"/>
                    </a:ext>
                  </a:extLst>
                </a:gridCol>
              </a:tblGrid>
              <a:tr h="3142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2016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448226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Distinction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30.61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29.19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29.44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30.85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30.89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760245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Pass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63.27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64.86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63.96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61.69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62.3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459859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Partial Pass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3.57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5.08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6.47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3.66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288445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Incomplete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086865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Fail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1.53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1.52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3.14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143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31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results – Part 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officially classified – marks will be combined with Part B marks and classified at that stage</a:t>
            </a:r>
          </a:p>
          <a:p>
            <a:pPr>
              <a:buFont typeface="Arial" charset="0"/>
              <a:buChar char="•"/>
              <a:defRPr/>
            </a:pPr>
            <a:r>
              <a:rPr lang="en-GB" altLang="en-US" dirty="0"/>
              <a:t>USM on each paper corresponds to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First class: 70 to 100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Upper second class: 60 to 69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Lower second class: 50 to 59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Third class: 40 to 49</a:t>
            </a:r>
          </a:p>
          <a:p>
            <a:pPr lvl="1">
              <a:buFont typeface="Arial" charset="0"/>
              <a:buChar char="•"/>
              <a:defRPr/>
            </a:pPr>
            <a:r>
              <a:rPr lang="en-GB" altLang="en-US" dirty="0"/>
              <a:t>Fail: 0 to 39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1381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576263" y="576263"/>
            <a:ext cx="7451725" cy="1008062"/>
          </a:xfrm>
        </p:spPr>
        <p:txBody>
          <a:bodyPr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en-US" dirty="0" smtClean="0"/>
              <a:t>The basics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6263" y="1979613"/>
            <a:ext cx="8928100" cy="4203700"/>
          </a:xfrm>
        </p:spPr>
        <p:txBody>
          <a:bodyPr/>
          <a:lstStyle/>
          <a:p>
            <a:pPr eaLnBrk="1"/>
            <a:r>
              <a:rPr lang="en-US" altLang="en-US" dirty="0" smtClean="0"/>
              <a:t>Who I am (Vicky Neale)</a:t>
            </a:r>
          </a:p>
          <a:p>
            <a:pPr eaLnBrk="1"/>
            <a:r>
              <a:rPr lang="en-US" altLang="en-US" dirty="0" smtClean="0"/>
              <a:t>Who this session is for (students sitting Prelims, Part A exams in summer 2022)</a:t>
            </a:r>
          </a:p>
          <a:p>
            <a:pPr eaLnBrk="1"/>
            <a:r>
              <a:rPr lang="en-US" altLang="en-US" dirty="0" smtClean="0"/>
              <a:t>The slides and recording will be available afterwards 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eg</a:t>
            </a:r>
            <a:r>
              <a:rPr lang="en-US" altLang="en-US" dirty="0" smtClean="0"/>
              <a:t> </a:t>
            </a:r>
            <a:r>
              <a:rPr lang="en-US" altLang="en-US" dirty="0" smtClean="0"/>
              <a:t>on </a:t>
            </a:r>
            <a:r>
              <a:rPr lang="en-US" altLang="en-US" dirty="0" smtClean="0"/>
              <a:t>Moodle)</a:t>
            </a:r>
          </a:p>
          <a:p>
            <a:pPr eaLnBrk="1"/>
            <a:r>
              <a:rPr lang="en-US" altLang="en-US" dirty="0" smtClean="0"/>
              <a:t>Some links will have analogues in Statistics/CS</a:t>
            </a:r>
          </a:p>
          <a:p>
            <a:pPr eaLnBrk="1"/>
            <a:r>
              <a:rPr lang="en-US" altLang="en-US" dirty="0" smtClean="0"/>
              <a:t>Please send in questions during the session: go to </a:t>
            </a:r>
            <a:r>
              <a:rPr lang="en-US" altLang="en-US" dirty="0" err="1" smtClean="0"/>
              <a:t>vevox.app</a:t>
            </a:r>
            <a:r>
              <a:rPr lang="en-US" altLang="en-US" dirty="0" smtClean="0"/>
              <a:t> and use ID 170-975-861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1pPr>
            <a:lvl2pPr marL="37931725" indent="-37474525"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5pPr>
            <a:lvl6pPr marL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6pPr>
            <a:lvl7pPr marL="9144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7pPr>
            <a:lvl8pPr marL="1371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8pPr>
            <a:lvl9pPr marL="18288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Arial Unicode MS" pitchFamily="-107" charset="0"/>
                <a:cs typeface="Arial Unicode MS" pitchFamily="-107" charset="0"/>
              </a:defRPr>
            </a:lvl9pPr>
          </a:lstStyle>
          <a:p>
            <a:pPr eaLnBrk="1"/>
            <a:fld id="{69CB9432-D4FD-42E0-BA06-F30C3C5F1052}" type="slidenum">
              <a:rPr lang="en-GB" altLang="en-US" sz="1000">
                <a:solidFill>
                  <a:srgbClr val="002147"/>
                </a:solidFill>
              </a:rPr>
              <a:pPr eaLnBrk="1"/>
              <a:t>2</a:t>
            </a:fld>
            <a:endParaRPr lang="en-GB" altLang="en-US" sz="1000">
              <a:solidFill>
                <a:srgbClr val="00214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Past Part A 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Percentages obtaining each result: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20</a:t>
            </a:fld>
            <a:endParaRPr lang="en-GB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120517"/>
              </p:ext>
            </p:extLst>
          </p:nvPr>
        </p:nvGraphicFramePr>
        <p:xfrm>
          <a:off x="1295895" y="2792045"/>
          <a:ext cx="7103040" cy="247946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56185">
                  <a:extLst>
                    <a:ext uri="{9D8B030D-6E8A-4147-A177-3AD203B41FA5}">
                      <a16:colId xmlns:a16="http://schemas.microsoft.com/office/drawing/2014/main" val="1219063365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337256241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1766767294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328993801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1548748755"/>
                    </a:ext>
                  </a:extLst>
                </a:gridCol>
                <a:gridCol w="1089371">
                  <a:extLst>
                    <a:ext uri="{9D8B030D-6E8A-4147-A177-3AD203B41FA5}">
                      <a16:colId xmlns:a16="http://schemas.microsoft.com/office/drawing/2014/main" val="1041634197"/>
                    </a:ext>
                  </a:extLst>
                </a:gridCol>
              </a:tblGrid>
              <a:tr h="3142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2017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448226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70-100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37.32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32.58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35.19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35.62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36.77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760245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60-69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40.14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49.24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43.83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43.12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459859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50-59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20.42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15.91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16.67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13.75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288445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40-49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1.41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2.58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086865"/>
                  </a:ext>
                </a:extLst>
              </a:tr>
              <a:tr h="422741">
                <a:tc>
                  <a:txBody>
                    <a:bodyPr/>
                    <a:lstStyle/>
                    <a:p>
                      <a:r>
                        <a:rPr lang="en-GB" dirty="0" smtClean="0"/>
                        <a:t>0-39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1.88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143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328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revise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There’s not just one way.</a:t>
            </a:r>
          </a:p>
          <a:p>
            <a:r>
              <a:rPr lang="en-GB" altLang="en-US" dirty="0"/>
              <a:t>What strategies have you found effective in the past? What strategies have you heard friends find effective</a:t>
            </a:r>
            <a:r>
              <a:rPr lang="en-GB" altLang="en-US" dirty="0" smtClean="0"/>
              <a:t>?</a:t>
            </a:r>
          </a:p>
          <a:p>
            <a:r>
              <a:rPr lang="en-GB" altLang="en-US" dirty="0" smtClean="0"/>
              <a:t>Try experimenting with different approaches.</a:t>
            </a:r>
          </a:p>
          <a:p>
            <a:r>
              <a:rPr lang="en-GB" altLang="en-US" dirty="0" smtClean="0"/>
              <a:t>This might be the first time you’ve had to learn so much content. </a:t>
            </a:r>
            <a:r>
              <a:rPr lang="en-GB" altLang="en-US" dirty="0"/>
              <a:t>You need to know and understand definitions and theorems, know how to use them and how to prove the results.</a:t>
            </a:r>
          </a:p>
          <a:p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0838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Some revision strategies</a:t>
            </a:r>
          </a:p>
        </p:txBody>
      </p:sp>
      <p:sp>
        <p:nvSpPr>
          <p:cNvPr id="1945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Write summary notes</a:t>
            </a:r>
          </a:p>
          <a:p>
            <a:r>
              <a:rPr lang="en-GB" altLang="en-US" dirty="0" smtClean="0"/>
              <a:t>Use flashcards (on paper or electronic)</a:t>
            </a:r>
          </a:p>
          <a:p>
            <a:r>
              <a:rPr lang="en-GB" altLang="en-US" dirty="0" smtClean="0"/>
              <a:t>Create mind maps/concept maps</a:t>
            </a:r>
          </a:p>
          <a:p>
            <a:r>
              <a:rPr lang="en-GB" altLang="en-US" dirty="0" smtClean="0"/>
              <a:t>Put post-it notes in strategic places</a:t>
            </a:r>
          </a:p>
          <a:p>
            <a:r>
              <a:rPr lang="en-GB" altLang="en-US" dirty="0" smtClean="0"/>
              <a:t>Walk round recalling arguments</a:t>
            </a:r>
          </a:p>
          <a:p>
            <a:r>
              <a:rPr lang="en-GB" altLang="en-US" dirty="0" smtClean="0"/>
              <a:t>Test yourself and get friends to test you</a:t>
            </a:r>
          </a:p>
          <a:p>
            <a:r>
              <a:rPr lang="en-GB" altLang="en-US" dirty="0" smtClean="0"/>
              <a:t>Mix up topics, don’t always go in the same order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D89BBBEE-EF57-445D-97E4-797031AE8961}" type="slidenum">
              <a:rPr lang="en-GB" altLang="en-US"/>
              <a:pPr/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612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How to revise</a:t>
            </a:r>
          </a:p>
        </p:txBody>
      </p:sp>
      <p:sp>
        <p:nvSpPr>
          <p:cNvPr id="20483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mtClean="0"/>
              <a:t>“Memory is the residue of thought” (Willingham)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mtClean="0"/>
              <a:t>You need to find ways to actively think about the material.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8B1DA7DD-F4C3-4B09-895F-A54A9D605096}" type="slidenum">
              <a:rPr lang="en-GB" altLang="en-US"/>
              <a:pPr/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602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Understanding helps…</a:t>
            </a:r>
          </a:p>
        </p:txBody>
      </p:sp>
      <p:sp>
        <p:nvSpPr>
          <p:cNvPr id="2150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Examiners are looking for understanding</a:t>
            </a:r>
          </a:p>
          <a:p>
            <a:r>
              <a:rPr lang="en-GB" altLang="en-US" dirty="0" smtClean="0"/>
              <a:t>Examiners are not trying to catch you out</a:t>
            </a:r>
          </a:p>
          <a:p>
            <a:r>
              <a:rPr lang="en-GB" altLang="en-US" dirty="0" smtClean="0"/>
              <a:t>Check the wording in the question carefully</a:t>
            </a:r>
          </a:p>
          <a:p>
            <a:r>
              <a:rPr lang="en-GB" altLang="en-US" dirty="0" smtClean="0"/>
              <a:t>Understanding the material helps you to learn it, and to adapt it to unfamiliar exam questions</a:t>
            </a:r>
          </a:p>
          <a:p>
            <a:r>
              <a:rPr lang="en-GB" altLang="en-US" dirty="0" smtClean="0"/>
              <a:t>Understanding the material also helps you with future courses. You need a firm basis for next year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8C829C47-AC17-4056-AD36-07E08E75AF00}" type="slidenum">
              <a:rPr lang="en-GB" altLang="en-US"/>
              <a:pPr/>
              <a:t>24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89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…but practise questions too</a:t>
            </a:r>
          </a:p>
        </p:txBody>
      </p:sp>
      <p:sp>
        <p:nvSpPr>
          <p:cNvPr id="22531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Get used to the style (and length) of the papers</a:t>
            </a:r>
          </a:p>
          <a:p>
            <a:r>
              <a:rPr lang="en-GB" altLang="en-US" dirty="0" smtClean="0"/>
              <a:t>Find a balance between working on notes and trying past questions</a:t>
            </a:r>
          </a:p>
          <a:p>
            <a:r>
              <a:rPr lang="en-GB" altLang="en-US" dirty="0" smtClean="0"/>
              <a:t>Later on, try timed questions/papers</a:t>
            </a:r>
          </a:p>
          <a:p>
            <a:r>
              <a:rPr lang="en-GB" altLang="en-US" dirty="0" smtClean="0"/>
              <a:t>Practise choosing questions too</a:t>
            </a:r>
          </a:p>
          <a:p>
            <a:r>
              <a:rPr lang="en-GB" altLang="en-US" dirty="0" smtClean="0"/>
              <a:t>There are lots of past questions online (Prelims, Prelims Resits, Part A) 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D4907F5D-0106-469D-A40D-32F1F235F971}" type="slidenum">
              <a:rPr lang="en-GB" altLang="en-US"/>
              <a:pPr/>
              <a:t>25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95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Bookwork tips</a:t>
            </a:r>
          </a:p>
        </p:txBody>
      </p:sp>
      <p:sp>
        <p:nvSpPr>
          <p:cNvPr id="25603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Learning by rote is generally inefficient</a:t>
            </a:r>
          </a:p>
          <a:p>
            <a:r>
              <a:rPr lang="en-GB" altLang="en-US" smtClean="0"/>
              <a:t>You need to know definitions accurately</a:t>
            </a:r>
          </a:p>
          <a:p>
            <a:r>
              <a:rPr lang="en-GB" altLang="en-US" smtClean="0"/>
              <a:t>What are the key points in a proof or method?  Practise filling in the details</a:t>
            </a:r>
          </a:p>
          <a:p>
            <a:r>
              <a:rPr lang="en-GB" altLang="en-US" smtClean="0"/>
              <a:t>Diagrams are great</a:t>
            </a:r>
          </a:p>
          <a:p>
            <a:r>
              <a:rPr lang="en-GB" altLang="en-US" smtClean="0"/>
              <a:t>Proofs of theorems can give you ideas for solving problems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fld id="{763404B9-728A-4348-A512-6AF4982A46B6}" type="slidenum">
              <a:rPr lang="en-GB" altLang="en-US"/>
              <a:pPr/>
              <a:t>26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515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Revision 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Past papers (including Prelims resits)</a:t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https://www.maths.ox.ac.uk/members/students/undergraduate-courses/examinations-assessments/past-papers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- up to and including summer 2019: closed book, in </a:t>
            </a:r>
            <a:r>
              <a:rPr lang="en-GB" dirty="0" smtClean="0"/>
              <a:t>person (like summer 2022)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- summer 2020: no Prelims, Part A adapted at short notice to open book, online</a:t>
            </a:r>
            <a:br>
              <a:rPr lang="en-GB" dirty="0" smtClean="0"/>
            </a:br>
            <a:r>
              <a:rPr lang="en-GB" dirty="0" smtClean="0"/>
              <a:t>- summer 2021: designed for open book, online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27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08978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revision 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Published solutions for past papers (</a:t>
            </a:r>
            <a:r>
              <a:rPr lang="en-GB" sz="2800" dirty="0" smtClean="0"/>
              <a:t>16, 18, 19, 20 where relevant</a:t>
            </a:r>
            <a:r>
              <a:rPr lang="en-GB" dirty="0" smtClean="0"/>
              <a:t>) via </a:t>
            </a:r>
            <a:r>
              <a:rPr lang="en-GB" dirty="0" smtClean="0">
                <a:hlinkClick r:id="rId2"/>
              </a:rPr>
              <a:t>https://www.maths.ox.ac.uk/node/12897/151446</a:t>
            </a:r>
            <a:r>
              <a:rPr lang="en-GB" dirty="0" smtClean="0"/>
              <a:t> or from past paper archive</a:t>
            </a:r>
          </a:p>
          <a:p>
            <a:r>
              <a:rPr lang="en-GB" dirty="0" smtClean="0"/>
              <a:t>Specimen papers/solutions</a:t>
            </a:r>
            <a:br>
              <a:rPr lang="en-GB" dirty="0" smtClean="0"/>
            </a:br>
            <a:r>
              <a:rPr lang="en-GB" sz="2400" dirty="0">
                <a:hlinkClick r:id="rId3"/>
              </a:rPr>
              <a:t>https://</a:t>
            </a:r>
            <a:r>
              <a:rPr lang="en-GB" sz="2400" dirty="0" smtClean="0">
                <a:hlinkClick r:id="rId3"/>
              </a:rPr>
              <a:t>www.maths.ox.ac.uk/members/students/undergraduate-courses/examinations-assessments/prelims-specimen-solutions-2016</a:t>
            </a:r>
            <a:r>
              <a:rPr lang="en-GB" sz="2400" dirty="0" smtClean="0"/>
              <a:t> 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>
                <a:hlinkClick r:id="rId4"/>
              </a:rPr>
              <a:t>https://</a:t>
            </a:r>
            <a:r>
              <a:rPr lang="en-GB" sz="2400" dirty="0" smtClean="0">
                <a:hlinkClick r:id="rId4"/>
              </a:rPr>
              <a:t>www.maths.ox.ac.uk/members/students/undergraduate-courses/examinations-assessments/part-a-specimen-solutions</a:t>
            </a:r>
            <a:r>
              <a:rPr lang="en-GB" sz="2400" dirty="0" smtClean="0"/>
              <a:t> 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28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25371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 more revision 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the course materials…</a:t>
            </a:r>
          </a:p>
          <a:p>
            <a:r>
              <a:rPr lang="en-GB" dirty="0" smtClean="0"/>
              <a:t>…including the syllabus (on the course materials site, click the Course information drop-down)</a:t>
            </a:r>
          </a:p>
          <a:p>
            <a:r>
              <a:rPr lang="en-GB" dirty="0" smtClean="0"/>
              <a:t>Examiners’ reports are also </a:t>
            </a:r>
            <a:r>
              <a:rPr lang="en-GB" dirty="0"/>
              <a:t>available online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www.maths.ox.ac.uk/members/students/undergraduate-courses/examinations-assessments/examiners-reports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29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2480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I’m (not) trying to do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 am not trying to say anything profound.</a:t>
            </a:r>
          </a:p>
          <a:p>
            <a:pPr marL="0" indent="0">
              <a:buNone/>
            </a:pPr>
            <a:r>
              <a:rPr lang="en-GB" dirty="0" smtClean="0"/>
              <a:t>If you leave this session thinking “I knew all that already”, I hope you will feel encouraged that you’re on the right track.</a:t>
            </a:r>
          </a:p>
          <a:p>
            <a:pPr marL="0" indent="0">
              <a:buNone/>
            </a:pPr>
            <a:r>
              <a:rPr lang="en-GB" dirty="0" smtClean="0"/>
              <a:t>I hope you won’t feel patronised, that is not my intention.</a:t>
            </a:r>
          </a:p>
          <a:p>
            <a:pPr marL="0" indent="0">
              <a:buNone/>
            </a:pPr>
            <a:r>
              <a:rPr lang="en-GB" dirty="0" smtClean="0"/>
              <a:t>I would like you to feel reassured that you have the information you need and know where to find more information.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37484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Yet more revision 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Tutorials in college</a:t>
            </a:r>
          </a:p>
          <a:p>
            <a:r>
              <a:rPr lang="en-GB" dirty="0" smtClean="0"/>
              <a:t>University advice</a:t>
            </a:r>
            <a:br>
              <a:rPr lang="en-GB" dirty="0" smtClean="0"/>
            </a:br>
            <a:r>
              <a:rPr lang="en-GB" sz="2400" dirty="0" smtClean="0">
                <a:hlinkClick r:id="rId2"/>
              </a:rPr>
              <a:t>https://www.ox.ac.uk/students/academic/exams/wellbeing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(and in general lots from the university about exams at </a:t>
            </a:r>
            <a:r>
              <a:rPr lang="en-GB" dirty="0" smtClean="0">
                <a:hlinkClick r:id="rId3"/>
              </a:rPr>
              <a:t>https://www.ox.ac.uk/students/academic/exams/</a:t>
            </a:r>
            <a:r>
              <a:rPr lang="en-GB" dirty="0" smtClean="0"/>
              <a:t> )</a:t>
            </a:r>
          </a:p>
          <a:p>
            <a:r>
              <a:rPr lang="en-GB" dirty="0" smtClean="0"/>
              <a:t>Mock exams at Exam Schools (book via top link above)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30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71478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 practicalities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When?</a:t>
            </a:r>
            <a:br>
              <a:rPr lang="en-GB" dirty="0" smtClean="0"/>
            </a:br>
            <a:r>
              <a:rPr lang="en-GB" dirty="0" smtClean="0"/>
              <a:t>In the past: Prelims in Week 9, Part A in Weeks </a:t>
            </a:r>
            <a:r>
              <a:rPr lang="en-GB" dirty="0" smtClean="0"/>
              <a:t>8-9, </a:t>
            </a:r>
            <a:r>
              <a:rPr lang="en-GB" dirty="0" smtClean="0"/>
              <a:t>dates this year TBC</a:t>
            </a:r>
            <a:br>
              <a:rPr lang="en-GB" dirty="0" smtClean="0"/>
            </a:br>
            <a:r>
              <a:rPr lang="en-GB" dirty="0" smtClean="0"/>
              <a:t>Duration: Prelims 2, 2.5 or 3 hours, Part A 1.5 hours except A2 3 hours (check exam conventions)</a:t>
            </a:r>
          </a:p>
          <a:p>
            <a:r>
              <a:rPr lang="en-GB" dirty="0" smtClean="0"/>
              <a:t>Where?</a:t>
            </a:r>
            <a:br>
              <a:rPr lang="en-GB" dirty="0" smtClean="0"/>
            </a:br>
            <a:r>
              <a:rPr lang="en-GB" dirty="0" smtClean="0"/>
              <a:t>In the past: Examination Schools, this year TBC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31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0459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Special arrangements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need to apply for exam adjustments, please do so as soon as possible (if you haven’t already)</a:t>
            </a:r>
            <a:br>
              <a:rPr lang="en-GB" dirty="0" smtClean="0"/>
            </a:br>
            <a:r>
              <a:rPr lang="en-GB" sz="2400" dirty="0" smtClean="0">
                <a:hlinkClick r:id="rId2"/>
              </a:rPr>
              <a:t>https://www.ox.ac.uk/students/academic/exams/arrangements</a:t>
            </a:r>
            <a:endParaRPr lang="en-GB" dirty="0" smtClean="0"/>
          </a:p>
          <a:p>
            <a:r>
              <a:rPr lang="en-GB" dirty="0" smtClean="0"/>
              <a:t>If you have a problem close to or during your exams, there are processes in place</a:t>
            </a:r>
            <a:br>
              <a:rPr lang="en-GB" dirty="0" smtClean="0"/>
            </a:br>
            <a:r>
              <a:rPr lang="en-GB" sz="2400" dirty="0" smtClean="0">
                <a:hlinkClick r:id="rId3"/>
              </a:rPr>
              <a:t>https://www.ox.ac.uk/students/academic/exams/problems-completing-your-assessment</a:t>
            </a:r>
            <a:r>
              <a:rPr lang="en-GB" sz="2400" dirty="0" smtClean="0"/>
              <a:t> </a:t>
            </a:r>
            <a:endParaRPr lang="en-GB" dirty="0" smtClean="0"/>
          </a:p>
          <a:p>
            <a:r>
              <a:rPr lang="en-GB" dirty="0" smtClean="0"/>
              <a:t>Residency exemption: might need to apply to sit papers remotely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32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87328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 the 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have to wear </a:t>
            </a:r>
            <a:r>
              <a:rPr lang="en-GB" dirty="0" err="1" smtClean="0"/>
              <a:t>subfusc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https://www.ox.ac.uk/students/academic/dress</a:t>
            </a:r>
            <a:endParaRPr lang="en-GB" dirty="0" smtClean="0"/>
          </a:p>
          <a:p>
            <a:r>
              <a:rPr lang="en-GB" dirty="0" smtClean="0"/>
              <a:t>Make sure you know (and use) your candidate number</a:t>
            </a:r>
          </a:p>
          <a:p>
            <a:r>
              <a:rPr lang="en-GB" dirty="0" smtClean="0"/>
              <a:t>If you think there’s an error on a paper, make a note with your script and the examiners will review. (Papers are checked and rechecked in advance.)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33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02275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 the 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 calculators for most papers (check notices to candidates). Definitely no phones!	</a:t>
            </a:r>
          </a:p>
          <a:p>
            <a:r>
              <a:rPr lang="en-GB" dirty="0" smtClean="0"/>
              <a:t>Use blue/black pen, you may use pencil for diagrams</a:t>
            </a:r>
          </a:p>
          <a:p>
            <a:r>
              <a:rPr lang="en-GB" dirty="0" smtClean="0"/>
              <a:t>You’ll be given booklets of lined paper. Start each question in a new booklet.</a:t>
            </a:r>
          </a:p>
          <a:p>
            <a:r>
              <a:rPr lang="en-GB" dirty="0" smtClean="0"/>
              <a:t>More info at</a:t>
            </a:r>
            <a:br>
              <a:rPr lang="en-GB" dirty="0" smtClean="0"/>
            </a:br>
            <a:r>
              <a:rPr lang="en-GB" sz="2400" dirty="0" smtClean="0">
                <a:hlinkClick r:id="rId2"/>
              </a:rPr>
              <a:t>https://www.ox.ac.uk/students/academic/exams/guidance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34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9983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Looking after yourself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Lots of good advice at</a:t>
            </a:r>
            <a:br>
              <a:rPr lang="en-GB" dirty="0" smtClean="0"/>
            </a:br>
            <a:r>
              <a:rPr lang="en-GB" sz="2400" dirty="0" smtClean="0">
                <a:hlinkClick r:id="rId2"/>
              </a:rPr>
              <a:t>https://www.ox.ac.uk/students/academic/exams/wellbeing</a:t>
            </a:r>
            <a:endParaRPr lang="en-GB" dirty="0" smtClean="0"/>
          </a:p>
          <a:p>
            <a:r>
              <a:rPr lang="en-GB" dirty="0" smtClean="0"/>
              <a:t>More good advice at</a:t>
            </a:r>
            <a:br>
              <a:rPr lang="en-GB" dirty="0" smtClean="0"/>
            </a:br>
            <a:r>
              <a:rPr lang="en-GB" dirty="0" smtClean="0">
                <a:hlinkClick r:id="rId3"/>
              </a:rPr>
              <a:t>https://www.maths.ox.ac.uk/node/40515</a:t>
            </a:r>
            <a:r>
              <a:rPr lang="en-GB" dirty="0" smtClean="0"/>
              <a:t> </a:t>
            </a:r>
          </a:p>
          <a:p>
            <a:r>
              <a:rPr lang="en-GB" dirty="0" smtClean="0"/>
              <a:t>Please ask for help if you need it</a:t>
            </a:r>
          </a:p>
          <a:p>
            <a:r>
              <a:rPr lang="en-GB" dirty="0" smtClean="0"/>
              <a:t>You can always email </a:t>
            </a:r>
            <a:r>
              <a:rPr lang="en-GB" dirty="0" smtClean="0">
                <a:hlinkClick r:id="rId4"/>
              </a:rPr>
              <a:t>student.hotline@maths.ox.ac.uk</a:t>
            </a:r>
            <a:r>
              <a:rPr lang="en-GB" dirty="0" smtClean="0"/>
              <a:t> with questions about Maths exams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35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67668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now?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Go to </a:t>
            </a:r>
            <a:r>
              <a:rPr lang="en-US" altLang="en-US" dirty="0" err="1" smtClean="0"/>
              <a:t>vevox.app</a:t>
            </a:r>
            <a:r>
              <a:rPr lang="en-US" altLang="en-US" dirty="0" smtClean="0"/>
              <a:t> and use ID 170-975-861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(or put your hand up if you’re in the room!)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36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9380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next few months (for Prelims/Part A)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HT: complete courses</a:t>
            </a:r>
          </a:p>
          <a:p>
            <a:r>
              <a:rPr lang="en-GB" dirty="0" smtClean="0"/>
              <a:t>Easter vac: time off, finish problems sheets, start revision</a:t>
            </a:r>
          </a:p>
          <a:p>
            <a:r>
              <a:rPr lang="en-GB" dirty="0" smtClean="0"/>
              <a:t>TT weeks 1-3/4: new courses</a:t>
            </a:r>
          </a:p>
          <a:p>
            <a:r>
              <a:rPr lang="en-GB" dirty="0" smtClean="0"/>
              <a:t>TT weeks 4/5-7/8: revision</a:t>
            </a:r>
          </a:p>
          <a:p>
            <a:r>
              <a:rPr lang="en-GB" dirty="0" smtClean="0"/>
              <a:t>TT weeks 8-9 (approx. and TBC): exams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496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format of your exams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Your exams will be in person</a:t>
            </a:r>
          </a:p>
          <a:p>
            <a:r>
              <a:rPr lang="en-GB" dirty="0" smtClean="0"/>
              <a:t>Your exams will be closed book – you may not take any materials (books, notes, internet, formula books, dictionaries, probably calculators) in to the exam room</a:t>
            </a:r>
          </a:p>
          <a:p>
            <a:r>
              <a:rPr lang="en-GB" dirty="0" smtClean="0"/>
              <a:t>You will (mostly) have a choice of questions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8336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format of Prelims exams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Varies between papers, check Exam Conventions, </a:t>
            </a:r>
            <a:r>
              <a:rPr lang="en-GB" dirty="0" err="1" smtClean="0"/>
              <a:t>eg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“Mathematics I is 2.5 hours in duration and the paper is divided into two sections. There are four questions on Section A of which candidates should submit three answers. There are three questions on Section B of which candidates should submit two answers. Therefore candidates should submit 5 answers in total on this paper</a:t>
            </a:r>
            <a:r>
              <a:rPr lang="en-GB" dirty="0" smtClean="0"/>
              <a:t>.”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9156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format of Part A exams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Varies between papers, check Exam Conventions</a:t>
            </a:r>
          </a:p>
          <a:p>
            <a:pPr marL="0" indent="0">
              <a:buNone/>
            </a:pPr>
            <a:r>
              <a:rPr lang="en-GB" dirty="0" smtClean="0"/>
              <a:t>For long options</a:t>
            </a:r>
          </a:p>
          <a:p>
            <a:pPr marL="0" indent="0">
              <a:buNone/>
            </a:pPr>
            <a:r>
              <a:rPr lang="en-GB" dirty="0"/>
              <a:t>“Each paper contains three questions with the best two questions counting towards a candidate’s total mark for the paper</a:t>
            </a:r>
            <a:r>
              <a:rPr lang="en-GB" dirty="0" smtClean="0"/>
              <a:t>.”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805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have examiners/assessors been told?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See the Examination Conventions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https://www.maths.ox.ac.uk/members/students/undergraduate-courses/examinations-assessments/examination-conventions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where you’ll find the “Checklist for Assessors”.</a:t>
            </a:r>
          </a:p>
          <a:p>
            <a:pPr marL="0" indent="0">
              <a:buNone/>
            </a:pPr>
            <a:r>
              <a:rPr lang="en-GB" dirty="0" smtClean="0"/>
              <a:t>(Assessors: people who set/mark papers, for Prelims and Part A core this is the examiners – called moderators for Prelims – for Part A options this is usually the lecturers.)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8921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the checklist for setters and checkers (Prelims)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“7. </a:t>
            </a:r>
            <a:r>
              <a:rPr lang="en-GB" dirty="0"/>
              <a:t>Does each question have an easy start, worth around 8 marks, which might be readily and routinely completed? This should not wholly be testing memory of previous material explicitly </a:t>
            </a:r>
            <a:r>
              <a:rPr lang="en-GB" dirty="0" smtClean="0"/>
              <a:t>seen.”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2EE474C-FF9C-4D3C-8E1E-F2657161C0AF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6530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36119</TotalTime>
  <Words>1572</Words>
  <Application>Microsoft Office PowerPoint</Application>
  <PresentationFormat>Custom</PresentationFormat>
  <Paragraphs>263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ＭＳ Ｐゴシック</vt:lpstr>
      <vt:lpstr>Arial</vt:lpstr>
      <vt:lpstr>Arial Unicode MS</vt:lpstr>
      <vt:lpstr>Times New Roman</vt:lpstr>
      <vt:lpstr>Office Theme</vt:lpstr>
      <vt:lpstr>Friday@2 Preparing for Prelims and Part A exams </vt:lpstr>
      <vt:lpstr>The basics</vt:lpstr>
      <vt:lpstr>What I’m (not) trying to do</vt:lpstr>
      <vt:lpstr>The next few months (for Prelims/Part A)</vt:lpstr>
      <vt:lpstr>The format of your exams</vt:lpstr>
      <vt:lpstr>The format of Prelims exams</vt:lpstr>
      <vt:lpstr>The format of Part A exams</vt:lpstr>
      <vt:lpstr>What have examiners/assessors been told?</vt:lpstr>
      <vt:lpstr>From the checklist for setters and checkers (Prelims)</vt:lpstr>
      <vt:lpstr>From the checklist for setters and checkers (Prelims)</vt:lpstr>
      <vt:lpstr>From the checklist for setters and checkers (Prelims)</vt:lpstr>
      <vt:lpstr>From the guidance to setters and checkers (Prelims)</vt:lpstr>
      <vt:lpstr>Unexciting (but important) documentation</vt:lpstr>
      <vt:lpstr>An exam question</vt:lpstr>
      <vt:lpstr>Scaling</vt:lpstr>
      <vt:lpstr>Possible results – Prelims</vt:lpstr>
      <vt:lpstr>Possible results - Prelims</vt:lpstr>
      <vt:lpstr>Past Prelims results</vt:lpstr>
      <vt:lpstr>Possible results – Part A</vt:lpstr>
      <vt:lpstr>Past Part A results</vt:lpstr>
      <vt:lpstr>How to revise</vt:lpstr>
      <vt:lpstr>Some revision strategies</vt:lpstr>
      <vt:lpstr>How to revise</vt:lpstr>
      <vt:lpstr>Understanding helps…</vt:lpstr>
      <vt:lpstr>…but practise questions too</vt:lpstr>
      <vt:lpstr>Bookwork tips</vt:lpstr>
      <vt:lpstr>Revision resources</vt:lpstr>
      <vt:lpstr>More revision resources</vt:lpstr>
      <vt:lpstr>Even more revision resources</vt:lpstr>
      <vt:lpstr>Yet more revision resources</vt:lpstr>
      <vt:lpstr>Exam practicalities</vt:lpstr>
      <vt:lpstr>Special arrangements</vt:lpstr>
      <vt:lpstr>On the day</vt:lpstr>
      <vt:lpstr>On the day</vt:lpstr>
      <vt:lpstr>Looking after yourself</vt:lpstr>
      <vt:lpstr>Questions now?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in  the Media</dc:title>
  <dc:creator>User</dc:creator>
  <cp:lastModifiedBy>Vicky Neale</cp:lastModifiedBy>
  <cp:revision>127</cp:revision>
  <cp:lastPrinted>1601-01-01T00:00:00Z</cp:lastPrinted>
  <dcterms:created xsi:type="dcterms:W3CDTF">2013-11-28T12:29:55Z</dcterms:created>
  <dcterms:modified xsi:type="dcterms:W3CDTF">2022-03-04T08:53:09Z</dcterms:modified>
</cp:coreProperties>
</file>