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1" r:id="rId4"/>
    <p:sldId id="282" r:id="rId5"/>
    <p:sldId id="275" r:id="rId6"/>
    <p:sldId id="281" r:id="rId7"/>
    <p:sldId id="257" r:id="rId8"/>
    <p:sldId id="258" r:id="rId9"/>
    <p:sldId id="279" r:id="rId10"/>
    <p:sldId id="28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03BD"/>
    <a:srgbClr val="3D0F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78"/>
    <p:restoredTop sz="94686"/>
  </p:normalViewPr>
  <p:slideViewPr>
    <p:cSldViewPr>
      <p:cViewPr varScale="1">
        <p:scale>
          <a:sx n="174" d="100"/>
          <a:sy n="174" d="100"/>
        </p:scale>
        <p:origin x="2616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173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591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0715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EFB4E-79CA-42BA-ADFD-A91C4E9D307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01/11/2023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DF997-44B4-49C3-82A2-4B2A371BDA5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995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140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200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560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789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09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703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038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506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9C08C-BBFD-4F55-B6B6-080F33159A5C}" type="datetimeFigureOut">
              <a:rPr lang="en-GB" smtClean="0"/>
              <a:t>01/11/2023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34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EFB4E-79CA-42BA-ADFD-A91C4E9D307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01/11/2023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DF997-44B4-49C3-82A2-4B2A371BDA5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200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yrne@maths.ox.ac.uk" TargetMode="External"/><Relationship Id="rId2" Type="http://schemas.openxmlformats.org/officeDocument/2006/relationships/hyperlink" Target="mailto:joshua.moore@maths.ox.ac.uk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832" y="476672"/>
            <a:ext cx="7772400" cy="1296143"/>
          </a:xfrm>
        </p:spPr>
        <p:txBody>
          <a:bodyPr>
            <a:normAutofit/>
          </a:bodyPr>
          <a:lstStyle/>
          <a:p>
            <a:r>
              <a:rPr lang="en-GB" b="1" dirty="0"/>
              <a:t>Modelling Skills</a:t>
            </a:r>
            <a:endParaRPr lang="en-GB" sz="27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4714263"/>
            <a:ext cx="6400800" cy="1307025"/>
          </a:xfrm>
        </p:spPr>
        <p:txBody>
          <a:bodyPr>
            <a:noAutofit/>
          </a:bodyPr>
          <a:lstStyle/>
          <a:p>
            <a:r>
              <a:rPr lang="en-GB" sz="2400" b="1" dirty="0"/>
              <a:t>Khaled Al-</a:t>
            </a:r>
            <a:r>
              <a:rPr lang="en-GB" sz="2400" b="1" dirty="0" err="1"/>
              <a:t>Ghaiti</a:t>
            </a:r>
            <a:r>
              <a:rPr lang="en-GB" sz="2400" b="1"/>
              <a:t> (</a:t>
            </a:r>
            <a:r>
              <a:rPr lang="en-GB" sz="2400" b="1">
                <a:hlinkClick r:id="rId2"/>
              </a:rPr>
              <a:t>alghaiti@</a:t>
            </a:r>
            <a:r>
              <a:rPr lang="en-GB" sz="2400" b="1" dirty="0">
                <a:hlinkClick r:id="rId2"/>
              </a:rPr>
              <a:t>maths.ox.ac.uk</a:t>
            </a:r>
            <a:r>
              <a:rPr lang="en-GB" sz="2400" b="1" dirty="0"/>
              <a:t>)</a:t>
            </a:r>
          </a:p>
          <a:p>
            <a:r>
              <a:rPr lang="en-GB" sz="2400" b="1" dirty="0"/>
              <a:t>Josh Moore (</a:t>
            </a:r>
            <a:r>
              <a:rPr lang="en-GB" sz="2400" b="1" dirty="0">
                <a:hlinkClick r:id="rId2"/>
              </a:rPr>
              <a:t>joshua.moore@maths.ox.ac.uk</a:t>
            </a:r>
            <a:r>
              <a:rPr lang="en-GB" sz="2400" b="1" dirty="0"/>
              <a:t>)</a:t>
            </a:r>
            <a:br>
              <a:rPr lang="en-GB" sz="2400" b="1" dirty="0"/>
            </a:br>
            <a:r>
              <a:rPr lang="en-GB" sz="2400" b="1" dirty="0"/>
              <a:t>Helen Byrne (</a:t>
            </a:r>
            <a:r>
              <a:rPr lang="en-GB" sz="2400" b="1" dirty="0">
                <a:hlinkClick r:id="rId3"/>
              </a:rPr>
              <a:t>byrne@maths.ox.ac.uk</a:t>
            </a:r>
            <a:r>
              <a:rPr lang="en-GB" sz="2400" b="1" dirty="0"/>
              <a:t>) </a:t>
            </a:r>
            <a:endParaRPr lang="en-GB" sz="2400" b="1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FD48B4-CF87-9647-AC3D-ABD3C5A831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720" y="1920636"/>
            <a:ext cx="1562503" cy="234802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C90BAF1-099B-C247-9623-429B933DFB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3968" y="1920636"/>
            <a:ext cx="3007358" cy="2433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083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CASE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799" y="4581128"/>
            <a:ext cx="8229600" cy="1324744"/>
          </a:xfrm>
        </p:spPr>
        <p:txBody>
          <a:bodyPr/>
          <a:lstStyle/>
          <a:p>
            <a:r>
              <a:rPr lang="en-GB" dirty="0"/>
              <a:t>Case Study 1 - Spread of infectious disease</a:t>
            </a:r>
          </a:p>
          <a:p>
            <a:r>
              <a:rPr lang="en-GB" dirty="0"/>
              <a:t>Case Study 2 – Ice melting and climate change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6B0A94-E2EE-244C-BB2C-47BD1A00AA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34551"/>
            <a:ext cx="3138264" cy="27198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AE4C3A-2C1A-4D41-B823-8A12E77D0E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8221" y="1757933"/>
            <a:ext cx="3519388" cy="2073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57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2BD4C-2B39-3E42-813B-F52BC3A7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940" y="476672"/>
            <a:ext cx="8229600" cy="1143000"/>
          </a:xfrm>
        </p:spPr>
        <p:txBody>
          <a:bodyPr/>
          <a:lstStyle/>
          <a:p>
            <a:r>
              <a:rPr lang="en-US" dirty="0"/>
              <a:t>Group Working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3E19C-D30D-AC4E-BC58-87AE2D9CC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384" y="2342533"/>
            <a:ext cx="8229600" cy="1718246"/>
          </a:xfrm>
        </p:spPr>
        <p:txBody>
          <a:bodyPr/>
          <a:lstStyle/>
          <a:p>
            <a:r>
              <a:rPr lang="en-US" dirty="0"/>
              <a:t>Why work in a group?</a:t>
            </a:r>
          </a:p>
          <a:p>
            <a:r>
              <a:rPr lang="en-US" dirty="0"/>
              <a:t>How do you work effectively in a team?</a:t>
            </a:r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CE5F12-1083-7640-910B-29F2BB5123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0500" y="527472"/>
            <a:ext cx="1866900" cy="1092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8DAF5CC-9A11-3C4E-8C39-CFE4EB6080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648" y="4729088"/>
            <a:ext cx="2776399" cy="172058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5FDD79-5462-D149-A7B2-CA2A3B3B05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2120" y="4729088"/>
            <a:ext cx="3179269" cy="157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305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There is </a:t>
            </a:r>
            <a:r>
              <a:rPr lang="en-GB" dirty="0">
                <a:solidFill>
                  <a:srgbClr val="FF0000"/>
                </a:solidFill>
              </a:rPr>
              <a:t>no assessment </a:t>
            </a:r>
            <a:r>
              <a:rPr lang="en-GB" dirty="0"/>
              <a:t>– but </a:t>
            </a:r>
            <a:r>
              <a:rPr lang="en-GB" dirty="0">
                <a:solidFill>
                  <a:srgbClr val="0303BD"/>
                </a:solidFill>
              </a:rPr>
              <a:t>next term </a:t>
            </a:r>
            <a:r>
              <a:rPr lang="en-GB" dirty="0"/>
              <a:t>you will do </a:t>
            </a:r>
            <a:r>
              <a:rPr lang="en-GB" dirty="0">
                <a:solidFill>
                  <a:srgbClr val="0303BD"/>
                </a:solidFill>
              </a:rPr>
              <a:t>case studies </a:t>
            </a:r>
            <a:r>
              <a:rPr lang="en-GB" dirty="0"/>
              <a:t>and they </a:t>
            </a:r>
            <a:r>
              <a:rPr lang="en-GB" dirty="0">
                <a:solidFill>
                  <a:srgbClr val="0303BD"/>
                </a:solidFill>
              </a:rPr>
              <a:t>will be assessed </a:t>
            </a:r>
            <a:r>
              <a:rPr lang="en-GB" dirty="0"/>
              <a:t>via a</a:t>
            </a:r>
            <a:r>
              <a:rPr lang="en-GB" dirty="0">
                <a:solidFill>
                  <a:srgbClr val="0303BD"/>
                </a:solidFill>
              </a:rPr>
              <a:t> presentation </a:t>
            </a:r>
            <a:r>
              <a:rPr lang="en-GB" dirty="0"/>
              <a:t>and a </a:t>
            </a:r>
            <a:r>
              <a:rPr lang="en-GB" dirty="0">
                <a:solidFill>
                  <a:srgbClr val="0303BD"/>
                </a:solidFill>
              </a:rPr>
              <a:t>write-up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5901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TIMETABLE 2023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359D3FE-F5F1-6F4A-989A-6804CA1C52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274077"/>
              </p:ext>
            </p:extLst>
          </p:nvPr>
        </p:nvGraphicFramePr>
        <p:xfrm>
          <a:off x="899592" y="1412778"/>
          <a:ext cx="7355160" cy="5026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val="2032253460"/>
                    </a:ext>
                  </a:extLst>
                </a:gridCol>
                <a:gridCol w="3682752">
                  <a:extLst>
                    <a:ext uri="{9D8B030D-6E8A-4147-A177-3AD203B41FA5}">
                      <a16:colId xmlns:a16="http://schemas.microsoft.com/office/drawing/2014/main" val="2251928590"/>
                    </a:ext>
                  </a:extLst>
                </a:gridCol>
              </a:tblGrid>
              <a:tr h="438594">
                <a:tc>
                  <a:txBody>
                    <a:bodyPr/>
                    <a:lstStyle/>
                    <a:p>
                      <a:r>
                        <a:rPr lang="en-US" b="1" dirty="0"/>
                        <a:t>Week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512404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Mon 2-3: </a:t>
                      </a:r>
                      <a:r>
                        <a:rPr lang="en-GB" sz="1800" dirty="0">
                          <a:solidFill>
                            <a:srgbClr val="7030A0"/>
                          </a:solidFill>
                        </a:rPr>
                        <a:t>Case Study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Thurs 2-4: </a:t>
                      </a:r>
                      <a:r>
                        <a:rPr lang="en-GB" sz="1800" dirty="0">
                          <a:solidFill>
                            <a:srgbClr val="7030A0"/>
                          </a:solidFill>
                        </a:rPr>
                        <a:t>Case Study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6641224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725689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r>
                        <a:rPr lang="en-US" b="1" dirty="0"/>
                        <a:t>Week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Week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772472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Mon 2-3: </a:t>
                      </a:r>
                      <a:r>
                        <a:rPr lang="en-GB" sz="1800" dirty="0">
                          <a:solidFill>
                            <a:srgbClr val="7030A0"/>
                          </a:solidFill>
                        </a:rPr>
                        <a:t>Case Study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Thurs 2-4: </a:t>
                      </a:r>
                      <a:r>
                        <a:rPr lang="en-GB" sz="1800" dirty="0">
                          <a:solidFill>
                            <a:srgbClr val="0303BD"/>
                          </a:solidFill>
                        </a:rPr>
                        <a:t>Case Study 2</a:t>
                      </a:r>
                      <a:endParaRPr lang="en-GB" sz="18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134079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2697629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r>
                        <a:rPr lang="en-US" b="1" dirty="0"/>
                        <a:t>Week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Week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528538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Mon 2-3: </a:t>
                      </a:r>
                      <a:r>
                        <a:rPr lang="en-GB" sz="1800" dirty="0">
                          <a:solidFill>
                            <a:srgbClr val="0303BD"/>
                          </a:solidFill>
                        </a:rPr>
                        <a:t>Case Study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Thurs 2-3: </a:t>
                      </a:r>
                      <a:r>
                        <a:rPr lang="en-GB" sz="1800" dirty="0">
                          <a:solidFill>
                            <a:srgbClr val="0303BD"/>
                          </a:solidFill>
                        </a:rPr>
                        <a:t>Case Study 2 and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Thurs 3-4: </a:t>
                      </a:r>
                      <a:r>
                        <a:rPr lang="en-GB" sz="1800" b="0" dirty="0">
                          <a:solidFill>
                            <a:srgbClr val="FF0000"/>
                          </a:solidFill>
                        </a:rPr>
                        <a:t>Project Work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385712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501790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r>
                        <a:rPr lang="en-US" b="1" dirty="0"/>
                        <a:t>Week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Week 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909520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Mon 2-3: </a:t>
                      </a:r>
                      <a:r>
                        <a:rPr lang="en-GB" sz="1800" b="0" dirty="0">
                          <a:solidFill>
                            <a:srgbClr val="FF0000"/>
                          </a:solidFill>
                        </a:rPr>
                        <a:t>Project Work      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Thurs 2-4: </a:t>
                      </a:r>
                      <a:r>
                        <a:rPr lang="en-GB" sz="1800" dirty="0">
                          <a:solidFill>
                            <a:srgbClr val="00B050"/>
                          </a:solidFill>
                        </a:rPr>
                        <a:t>                             -</a:t>
                      </a:r>
                      <a:r>
                        <a:rPr lang="en-GB" sz="1800" dirty="0" err="1">
                          <a:solidFill>
                            <a:srgbClr val="00B050"/>
                          </a:solidFill>
                        </a:rPr>
                        <a:t>ations</a:t>
                      </a:r>
                      <a:endParaRPr lang="en-GB" sz="18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349736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FCC956D4-ABE8-C040-9D2E-37E21C1F35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8542" y="5693370"/>
            <a:ext cx="914913" cy="6879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1513E22-E785-1145-B607-12F97F9AF4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772926" y="5673252"/>
            <a:ext cx="445616" cy="70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733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2348880"/>
            <a:ext cx="8363272" cy="2592288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/>
              <a:t>“This model will be a </a:t>
            </a:r>
            <a:r>
              <a:rPr lang="en-GB" sz="2800" b="1" dirty="0"/>
              <a:t>simplification</a:t>
            </a:r>
            <a:r>
              <a:rPr lang="en-GB" sz="2800" dirty="0"/>
              <a:t> and an </a:t>
            </a:r>
            <a:r>
              <a:rPr lang="en-GB" sz="2800" b="1" dirty="0"/>
              <a:t>idealization</a:t>
            </a:r>
            <a:r>
              <a:rPr lang="en-GB" sz="2800" dirty="0"/>
              <a:t>, and consequently a </a:t>
            </a:r>
            <a:r>
              <a:rPr lang="en-GB" sz="2800" b="1" dirty="0"/>
              <a:t>falsification</a:t>
            </a:r>
            <a:r>
              <a:rPr lang="en-GB" sz="2800" dirty="0"/>
              <a:t>. It is to be </a:t>
            </a:r>
            <a:r>
              <a:rPr lang="en-GB" sz="2800" b="1" dirty="0"/>
              <a:t>hoped</a:t>
            </a:r>
            <a:r>
              <a:rPr lang="en-GB" sz="2800" dirty="0"/>
              <a:t> that the features retained for discussion are those of </a:t>
            </a:r>
            <a:r>
              <a:rPr lang="en-GB" sz="2800" b="1" dirty="0"/>
              <a:t>greatest importance </a:t>
            </a:r>
            <a:r>
              <a:rPr lang="en-GB" sz="2800" dirty="0"/>
              <a:t>in the present state of knowledge.” </a:t>
            </a:r>
          </a:p>
          <a:p>
            <a:pPr>
              <a:buFontTx/>
              <a:buNone/>
            </a:pPr>
            <a:endParaRPr lang="en-GB" sz="1800" b="1" dirty="0"/>
          </a:p>
          <a:p>
            <a:pPr>
              <a:buFontTx/>
              <a:buNone/>
            </a:pPr>
            <a:r>
              <a:rPr lang="en-GB" sz="1800" b="1" dirty="0"/>
              <a:t>AM Turing (1952), The chemical basis of morphogenesis, Phil Trans R </a:t>
            </a:r>
            <a:r>
              <a:rPr lang="en-GB" sz="1800" b="1" dirty="0" err="1"/>
              <a:t>Soc</a:t>
            </a:r>
            <a:r>
              <a:rPr lang="en-GB" sz="1800" b="1" dirty="0"/>
              <a:t> B, 237, 37-72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CBD3AF5-7102-7147-A647-C20B11C0FD87}"/>
              </a:ext>
            </a:extLst>
          </p:cNvPr>
          <p:cNvSpPr txBox="1">
            <a:spLocks/>
          </p:cNvSpPr>
          <p:nvPr/>
        </p:nvSpPr>
        <p:spPr>
          <a:xfrm>
            <a:off x="685800" y="76470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What is a model?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Why model?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question are you trying to answer?</a:t>
            </a:r>
          </a:p>
          <a:p>
            <a:r>
              <a:rPr lang="en-GB" dirty="0"/>
              <a:t>Why use a mathematical model? </a:t>
            </a:r>
          </a:p>
          <a:p>
            <a:pPr lvl="1"/>
            <a:r>
              <a:rPr lang="en-GB" dirty="0"/>
              <a:t>why not just do experiments? </a:t>
            </a:r>
          </a:p>
          <a:p>
            <a:pPr lvl="1"/>
            <a:r>
              <a:rPr lang="en-GB" dirty="0"/>
              <a:t>hypothesis testing/generating</a:t>
            </a:r>
          </a:p>
          <a:p>
            <a:r>
              <a:rPr lang="en-GB" dirty="0"/>
              <a:t>How will you test your model? </a:t>
            </a:r>
          </a:p>
          <a:p>
            <a:pPr lvl="1"/>
            <a:r>
              <a:rPr lang="en-GB" dirty="0"/>
              <a:t>it should give results consistent with observations but that is only a start!</a:t>
            </a:r>
          </a:p>
          <a:p>
            <a:r>
              <a:rPr lang="en-GB" dirty="0"/>
              <a:t>Validation</a:t>
            </a:r>
          </a:p>
        </p:txBody>
      </p:sp>
    </p:spTree>
    <p:extLst>
      <p:ext uri="{BB962C8B-B14F-4D97-AF65-F5344CB8AC3E}">
        <p14:creationId xmlns:p14="http://schemas.microsoft.com/office/powerpoint/2010/main" val="2855451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en-GB" b="1" dirty="0"/>
              <a:t>How do we model?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12CBCD-B8E1-AB43-B52F-FA7DEAAEB2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511" y="1484784"/>
            <a:ext cx="5848978" cy="49411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5ED017-01D6-4347-B2AB-327D71A22589}"/>
              </a:ext>
            </a:extLst>
          </p:cNvPr>
          <p:cNvSpPr txBox="1"/>
          <p:nvPr/>
        </p:nvSpPr>
        <p:spPr>
          <a:xfrm>
            <a:off x="6156176" y="5373216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Analysis and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8D0979-E3B8-634F-915B-D91AF9D63235}"/>
              </a:ext>
            </a:extLst>
          </p:cNvPr>
          <p:cNvCxnSpPr>
            <a:cxnSpLocks/>
          </p:cNvCxnSpPr>
          <p:nvPr/>
        </p:nvCxnSpPr>
        <p:spPr>
          <a:xfrm>
            <a:off x="3059832" y="3140968"/>
            <a:ext cx="936104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529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7722AEF-0A1C-B24B-9D50-1B6506D665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550" y="1628800"/>
            <a:ext cx="7708900" cy="42799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D78A683-AB81-1846-969A-D5749F0AD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do we model?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03375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2263</TotalTime>
  <Words>299</Words>
  <Application>Microsoft Macintosh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34_Office Theme</vt:lpstr>
      <vt:lpstr>Modelling Skills</vt:lpstr>
      <vt:lpstr>CASE STUDIES</vt:lpstr>
      <vt:lpstr>Group Working</vt:lpstr>
      <vt:lpstr>ASSESSMENT</vt:lpstr>
      <vt:lpstr>TIMETABLE 2023</vt:lpstr>
      <vt:lpstr>PowerPoint Presentation</vt:lpstr>
      <vt:lpstr>Why model?</vt:lpstr>
      <vt:lpstr>How do we model?</vt:lpstr>
      <vt:lpstr>How do we model?</vt:lpstr>
    </vt:vector>
  </TitlesOfParts>
  <Company>Mathematical Institute, University of Oxford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Modelling Skills</dc:title>
  <dc:creator>PKM</dc:creator>
  <cp:lastModifiedBy>Microsoft Office User</cp:lastModifiedBy>
  <cp:revision>30</cp:revision>
  <dcterms:created xsi:type="dcterms:W3CDTF">2017-09-02T09:22:02Z</dcterms:created>
  <dcterms:modified xsi:type="dcterms:W3CDTF">2023-11-02T16:56:58Z</dcterms:modified>
</cp:coreProperties>
</file>