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1"/>
  </p:notesMasterIdLst>
  <p:sldIdLst>
    <p:sldId id="265" r:id="rId2"/>
    <p:sldId id="257" r:id="rId3"/>
    <p:sldId id="258" r:id="rId4"/>
    <p:sldId id="260" r:id="rId5"/>
    <p:sldId id="259" r:id="rId6"/>
    <p:sldId id="261" r:id="rId7"/>
    <p:sldId id="263" r:id="rId8"/>
    <p:sldId id="266" r:id="rId9"/>
    <p:sldId id="264" r:id="rId10"/>
    <p:sldId id="271" r:id="rId11"/>
    <p:sldId id="267" r:id="rId12"/>
    <p:sldId id="268" r:id="rId13"/>
    <p:sldId id="269" r:id="rId14"/>
    <p:sldId id="270" r:id="rId15"/>
    <p:sldId id="273" r:id="rId16"/>
    <p:sldId id="272" r:id="rId17"/>
    <p:sldId id="274" r:id="rId18"/>
    <p:sldId id="275" r:id="rId19"/>
    <p:sldId id="276" r:id="rId20"/>
    <p:sldId id="277" r:id="rId21"/>
    <p:sldId id="282" r:id="rId22"/>
    <p:sldId id="278" r:id="rId23"/>
    <p:sldId id="280" r:id="rId24"/>
    <p:sldId id="281" r:id="rId25"/>
    <p:sldId id="283" r:id="rId26"/>
    <p:sldId id="279" r:id="rId27"/>
    <p:sldId id="284" r:id="rId28"/>
    <p:sldId id="285" r:id="rId29"/>
    <p:sldId id="286" r:id="rId30"/>
    <p:sldId id="287" r:id="rId31"/>
    <p:sldId id="288" r:id="rId32"/>
    <p:sldId id="289" r:id="rId33"/>
    <p:sldId id="290" r:id="rId34"/>
    <p:sldId id="291" r:id="rId35"/>
    <p:sldId id="293" r:id="rId36"/>
    <p:sldId id="298" r:id="rId37"/>
    <p:sldId id="292" r:id="rId38"/>
    <p:sldId id="294" r:id="rId39"/>
    <p:sldId id="295"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444" r:id="rId55"/>
    <p:sldId id="445" r:id="rId56"/>
    <p:sldId id="296" r:id="rId57"/>
    <p:sldId id="446" r:id="rId58"/>
    <p:sldId id="448" r:id="rId59"/>
    <p:sldId id="449" r:id="rId60"/>
    <p:sldId id="450" r:id="rId61"/>
    <p:sldId id="451" r:id="rId62"/>
    <p:sldId id="472" r:id="rId63"/>
    <p:sldId id="452" r:id="rId64"/>
    <p:sldId id="453" r:id="rId65"/>
    <p:sldId id="454" r:id="rId66"/>
    <p:sldId id="455" r:id="rId67"/>
    <p:sldId id="456" r:id="rId68"/>
    <p:sldId id="447" r:id="rId69"/>
    <p:sldId id="457" r:id="rId70"/>
    <p:sldId id="458" r:id="rId71"/>
    <p:sldId id="459" r:id="rId72"/>
    <p:sldId id="461" r:id="rId73"/>
    <p:sldId id="462" r:id="rId74"/>
    <p:sldId id="463" r:id="rId75"/>
    <p:sldId id="464" r:id="rId76"/>
    <p:sldId id="465" r:id="rId77"/>
    <p:sldId id="480" r:id="rId78"/>
    <p:sldId id="467" r:id="rId79"/>
    <p:sldId id="466" r:id="rId80"/>
    <p:sldId id="468" r:id="rId81"/>
    <p:sldId id="470" r:id="rId82"/>
    <p:sldId id="469" r:id="rId83"/>
    <p:sldId id="471" r:id="rId84"/>
    <p:sldId id="460" r:id="rId85"/>
    <p:sldId id="475" r:id="rId86"/>
    <p:sldId id="474" r:id="rId87"/>
    <p:sldId id="476" r:id="rId88"/>
    <p:sldId id="477" r:id="rId89"/>
    <p:sldId id="478" r:id="rId90"/>
    <p:sldId id="479" r:id="rId91"/>
    <p:sldId id="473" r:id="rId92"/>
    <p:sldId id="481" r:id="rId93"/>
    <p:sldId id="497" r:id="rId94"/>
    <p:sldId id="484" r:id="rId95"/>
    <p:sldId id="498" r:id="rId96"/>
    <p:sldId id="485" r:id="rId97"/>
    <p:sldId id="486" r:id="rId98"/>
    <p:sldId id="500" r:id="rId99"/>
    <p:sldId id="482" r:id="rId100"/>
    <p:sldId id="488" r:id="rId101"/>
    <p:sldId id="490" r:id="rId102"/>
    <p:sldId id="491" r:id="rId103"/>
    <p:sldId id="493" r:id="rId104"/>
    <p:sldId id="499" r:id="rId105"/>
    <p:sldId id="489" r:id="rId106"/>
    <p:sldId id="495" r:id="rId107"/>
    <p:sldId id="496" r:id="rId108"/>
    <p:sldId id="494" r:id="rId109"/>
    <p:sldId id="487" r:id="rId1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D8DFAD-5438-44D2-A869-0000FBB02EC7}" v="1" dt="2021-02-15T21:08:42.1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63" d="100"/>
          <a:sy n="63" d="100"/>
        </p:scale>
        <p:origin x="68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microsoft.com/office/2015/10/relationships/revisionInfo" Target="revisionInfo.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Griffiths" userId="ObTPg01zt8GF8ooXVt9skw8T25dDlnUPHOZ2UFvGdZM=" providerId="None" clId="Web-{D5D8DFAD-5438-44D2-A869-0000FBB02EC7}"/>
    <pc:docChg chg="modSld">
      <pc:chgData name="Ian Griffiths" userId="ObTPg01zt8GF8ooXVt9skw8T25dDlnUPHOZ2UFvGdZM=" providerId="None" clId="Web-{D5D8DFAD-5438-44D2-A869-0000FBB02EC7}" dt="2021-02-15T21:08:42.114" v="0"/>
      <pc:docMkLst>
        <pc:docMk/>
      </pc:docMkLst>
      <pc:sldChg chg="delSp delAnim">
        <pc:chgData name="Ian Griffiths" userId="ObTPg01zt8GF8ooXVt9skw8T25dDlnUPHOZ2UFvGdZM=" providerId="None" clId="Web-{D5D8DFAD-5438-44D2-A869-0000FBB02EC7}" dt="2021-02-15T21:08:42.114" v="0"/>
        <pc:sldMkLst>
          <pc:docMk/>
          <pc:sldMk cId="0" sldId="445"/>
        </pc:sldMkLst>
        <pc:spChg chg="del">
          <ac:chgData name="Ian Griffiths" userId="ObTPg01zt8GF8ooXVt9skw8T25dDlnUPHOZ2UFvGdZM=" providerId="None" clId="Web-{D5D8DFAD-5438-44D2-A869-0000FBB02EC7}" dt="2021-02-15T21:08:42.114" v="0"/>
          <ac:spMkLst>
            <pc:docMk/>
            <pc:sldMk cId="0" sldId="445"/>
            <ac:spMk id="2" creationId="{954A6F2A-E139-4B65-8CFC-C342C07E463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262C16-7AB7-4E91-AD8C-7D71F6AA4686}" type="datetimeFigureOut">
              <a:rPr lang="en-GB" smtClean="0"/>
              <a:t>18/01/2022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652BC4-3506-4991-9368-2AB4291B3B25}" type="slidenum">
              <a:rPr lang="en-GB" smtClean="0"/>
              <a:t>‹#›</a:t>
            </a:fld>
            <a:endParaRPr lang="en-GB"/>
          </a:p>
        </p:txBody>
      </p:sp>
    </p:spTree>
    <p:extLst>
      <p:ext uri="{BB962C8B-B14F-4D97-AF65-F5344CB8AC3E}">
        <p14:creationId xmlns:p14="http://schemas.microsoft.com/office/powerpoint/2010/main" val="4113808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consider two topics –</a:t>
            </a:r>
          </a:p>
          <a:p>
            <a:r>
              <a:rPr lang="en-GB" dirty="0"/>
              <a:t>Similarity solutions and free boundary problems (and maybe boundary layers)</a:t>
            </a:r>
          </a:p>
          <a:p>
            <a:r>
              <a:rPr lang="en-GB" dirty="0"/>
              <a:t>Style of course:</a:t>
            </a:r>
          </a:p>
          <a:p>
            <a:pPr marL="171450" indent="-171450">
              <a:buFontTx/>
              <a:buChar char="-"/>
            </a:pPr>
            <a:r>
              <a:rPr lang="en-GB" dirty="0"/>
              <a:t>Useful techniques for future research – thinking abut the model, what </a:t>
            </a:r>
            <a:r>
              <a:rPr lang="en-GB" dirty="0" err="1"/>
              <a:t>buonary</a:t>
            </a:r>
            <a:r>
              <a:rPr lang="en-GB" dirty="0"/>
              <a:t> conditions are needed etc. </a:t>
            </a:r>
          </a:p>
          <a:p>
            <a:pPr marL="171450" indent="-171450">
              <a:buFontTx/>
              <a:buChar char="-"/>
            </a:pPr>
            <a:r>
              <a:rPr lang="en-GB" dirty="0"/>
              <a:t>Hopefully clear</a:t>
            </a:r>
          </a:p>
          <a:p>
            <a:pPr marL="171450" indent="-171450">
              <a:buFontTx/>
              <a:buChar char="-"/>
            </a:pPr>
            <a:r>
              <a:rPr lang="en-GB" dirty="0"/>
              <a:t>First question optional</a:t>
            </a:r>
          </a:p>
          <a:p>
            <a:pPr marL="171450" indent="-171450">
              <a:buFontTx/>
              <a:buChar char="-"/>
            </a:pPr>
            <a:r>
              <a:rPr lang="en-GB" dirty="0"/>
              <a:t>Four problem sheets </a:t>
            </a:r>
          </a:p>
        </p:txBody>
      </p:sp>
      <p:sp>
        <p:nvSpPr>
          <p:cNvPr id="4" name="Slide Number Placeholder 3"/>
          <p:cNvSpPr>
            <a:spLocks noGrp="1"/>
          </p:cNvSpPr>
          <p:nvPr>
            <p:ph type="sldNum" sz="quarter" idx="5"/>
          </p:nvPr>
        </p:nvSpPr>
        <p:spPr/>
        <p:txBody>
          <a:bodyPr/>
          <a:lstStyle/>
          <a:p>
            <a:fld id="{7F652BC4-3506-4991-9368-2AB4291B3B25}" type="slidenum">
              <a:rPr lang="en-GB" smtClean="0"/>
              <a:t>1</a:t>
            </a:fld>
            <a:endParaRPr lang="en-GB"/>
          </a:p>
        </p:txBody>
      </p:sp>
    </p:spTree>
    <p:extLst>
      <p:ext uri="{BB962C8B-B14F-4D97-AF65-F5344CB8AC3E}">
        <p14:creationId xmlns:p14="http://schemas.microsoft.com/office/powerpoint/2010/main" val="4203680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not obvious why we should try this on the face of it (we will find out later on) but for now we will just try this. </a:t>
            </a:r>
          </a:p>
        </p:txBody>
      </p:sp>
      <p:sp>
        <p:nvSpPr>
          <p:cNvPr id="4" name="Slide Number Placeholder 3"/>
          <p:cNvSpPr>
            <a:spLocks noGrp="1"/>
          </p:cNvSpPr>
          <p:nvPr>
            <p:ph type="sldNum" sz="quarter" idx="5"/>
          </p:nvPr>
        </p:nvSpPr>
        <p:spPr/>
        <p:txBody>
          <a:bodyPr/>
          <a:lstStyle/>
          <a:p>
            <a:fld id="{7F652BC4-3506-4991-9368-2AB4291B3B25}" type="slidenum">
              <a:rPr lang="en-GB" smtClean="0"/>
              <a:t>11</a:t>
            </a:fld>
            <a:endParaRPr lang="en-GB"/>
          </a:p>
        </p:txBody>
      </p:sp>
    </p:spTree>
    <p:extLst>
      <p:ext uri="{BB962C8B-B14F-4D97-AF65-F5344CB8AC3E}">
        <p14:creationId xmlns:p14="http://schemas.microsoft.com/office/powerpoint/2010/main" val="375876542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Principal</a:t>
            </a:r>
            <a:r>
              <a:rPr lang="en-GB" baseline="0" dirty="0"/>
              <a:t> value of integral</a:t>
            </a:r>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101</a:t>
            </a:fld>
            <a:endParaRPr lang="en-GB"/>
          </a:p>
        </p:txBody>
      </p:sp>
    </p:spTree>
    <p:extLst>
      <p:ext uri="{BB962C8B-B14F-4D97-AF65-F5344CB8AC3E}">
        <p14:creationId xmlns:p14="http://schemas.microsoft.com/office/powerpoint/2010/main" val="135197981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Principal</a:t>
            </a:r>
            <a:r>
              <a:rPr lang="en-GB" baseline="0" dirty="0"/>
              <a:t> value of integral</a:t>
            </a:r>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102</a:t>
            </a:fld>
            <a:endParaRPr lang="en-GB"/>
          </a:p>
        </p:txBody>
      </p:sp>
    </p:spTree>
    <p:extLst>
      <p:ext uri="{BB962C8B-B14F-4D97-AF65-F5344CB8AC3E}">
        <p14:creationId xmlns:p14="http://schemas.microsoft.com/office/powerpoint/2010/main" val="40779825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Principal</a:t>
            </a:r>
            <a:r>
              <a:rPr lang="en-GB" baseline="0" dirty="0"/>
              <a:t> value of integral</a:t>
            </a:r>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103</a:t>
            </a:fld>
            <a:endParaRPr lang="en-GB"/>
          </a:p>
        </p:txBody>
      </p:sp>
    </p:spTree>
    <p:extLst>
      <p:ext uri="{BB962C8B-B14F-4D97-AF65-F5344CB8AC3E}">
        <p14:creationId xmlns:p14="http://schemas.microsoft.com/office/powerpoint/2010/main" val="382353888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Principal</a:t>
            </a:r>
            <a:r>
              <a:rPr lang="en-GB" baseline="0" dirty="0"/>
              <a:t> value of integral</a:t>
            </a:r>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104</a:t>
            </a:fld>
            <a:endParaRPr lang="en-GB"/>
          </a:p>
        </p:txBody>
      </p:sp>
    </p:spTree>
    <p:extLst>
      <p:ext uri="{BB962C8B-B14F-4D97-AF65-F5344CB8AC3E}">
        <p14:creationId xmlns:p14="http://schemas.microsoft.com/office/powerpoint/2010/main" val="204201996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105</a:t>
            </a:fld>
            <a:endParaRPr lang="en-GB"/>
          </a:p>
        </p:txBody>
      </p:sp>
    </p:spTree>
    <p:extLst>
      <p:ext uri="{BB962C8B-B14F-4D97-AF65-F5344CB8AC3E}">
        <p14:creationId xmlns:p14="http://schemas.microsoft.com/office/powerpoint/2010/main" val="410432299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106</a:t>
            </a:fld>
            <a:endParaRPr lang="en-GB"/>
          </a:p>
        </p:txBody>
      </p:sp>
    </p:spTree>
    <p:extLst>
      <p:ext uri="{BB962C8B-B14F-4D97-AF65-F5344CB8AC3E}">
        <p14:creationId xmlns:p14="http://schemas.microsoft.com/office/powerpoint/2010/main" val="105664571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107</a:t>
            </a:fld>
            <a:endParaRPr lang="en-GB"/>
          </a:p>
        </p:txBody>
      </p:sp>
    </p:spTree>
    <p:extLst>
      <p:ext uri="{BB962C8B-B14F-4D97-AF65-F5344CB8AC3E}">
        <p14:creationId xmlns:p14="http://schemas.microsoft.com/office/powerpoint/2010/main" val="80365671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108</a:t>
            </a:fld>
            <a:endParaRPr lang="en-GB"/>
          </a:p>
        </p:txBody>
      </p:sp>
    </p:spTree>
    <p:extLst>
      <p:ext uri="{BB962C8B-B14F-4D97-AF65-F5344CB8AC3E}">
        <p14:creationId xmlns:p14="http://schemas.microsoft.com/office/powerpoint/2010/main" val="384522777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109</a:t>
            </a:fld>
            <a:endParaRPr lang="en-GB"/>
          </a:p>
        </p:txBody>
      </p:sp>
    </p:spTree>
    <p:extLst>
      <p:ext uri="{BB962C8B-B14F-4D97-AF65-F5344CB8AC3E}">
        <p14:creationId xmlns:p14="http://schemas.microsoft.com/office/powerpoint/2010/main" val="2562256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not obvious why we should try this on the face of it (we will find out later on) but for now we will just try this. </a:t>
            </a:r>
          </a:p>
        </p:txBody>
      </p:sp>
      <p:sp>
        <p:nvSpPr>
          <p:cNvPr id="4" name="Slide Number Placeholder 3"/>
          <p:cNvSpPr>
            <a:spLocks noGrp="1"/>
          </p:cNvSpPr>
          <p:nvPr>
            <p:ph type="sldNum" sz="quarter" idx="5"/>
          </p:nvPr>
        </p:nvSpPr>
        <p:spPr/>
        <p:txBody>
          <a:bodyPr/>
          <a:lstStyle/>
          <a:p>
            <a:fld id="{7F652BC4-3506-4991-9368-2AB4291B3B25}" type="slidenum">
              <a:rPr lang="en-GB" smtClean="0"/>
              <a:t>12</a:t>
            </a:fld>
            <a:endParaRPr lang="en-GB"/>
          </a:p>
        </p:txBody>
      </p:sp>
    </p:spTree>
    <p:extLst>
      <p:ext uri="{BB962C8B-B14F-4D97-AF65-F5344CB8AC3E}">
        <p14:creationId xmlns:p14="http://schemas.microsoft.com/office/powerpoint/2010/main" val="1453594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not obvious why we should try this on the face of it (we will find out later on) but for now we will just try this. </a:t>
            </a:r>
          </a:p>
        </p:txBody>
      </p:sp>
      <p:sp>
        <p:nvSpPr>
          <p:cNvPr id="4" name="Slide Number Placeholder 3"/>
          <p:cNvSpPr>
            <a:spLocks noGrp="1"/>
          </p:cNvSpPr>
          <p:nvPr>
            <p:ph type="sldNum" sz="quarter" idx="5"/>
          </p:nvPr>
        </p:nvSpPr>
        <p:spPr/>
        <p:txBody>
          <a:bodyPr/>
          <a:lstStyle/>
          <a:p>
            <a:fld id="{7F652BC4-3506-4991-9368-2AB4291B3B25}" type="slidenum">
              <a:rPr lang="en-GB" smtClean="0"/>
              <a:t>13</a:t>
            </a:fld>
            <a:endParaRPr lang="en-GB"/>
          </a:p>
        </p:txBody>
      </p:sp>
    </p:spTree>
    <p:extLst>
      <p:ext uri="{BB962C8B-B14F-4D97-AF65-F5344CB8AC3E}">
        <p14:creationId xmlns:p14="http://schemas.microsoft.com/office/powerpoint/2010/main" val="2748673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not obvious why we should try this on the face of it (we will find out later on) but for now we will just try this. </a:t>
            </a:r>
          </a:p>
        </p:txBody>
      </p:sp>
      <p:sp>
        <p:nvSpPr>
          <p:cNvPr id="4" name="Slide Number Placeholder 3"/>
          <p:cNvSpPr>
            <a:spLocks noGrp="1"/>
          </p:cNvSpPr>
          <p:nvPr>
            <p:ph type="sldNum" sz="quarter" idx="5"/>
          </p:nvPr>
        </p:nvSpPr>
        <p:spPr/>
        <p:txBody>
          <a:bodyPr/>
          <a:lstStyle/>
          <a:p>
            <a:fld id="{7F652BC4-3506-4991-9368-2AB4291B3B25}" type="slidenum">
              <a:rPr lang="en-GB" smtClean="0"/>
              <a:t>14</a:t>
            </a:fld>
            <a:endParaRPr lang="en-GB"/>
          </a:p>
        </p:txBody>
      </p:sp>
    </p:spTree>
    <p:extLst>
      <p:ext uri="{BB962C8B-B14F-4D97-AF65-F5344CB8AC3E}">
        <p14:creationId xmlns:p14="http://schemas.microsoft.com/office/powerpoint/2010/main" val="3873274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means that we can collapse the data onto a single curve for any time</a:t>
            </a:r>
          </a:p>
        </p:txBody>
      </p:sp>
      <p:sp>
        <p:nvSpPr>
          <p:cNvPr id="4" name="Slide Number Placeholder 3"/>
          <p:cNvSpPr>
            <a:spLocks noGrp="1"/>
          </p:cNvSpPr>
          <p:nvPr>
            <p:ph type="sldNum" sz="quarter" idx="5"/>
          </p:nvPr>
        </p:nvSpPr>
        <p:spPr/>
        <p:txBody>
          <a:bodyPr/>
          <a:lstStyle/>
          <a:p>
            <a:fld id="{7F652BC4-3506-4991-9368-2AB4291B3B25}" type="slidenum">
              <a:rPr lang="en-GB" smtClean="0"/>
              <a:t>15</a:t>
            </a:fld>
            <a:endParaRPr lang="en-GB"/>
          </a:p>
        </p:txBody>
      </p:sp>
    </p:spTree>
    <p:extLst>
      <p:ext uri="{BB962C8B-B14F-4D97-AF65-F5344CB8AC3E}">
        <p14:creationId xmlns:p14="http://schemas.microsoft.com/office/powerpoint/2010/main" val="68144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not obvious why we should try this on the face of it (we will find out later on) but for now we will just try this. </a:t>
            </a:r>
          </a:p>
        </p:txBody>
      </p:sp>
      <p:sp>
        <p:nvSpPr>
          <p:cNvPr id="4" name="Slide Number Placeholder 3"/>
          <p:cNvSpPr>
            <a:spLocks noGrp="1"/>
          </p:cNvSpPr>
          <p:nvPr>
            <p:ph type="sldNum" sz="quarter" idx="5"/>
          </p:nvPr>
        </p:nvSpPr>
        <p:spPr/>
        <p:txBody>
          <a:bodyPr/>
          <a:lstStyle/>
          <a:p>
            <a:fld id="{7F652BC4-3506-4991-9368-2AB4291B3B25}" type="slidenum">
              <a:rPr lang="en-GB" smtClean="0"/>
              <a:t>16</a:t>
            </a:fld>
            <a:endParaRPr lang="en-GB"/>
          </a:p>
        </p:txBody>
      </p:sp>
    </p:spTree>
    <p:extLst>
      <p:ext uri="{BB962C8B-B14F-4D97-AF65-F5344CB8AC3E}">
        <p14:creationId xmlns:p14="http://schemas.microsoft.com/office/powerpoint/2010/main" val="640530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not obvious why we should try this on the face of it (we will find out later on) but for now we will just try this. </a:t>
            </a:r>
          </a:p>
        </p:txBody>
      </p:sp>
      <p:sp>
        <p:nvSpPr>
          <p:cNvPr id="4" name="Slide Number Placeholder 3"/>
          <p:cNvSpPr>
            <a:spLocks noGrp="1"/>
          </p:cNvSpPr>
          <p:nvPr>
            <p:ph type="sldNum" sz="quarter" idx="5"/>
          </p:nvPr>
        </p:nvSpPr>
        <p:spPr/>
        <p:txBody>
          <a:bodyPr/>
          <a:lstStyle/>
          <a:p>
            <a:fld id="{7F652BC4-3506-4991-9368-2AB4291B3B25}" type="slidenum">
              <a:rPr lang="en-GB" smtClean="0"/>
              <a:t>17</a:t>
            </a:fld>
            <a:endParaRPr lang="en-GB"/>
          </a:p>
        </p:txBody>
      </p:sp>
    </p:spTree>
    <p:extLst>
      <p:ext uri="{BB962C8B-B14F-4D97-AF65-F5344CB8AC3E}">
        <p14:creationId xmlns:p14="http://schemas.microsoft.com/office/powerpoint/2010/main" val="2721152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not obvious why we should try this on the face of it (we will find out later on) but for now we will just try this. </a:t>
            </a:r>
          </a:p>
        </p:txBody>
      </p:sp>
      <p:sp>
        <p:nvSpPr>
          <p:cNvPr id="4" name="Slide Number Placeholder 3"/>
          <p:cNvSpPr>
            <a:spLocks noGrp="1"/>
          </p:cNvSpPr>
          <p:nvPr>
            <p:ph type="sldNum" sz="quarter" idx="5"/>
          </p:nvPr>
        </p:nvSpPr>
        <p:spPr/>
        <p:txBody>
          <a:bodyPr/>
          <a:lstStyle/>
          <a:p>
            <a:fld id="{7F652BC4-3506-4991-9368-2AB4291B3B25}" type="slidenum">
              <a:rPr lang="en-GB" smtClean="0"/>
              <a:t>18</a:t>
            </a:fld>
            <a:endParaRPr lang="en-GB"/>
          </a:p>
        </p:txBody>
      </p:sp>
    </p:spTree>
    <p:extLst>
      <p:ext uri="{BB962C8B-B14F-4D97-AF65-F5344CB8AC3E}">
        <p14:creationId xmlns:p14="http://schemas.microsoft.com/office/powerpoint/2010/main" val="1481481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not obvious why we should try this on the face of it (we will find out later on) but for now we will just try this. </a:t>
            </a:r>
          </a:p>
        </p:txBody>
      </p:sp>
      <p:sp>
        <p:nvSpPr>
          <p:cNvPr id="4" name="Slide Number Placeholder 3"/>
          <p:cNvSpPr>
            <a:spLocks noGrp="1"/>
          </p:cNvSpPr>
          <p:nvPr>
            <p:ph type="sldNum" sz="quarter" idx="5"/>
          </p:nvPr>
        </p:nvSpPr>
        <p:spPr/>
        <p:txBody>
          <a:bodyPr/>
          <a:lstStyle/>
          <a:p>
            <a:fld id="{7F652BC4-3506-4991-9368-2AB4291B3B25}" type="slidenum">
              <a:rPr lang="en-GB" smtClean="0"/>
              <a:t>19</a:t>
            </a:fld>
            <a:endParaRPr lang="en-GB"/>
          </a:p>
        </p:txBody>
      </p:sp>
    </p:spTree>
    <p:extLst>
      <p:ext uri="{BB962C8B-B14F-4D97-AF65-F5344CB8AC3E}">
        <p14:creationId xmlns:p14="http://schemas.microsoft.com/office/powerpoint/2010/main" val="1922982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not obvious why we should try this on the face of it (we will find out later on) but for now we will just try this. </a:t>
            </a:r>
          </a:p>
        </p:txBody>
      </p:sp>
      <p:sp>
        <p:nvSpPr>
          <p:cNvPr id="4" name="Slide Number Placeholder 3"/>
          <p:cNvSpPr>
            <a:spLocks noGrp="1"/>
          </p:cNvSpPr>
          <p:nvPr>
            <p:ph type="sldNum" sz="quarter" idx="5"/>
          </p:nvPr>
        </p:nvSpPr>
        <p:spPr/>
        <p:txBody>
          <a:bodyPr/>
          <a:lstStyle/>
          <a:p>
            <a:fld id="{7F652BC4-3506-4991-9368-2AB4291B3B25}" type="slidenum">
              <a:rPr lang="en-GB" smtClean="0"/>
              <a:t>20</a:t>
            </a:fld>
            <a:endParaRPr lang="en-GB"/>
          </a:p>
        </p:txBody>
      </p:sp>
    </p:spTree>
    <p:extLst>
      <p:ext uri="{BB962C8B-B14F-4D97-AF65-F5344CB8AC3E}">
        <p14:creationId xmlns:p14="http://schemas.microsoft.com/office/powerpoint/2010/main" val="405975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Draw log10(</a:t>
            </a:r>
            <a:r>
              <a:rPr lang="en-GB" dirty="0" err="1"/>
              <a:t>rf</a:t>
            </a:r>
            <a:r>
              <a:rPr lang="en-GB" dirty="0"/>
              <a:t>) versus log10(t) and gradient 1/8</a:t>
            </a:r>
          </a:p>
        </p:txBody>
      </p:sp>
      <p:sp>
        <p:nvSpPr>
          <p:cNvPr id="4" name="Slide Number Placeholder 3"/>
          <p:cNvSpPr>
            <a:spLocks noGrp="1"/>
          </p:cNvSpPr>
          <p:nvPr>
            <p:ph type="sldNum" sz="quarter" idx="5"/>
          </p:nvPr>
        </p:nvSpPr>
        <p:spPr/>
        <p:txBody>
          <a:bodyPr/>
          <a:lstStyle/>
          <a:p>
            <a:fld id="{7F652BC4-3506-4991-9368-2AB4291B3B25}" type="slidenum">
              <a:rPr lang="en-GB" smtClean="0"/>
              <a:t>2</a:t>
            </a:fld>
            <a:endParaRPr lang="en-GB"/>
          </a:p>
        </p:txBody>
      </p:sp>
    </p:spTree>
    <p:extLst>
      <p:ext uri="{BB962C8B-B14F-4D97-AF65-F5344CB8AC3E}">
        <p14:creationId xmlns:p14="http://schemas.microsoft.com/office/powerpoint/2010/main" val="1895994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not obvious why we should try this on the face of it (we will find out later on) but for now we will just try this. </a:t>
            </a:r>
          </a:p>
        </p:txBody>
      </p:sp>
      <p:sp>
        <p:nvSpPr>
          <p:cNvPr id="4" name="Slide Number Placeholder 3"/>
          <p:cNvSpPr>
            <a:spLocks noGrp="1"/>
          </p:cNvSpPr>
          <p:nvPr>
            <p:ph type="sldNum" sz="quarter" idx="5"/>
          </p:nvPr>
        </p:nvSpPr>
        <p:spPr/>
        <p:txBody>
          <a:bodyPr/>
          <a:lstStyle/>
          <a:p>
            <a:fld id="{7F652BC4-3506-4991-9368-2AB4291B3B25}" type="slidenum">
              <a:rPr lang="en-GB" smtClean="0"/>
              <a:t>21</a:t>
            </a:fld>
            <a:endParaRPr lang="en-GB"/>
          </a:p>
        </p:txBody>
      </p:sp>
    </p:spTree>
    <p:extLst>
      <p:ext uri="{BB962C8B-B14F-4D97-AF65-F5344CB8AC3E}">
        <p14:creationId xmlns:p14="http://schemas.microsoft.com/office/powerpoint/2010/main" val="685994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22</a:t>
            </a:fld>
            <a:endParaRPr lang="en-GB"/>
          </a:p>
        </p:txBody>
      </p:sp>
    </p:spTree>
    <p:extLst>
      <p:ext uri="{BB962C8B-B14F-4D97-AF65-F5344CB8AC3E}">
        <p14:creationId xmlns:p14="http://schemas.microsoft.com/office/powerpoint/2010/main" val="571329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23</a:t>
            </a:fld>
            <a:endParaRPr lang="en-GB"/>
          </a:p>
        </p:txBody>
      </p:sp>
    </p:spTree>
    <p:extLst>
      <p:ext uri="{BB962C8B-B14F-4D97-AF65-F5344CB8AC3E}">
        <p14:creationId xmlns:p14="http://schemas.microsoft.com/office/powerpoint/2010/main" val="2908836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24</a:t>
            </a:fld>
            <a:endParaRPr lang="en-GB"/>
          </a:p>
        </p:txBody>
      </p:sp>
    </p:spTree>
    <p:extLst>
      <p:ext uri="{BB962C8B-B14F-4D97-AF65-F5344CB8AC3E}">
        <p14:creationId xmlns:p14="http://schemas.microsoft.com/office/powerpoint/2010/main" val="358134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25</a:t>
            </a:fld>
            <a:endParaRPr lang="en-GB"/>
          </a:p>
        </p:txBody>
      </p:sp>
    </p:spTree>
    <p:extLst>
      <p:ext uri="{BB962C8B-B14F-4D97-AF65-F5344CB8AC3E}">
        <p14:creationId xmlns:p14="http://schemas.microsoft.com/office/powerpoint/2010/main" val="3693303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26</a:t>
            </a:fld>
            <a:endParaRPr lang="en-GB"/>
          </a:p>
        </p:txBody>
      </p:sp>
    </p:spTree>
    <p:extLst>
      <p:ext uri="{BB962C8B-B14F-4D97-AF65-F5344CB8AC3E}">
        <p14:creationId xmlns:p14="http://schemas.microsoft.com/office/powerpoint/2010/main" val="2499977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27</a:t>
            </a:fld>
            <a:endParaRPr lang="en-GB"/>
          </a:p>
        </p:txBody>
      </p:sp>
    </p:spTree>
    <p:extLst>
      <p:ext uri="{BB962C8B-B14F-4D97-AF65-F5344CB8AC3E}">
        <p14:creationId xmlns:p14="http://schemas.microsoft.com/office/powerpoint/2010/main" val="35108089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28</a:t>
            </a:fld>
            <a:endParaRPr lang="en-GB"/>
          </a:p>
        </p:txBody>
      </p:sp>
    </p:spTree>
    <p:extLst>
      <p:ext uri="{BB962C8B-B14F-4D97-AF65-F5344CB8AC3E}">
        <p14:creationId xmlns:p14="http://schemas.microsoft.com/office/powerpoint/2010/main" val="1070938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29</a:t>
            </a:fld>
            <a:endParaRPr lang="en-GB"/>
          </a:p>
        </p:txBody>
      </p:sp>
    </p:spTree>
    <p:extLst>
      <p:ext uri="{BB962C8B-B14F-4D97-AF65-F5344CB8AC3E}">
        <p14:creationId xmlns:p14="http://schemas.microsoft.com/office/powerpoint/2010/main" val="32818345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30</a:t>
            </a:fld>
            <a:endParaRPr lang="en-GB"/>
          </a:p>
        </p:txBody>
      </p:sp>
    </p:spTree>
    <p:extLst>
      <p:ext uri="{BB962C8B-B14F-4D97-AF65-F5344CB8AC3E}">
        <p14:creationId xmlns:p14="http://schemas.microsoft.com/office/powerpoint/2010/main" val="3063053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Hats = dimensional variables </a:t>
            </a:r>
          </a:p>
          <a:p>
            <a:r>
              <a:rPr lang="en-GB" dirty="0"/>
              <a:t>Label</a:t>
            </a:r>
            <a:r>
              <a:rPr lang="en-GB" baseline="0" dirty="0"/>
              <a:t> Q rho, g and mu</a:t>
            </a:r>
          </a:p>
          <a:p>
            <a:r>
              <a:rPr lang="en-GB" baseline="0" dirty="0"/>
              <a:t>Conservative form </a:t>
            </a:r>
          </a:p>
          <a:p>
            <a:r>
              <a:rPr lang="en-GB" baseline="0" dirty="0"/>
              <a:t>Add initial condition and boundary condition </a:t>
            </a:r>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3</a:t>
            </a:fld>
            <a:endParaRPr lang="en-GB"/>
          </a:p>
        </p:txBody>
      </p:sp>
    </p:spTree>
    <p:extLst>
      <p:ext uri="{BB962C8B-B14F-4D97-AF65-F5344CB8AC3E}">
        <p14:creationId xmlns:p14="http://schemas.microsoft.com/office/powerpoint/2010/main" val="3853710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31</a:t>
            </a:fld>
            <a:endParaRPr lang="en-GB"/>
          </a:p>
        </p:txBody>
      </p:sp>
    </p:spTree>
    <p:extLst>
      <p:ext uri="{BB962C8B-B14F-4D97-AF65-F5344CB8AC3E}">
        <p14:creationId xmlns:p14="http://schemas.microsoft.com/office/powerpoint/2010/main" val="12027069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32</a:t>
            </a:fld>
            <a:endParaRPr lang="en-GB"/>
          </a:p>
        </p:txBody>
      </p:sp>
    </p:spTree>
    <p:extLst>
      <p:ext uri="{BB962C8B-B14F-4D97-AF65-F5344CB8AC3E}">
        <p14:creationId xmlns:p14="http://schemas.microsoft.com/office/powerpoint/2010/main" val="28508677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33</a:t>
            </a:fld>
            <a:endParaRPr lang="en-GB"/>
          </a:p>
        </p:txBody>
      </p:sp>
    </p:spTree>
    <p:extLst>
      <p:ext uri="{BB962C8B-B14F-4D97-AF65-F5344CB8AC3E}">
        <p14:creationId xmlns:p14="http://schemas.microsoft.com/office/powerpoint/2010/main" val="36444482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34</a:t>
            </a:fld>
            <a:endParaRPr lang="en-GB"/>
          </a:p>
        </p:txBody>
      </p:sp>
    </p:spTree>
    <p:extLst>
      <p:ext uri="{BB962C8B-B14F-4D97-AF65-F5344CB8AC3E}">
        <p14:creationId xmlns:p14="http://schemas.microsoft.com/office/powerpoint/2010/main" val="742349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35</a:t>
            </a:fld>
            <a:endParaRPr lang="en-GB"/>
          </a:p>
        </p:txBody>
      </p:sp>
    </p:spTree>
    <p:extLst>
      <p:ext uri="{BB962C8B-B14F-4D97-AF65-F5344CB8AC3E}">
        <p14:creationId xmlns:p14="http://schemas.microsoft.com/office/powerpoint/2010/main" val="10899063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36</a:t>
            </a:fld>
            <a:endParaRPr lang="en-GB"/>
          </a:p>
        </p:txBody>
      </p:sp>
    </p:spTree>
    <p:extLst>
      <p:ext uri="{BB962C8B-B14F-4D97-AF65-F5344CB8AC3E}">
        <p14:creationId xmlns:p14="http://schemas.microsoft.com/office/powerpoint/2010/main" val="37321033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37</a:t>
            </a:fld>
            <a:endParaRPr lang="en-GB"/>
          </a:p>
        </p:txBody>
      </p:sp>
    </p:spTree>
    <p:extLst>
      <p:ext uri="{BB962C8B-B14F-4D97-AF65-F5344CB8AC3E}">
        <p14:creationId xmlns:p14="http://schemas.microsoft.com/office/powerpoint/2010/main" val="29804702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38</a:t>
            </a:fld>
            <a:endParaRPr lang="en-GB"/>
          </a:p>
        </p:txBody>
      </p:sp>
    </p:spTree>
    <p:extLst>
      <p:ext uri="{BB962C8B-B14F-4D97-AF65-F5344CB8AC3E}">
        <p14:creationId xmlns:p14="http://schemas.microsoft.com/office/powerpoint/2010/main" val="15820231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39</a:t>
            </a:fld>
            <a:endParaRPr lang="en-GB"/>
          </a:p>
        </p:txBody>
      </p:sp>
    </p:spTree>
    <p:extLst>
      <p:ext uri="{BB962C8B-B14F-4D97-AF65-F5344CB8AC3E}">
        <p14:creationId xmlns:p14="http://schemas.microsoft.com/office/powerpoint/2010/main" val="32708666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40</a:t>
            </a:fld>
            <a:endParaRPr lang="en-GB"/>
          </a:p>
        </p:txBody>
      </p:sp>
    </p:spTree>
    <p:extLst>
      <p:ext uri="{BB962C8B-B14F-4D97-AF65-F5344CB8AC3E}">
        <p14:creationId xmlns:p14="http://schemas.microsoft.com/office/powerpoint/2010/main" val="703978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Write</a:t>
            </a:r>
            <a:r>
              <a:rPr lang="en-GB" baseline="0" dirty="0"/>
              <a:t> what t0 is </a:t>
            </a:r>
            <a:endParaRPr lang="en-GB" dirty="0"/>
          </a:p>
        </p:txBody>
      </p:sp>
      <p:sp>
        <p:nvSpPr>
          <p:cNvPr id="4" name="Slide Number Placeholder 3"/>
          <p:cNvSpPr>
            <a:spLocks noGrp="1"/>
          </p:cNvSpPr>
          <p:nvPr>
            <p:ph type="sldNum" sz="quarter" idx="10"/>
          </p:nvPr>
        </p:nvSpPr>
        <p:spPr/>
        <p:txBody>
          <a:bodyPr/>
          <a:lstStyle/>
          <a:p>
            <a:fld id="{7F652BC4-3506-4991-9368-2AB4291B3B25}" type="slidenum">
              <a:rPr lang="en-GB" smtClean="0"/>
              <a:t>5</a:t>
            </a:fld>
            <a:endParaRPr lang="en-GB"/>
          </a:p>
        </p:txBody>
      </p:sp>
    </p:spTree>
    <p:extLst>
      <p:ext uri="{BB962C8B-B14F-4D97-AF65-F5344CB8AC3E}">
        <p14:creationId xmlns:p14="http://schemas.microsoft.com/office/powerpoint/2010/main" val="7385414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41</a:t>
            </a:fld>
            <a:endParaRPr lang="en-GB"/>
          </a:p>
        </p:txBody>
      </p:sp>
    </p:spTree>
    <p:extLst>
      <p:ext uri="{BB962C8B-B14F-4D97-AF65-F5344CB8AC3E}">
        <p14:creationId xmlns:p14="http://schemas.microsoft.com/office/powerpoint/2010/main" val="518873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42</a:t>
            </a:fld>
            <a:endParaRPr lang="en-GB"/>
          </a:p>
        </p:txBody>
      </p:sp>
    </p:spTree>
    <p:extLst>
      <p:ext uri="{BB962C8B-B14F-4D97-AF65-F5344CB8AC3E}">
        <p14:creationId xmlns:p14="http://schemas.microsoft.com/office/powerpoint/2010/main" val="2834060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43</a:t>
            </a:fld>
            <a:endParaRPr lang="en-GB"/>
          </a:p>
        </p:txBody>
      </p:sp>
    </p:spTree>
    <p:extLst>
      <p:ext uri="{BB962C8B-B14F-4D97-AF65-F5344CB8AC3E}">
        <p14:creationId xmlns:p14="http://schemas.microsoft.com/office/powerpoint/2010/main" val="7744198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44</a:t>
            </a:fld>
            <a:endParaRPr lang="en-GB"/>
          </a:p>
        </p:txBody>
      </p:sp>
    </p:spTree>
    <p:extLst>
      <p:ext uri="{BB962C8B-B14F-4D97-AF65-F5344CB8AC3E}">
        <p14:creationId xmlns:p14="http://schemas.microsoft.com/office/powerpoint/2010/main" val="38199016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45</a:t>
            </a:fld>
            <a:endParaRPr lang="en-GB"/>
          </a:p>
        </p:txBody>
      </p:sp>
    </p:spTree>
    <p:extLst>
      <p:ext uri="{BB962C8B-B14F-4D97-AF65-F5344CB8AC3E}">
        <p14:creationId xmlns:p14="http://schemas.microsoft.com/office/powerpoint/2010/main" val="19363442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46</a:t>
            </a:fld>
            <a:endParaRPr lang="en-GB"/>
          </a:p>
        </p:txBody>
      </p:sp>
    </p:spTree>
    <p:extLst>
      <p:ext uri="{BB962C8B-B14F-4D97-AF65-F5344CB8AC3E}">
        <p14:creationId xmlns:p14="http://schemas.microsoft.com/office/powerpoint/2010/main" val="25357927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47</a:t>
            </a:fld>
            <a:endParaRPr lang="en-GB"/>
          </a:p>
        </p:txBody>
      </p:sp>
    </p:spTree>
    <p:extLst>
      <p:ext uri="{BB962C8B-B14F-4D97-AF65-F5344CB8AC3E}">
        <p14:creationId xmlns:p14="http://schemas.microsoft.com/office/powerpoint/2010/main" val="22524486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48</a:t>
            </a:fld>
            <a:endParaRPr lang="en-GB"/>
          </a:p>
        </p:txBody>
      </p:sp>
    </p:spTree>
    <p:extLst>
      <p:ext uri="{BB962C8B-B14F-4D97-AF65-F5344CB8AC3E}">
        <p14:creationId xmlns:p14="http://schemas.microsoft.com/office/powerpoint/2010/main" val="7047454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49</a:t>
            </a:fld>
            <a:endParaRPr lang="en-GB"/>
          </a:p>
        </p:txBody>
      </p:sp>
    </p:spTree>
    <p:extLst>
      <p:ext uri="{BB962C8B-B14F-4D97-AF65-F5344CB8AC3E}">
        <p14:creationId xmlns:p14="http://schemas.microsoft.com/office/powerpoint/2010/main" val="42694325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50</a:t>
            </a:fld>
            <a:endParaRPr lang="en-GB"/>
          </a:p>
        </p:txBody>
      </p:sp>
    </p:spTree>
    <p:extLst>
      <p:ext uri="{BB962C8B-B14F-4D97-AF65-F5344CB8AC3E}">
        <p14:creationId xmlns:p14="http://schemas.microsoft.com/office/powerpoint/2010/main" val="1090186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not obvious why we should try this on the face of it (we will find out later on) but for now we will just try this. </a:t>
            </a:r>
          </a:p>
        </p:txBody>
      </p:sp>
      <p:sp>
        <p:nvSpPr>
          <p:cNvPr id="4" name="Slide Number Placeholder 3"/>
          <p:cNvSpPr>
            <a:spLocks noGrp="1"/>
          </p:cNvSpPr>
          <p:nvPr>
            <p:ph type="sldNum" sz="quarter" idx="5"/>
          </p:nvPr>
        </p:nvSpPr>
        <p:spPr/>
        <p:txBody>
          <a:bodyPr/>
          <a:lstStyle/>
          <a:p>
            <a:fld id="{7F652BC4-3506-4991-9368-2AB4291B3B25}" type="slidenum">
              <a:rPr lang="en-GB" smtClean="0"/>
              <a:t>6</a:t>
            </a:fld>
            <a:endParaRPr lang="en-GB"/>
          </a:p>
        </p:txBody>
      </p:sp>
    </p:spTree>
    <p:extLst>
      <p:ext uri="{BB962C8B-B14F-4D97-AF65-F5344CB8AC3E}">
        <p14:creationId xmlns:p14="http://schemas.microsoft.com/office/powerpoint/2010/main" val="27812000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51</a:t>
            </a:fld>
            <a:endParaRPr lang="en-GB"/>
          </a:p>
        </p:txBody>
      </p:sp>
    </p:spTree>
    <p:extLst>
      <p:ext uri="{BB962C8B-B14F-4D97-AF65-F5344CB8AC3E}">
        <p14:creationId xmlns:p14="http://schemas.microsoft.com/office/powerpoint/2010/main" val="41716297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52</a:t>
            </a:fld>
            <a:endParaRPr lang="en-GB"/>
          </a:p>
        </p:txBody>
      </p:sp>
    </p:spTree>
    <p:extLst>
      <p:ext uri="{BB962C8B-B14F-4D97-AF65-F5344CB8AC3E}">
        <p14:creationId xmlns:p14="http://schemas.microsoft.com/office/powerpoint/2010/main" val="31063338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53</a:t>
            </a:fld>
            <a:endParaRPr lang="en-GB"/>
          </a:p>
        </p:txBody>
      </p:sp>
    </p:spTree>
    <p:extLst>
      <p:ext uri="{BB962C8B-B14F-4D97-AF65-F5344CB8AC3E}">
        <p14:creationId xmlns:p14="http://schemas.microsoft.com/office/powerpoint/2010/main" val="1513186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7B969AFF-8E1E-4EDE-B1D1-4CBCEFDCCD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119008D5-E539-43E3-9527-C0CDCE7EBB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8" name="Slide Number Placeholder 3">
            <a:extLst>
              <a:ext uri="{FF2B5EF4-FFF2-40B4-BE49-F238E27FC236}">
                <a16:creationId xmlns:a16="http://schemas.microsoft.com/office/drawing/2014/main" id="{9BE5F64F-F24B-455A-81F6-8B0D01D972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F857EDC-BD4F-44D3-A2FB-7BCF67C8B22D}" type="slidenum">
              <a:rPr lang="en-US" altLang="en-US"/>
              <a:pPr/>
              <a:t>54</a:t>
            </a:fld>
            <a:endParaRPr lang="en-US" altLang="en-US"/>
          </a:p>
        </p:txBody>
      </p:sp>
    </p:spTree>
    <p:extLst>
      <p:ext uri="{BB962C8B-B14F-4D97-AF65-F5344CB8AC3E}">
        <p14:creationId xmlns:p14="http://schemas.microsoft.com/office/powerpoint/2010/main" val="35652626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6AA53081-DFBF-4A20-B6FF-D20DBBC074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2EE9E0EC-AAE7-48CD-876D-3C9F78032D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196" name="Slide Number Placeholder 3">
            <a:extLst>
              <a:ext uri="{FF2B5EF4-FFF2-40B4-BE49-F238E27FC236}">
                <a16:creationId xmlns:a16="http://schemas.microsoft.com/office/drawing/2014/main" id="{295B6354-2479-4180-8FC1-EC333F25BD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A7CFEB-8D99-4919-ADCD-4D4F9298CB11}" type="slidenum">
              <a:rPr lang="en-US" altLang="en-US"/>
              <a:pPr/>
              <a:t>55</a:t>
            </a:fld>
            <a:endParaRPr lang="en-US" altLang="en-US"/>
          </a:p>
        </p:txBody>
      </p:sp>
    </p:spTree>
    <p:extLst>
      <p:ext uri="{BB962C8B-B14F-4D97-AF65-F5344CB8AC3E}">
        <p14:creationId xmlns:p14="http://schemas.microsoft.com/office/powerpoint/2010/main" val="31322171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56</a:t>
            </a:fld>
            <a:endParaRPr lang="en-GB"/>
          </a:p>
        </p:txBody>
      </p:sp>
    </p:spTree>
    <p:extLst>
      <p:ext uri="{BB962C8B-B14F-4D97-AF65-F5344CB8AC3E}">
        <p14:creationId xmlns:p14="http://schemas.microsoft.com/office/powerpoint/2010/main" val="13438891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57</a:t>
            </a:fld>
            <a:endParaRPr lang="en-GB"/>
          </a:p>
        </p:txBody>
      </p:sp>
    </p:spTree>
    <p:extLst>
      <p:ext uri="{BB962C8B-B14F-4D97-AF65-F5344CB8AC3E}">
        <p14:creationId xmlns:p14="http://schemas.microsoft.com/office/powerpoint/2010/main" val="18874850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58</a:t>
            </a:fld>
            <a:endParaRPr lang="en-GB"/>
          </a:p>
        </p:txBody>
      </p:sp>
    </p:spTree>
    <p:extLst>
      <p:ext uri="{BB962C8B-B14F-4D97-AF65-F5344CB8AC3E}">
        <p14:creationId xmlns:p14="http://schemas.microsoft.com/office/powerpoint/2010/main" val="37600690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59</a:t>
            </a:fld>
            <a:endParaRPr lang="en-GB"/>
          </a:p>
        </p:txBody>
      </p:sp>
    </p:spTree>
    <p:extLst>
      <p:ext uri="{BB962C8B-B14F-4D97-AF65-F5344CB8AC3E}">
        <p14:creationId xmlns:p14="http://schemas.microsoft.com/office/powerpoint/2010/main" val="10537869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60</a:t>
            </a:fld>
            <a:endParaRPr lang="en-GB"/>
          </a:p>
        </p:txBody>
      </p:sp>
    </p:spTree>
    <p:extLst>
      <p:ext uri="{BB962C8B-B14F-4D97-AF65-F5344CB8AC3E}">
        <p14:creationId xmlns:p14="http://schemas.microsoft.com/office/powerpoint/2010/main" val="2562627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not obvious why we should try this on the face of it (we will find out later on) but for now we will just try this. </a:t>
            </a:r>
          </a:p>
        </p:txBody>
      </p:sp>
      <p:sp>
        <p:nvSpPr>
          <p:cNvPr id="4" name="Slide Number Placeholder 3"/>
          <p:cNvSpPr>
            <a:spLocks noGrp="1"/>
          </p:cNvSpPr>
          <p:nvPr>
            <p:ph type="sldNum" sz="quarter" idx="5"/>
          </p:nvPr>
        </p:nvSpPr>
        <p:spPr/>
        <p:txBody>
          <a:bodyPr/>
          <a:lstStyle/>
          <a:p>
            <a:fld id="{7F652BC4-3506-4991-9368-2AB4291B3B25}" type="slidenum">
              <a:rPr lang="en-GB" smtClean="0"/>
              <a:t>7</a:t>
            </a:fld>
            <a:endParaRPr lang="en-GB"/>
          </a:p>
        </p:txBody>
      </p:sp>
    </p:spTree>
    <p:extLst>
      <p:ext uri="{BB962C8B-B14F-4D97-AF65-F5344CB8AC3E}">
        <p14:creationId xmlns:p14="http://schemas.microsoft.com/office/powerpoint/2010/main" val="7776237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61</a:t>
            </a:fld>
            <a:endParaRPr lang="en-GB"/>
          </a:p>
        </p:txBody>
      </p:sp>
    </p:spTree>
    <p:extLst>
      <p:ext uri="{BB962C8B-B14F-4D97-AF65-F5344CB8AC3E}">
        <p14:creationId xmlns:p14="http://schemas.microsoft.com/office/powerpoint/2010/main" val="8453201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62</a:t>
            </a:fld>
            <a:endParaRPr lang="en-GB"/>
          </a:p>
        </p:txBody>
      </p:sp>
    </p:spTree>
    <p:extLst>
      <p:ext uri="{BB962C8B-B14F-4D97-AF65-F5344CB8AC3E}">
        <p14:creationId xmlns:p14="http://schemas.microsoft.com/office/powerpoint/2010/main" val="37137019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63</a:t>
            </a:fld>
            <a:endParaRPr lang="en-GB"/>
          </a:p>
        </p:txBody>
      </p:sp>
    </p:spTree>
    <p:extLst>
      <p:ext uri="{BB962C8B-B14F-4D97-AF65-F5344CB8AC3E}">
        <p14:creationId xmlns:p14="http://schemas.microsoft.com/office/powerpoint/2010/main" val="17901661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Define St</a:t>
            </a:r>
          </a:p>
        </p:txBody>
      </p:sp>
      <p:sp>
        <p:nvSpPr>
          <p:cNvPr id="4" name="Slide Number Placeholder 3"/>
          <p:cNvSpPr>
            <a:spLocks noGrp="1"/>
          </p:cNvSpPr>
          <p:nvPr>
            <p:ph type="sldNum" sz="quarter" idx="5"/>
          </p:nvPr>
        </p:nvSpPr>
        <p:spPr/>
        <p:txBody>
          <a:bodyPr/>
          <a:lstStyle/>
          <a:p>
            <a:fld id="{7F652BC4-3506-4991-9368-2AB4291B3B25}" type="slidenum">
              <a:rPr lang="en-GB" smtClean="0"/>
              <a:t>64</a:t>
            </a:fld>
            <a:endParaRPr lang="en-GB"/>
          </a:p>
        </p:txBody>
      </p:sp>
    </p:spTree>
    <p:extLst>
      <p:ext uri="{BB962C8B-B14F-4D97-AF65-F5344CB8AC3E}">
        <p14:creationId xmlns:p14="http://schemas.microsoft.com/office/powerpoint/2010/main" val="31503841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Define St</a:t>
            </a:r>
          </a:p>
        </p:txBody>
      </p:sp>
      <p:sp>
        <p:nvSpPr>
          <p:cNvPr id="4" name="Slide Number Placeholder 3"/>
          <p:cNvSpPr>
            <a:spLocks noGrp="1"/>
          </p:cNvSpPr>
          <p:nvPr>
            <p:ph type="sldNum" sz="quarter" idx="5"/>
          </p:nvPr>
        </p:nvSpPr>
        <p:spPr/>
        <p:txBody>
          <a:bodyPr/>
          <a:lstStyle/>
          <a:p>
            <a:fld id="{7F652BC4-3506-4991-9368-2AB4291B3B25}" type="slidenum">
              <a:rPr lang="en-GB" smtClean="0"/>
              <a:t>65</a:t>
            </a:fld>
            <a:endParaRPr lang="en-GB"/>
          </a:p>
        </p:txBody>
      </p:sp>
    </p:spTree>
    <p:extLst>
      <p:ext uri="{BB962C8B-B14F-4D97-AF65-F5344CB8AC3E}">
        <p14:creationId xmlns:p14="http://schemas.microsoft.com/office/powerpoint/2010/main" val="20703920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St&lt;&lt;1 works for up to St=1 so does a good job</a:t>
            </a:r>
          </a:p>
        </p:txBody>
      </p:sp>
      <p:sp>
        <p:nvSpPr>
          <p:cNvPr id="4" name="Slide Number Placeholder 3"/>
          <p:cNvSpPr>
            <a:spLocks noGrp="1"/>
          </p:cNvSpPr>
          <p:nvPr>
            <p:ph type="sldNum" sz="quarter" idx="5"/>
          </p:nvPr>
        </p:nvSpPr>
        <p:spPr/>
        <p:txBody>
          <a:bodyPr/>
          <a:lstStyle/>
          <a:p>
            <a:fld id="{7F652BC4-3506-4991-9368-2AB4291B3B25}" type="slidenum">
              <a:rPr lang="en-GB" smtClean="0"/>
              <a:t>66</a:t>
            </a:fld>
            <a:endParaRPr lang="en-GB"/>
          </a:p>
        </p:txBody>
      </p:sp>
    </p:spTree>
    <p:extLst>
      <p:ext uri="{BB962C8B-B14F-4D97-AF65-F5344CB8AC3E}">
        <p14:creationId xmlns:p14="http://schemas.microsoft.com/office/powerpoint/2010/main" val="4154338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Define St</a:t>
            </a:r>
          </a:p>
        </p:txBody>
      </p:sp>
      <p:sp>
        <p:nvSpPr>
          <p:cNvPr id="4" name="Slide Number Placeholder 3"/>
          <p:cNvSpPr>
            <a:spLocks noGrp="1"/>
          </p:cNvSpPr>
          <p:nvPr>
            <p:ph type="sldNum" sz="quarter" idx="5"/>
          </p:nvPr>
        </p:nvSpPr>
        <p:spPr/>
        <p:txBody>
          <a:bodyPr/>
          <a:lstStyle/>
          <a:p>
            <a:fld id="{7F652BC4-3506-4991-9368-2AB4291B3B25}" type="slidenum">
              <a:rPr lang="en-GB" smtClean="0"/>
              <a:t>67</a:t>
            </a:fld>
            <a:endParaRPr lang="en-GB"/>
          </a:p>
        </p:txBody>
      </p:sp>
    </p:spTree>
    <p:extLst>
      <p:ext uri="{BB962C8B-B14F-4D97-AF65-F5344CB8AC3E}">
        <p14:creationId xmlns:p14="http://schemas.microsoft.com/office/powerpoint/2010/main" val="17438915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68</a:t>
            </a:fld>
            <a:endParaRPr lang="en-GB"/>
          </a:p>
        </p:txBody>
      </p:sp>
    </p:spTree>
    <p:extLst>
      <p:ext uri="{BB962C8B-B14F-4D97-AF65-F5344CB8AC3E}">
        <p14:creationId xmlns:p14="http://schemas.microsoft.com/office/powerpoint/2010/main" val="5897902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69</a:t>
            </a:fld>
            <a:endParaRPr lang="en-GB"/>
          </a:p>
        </p:txBody>
      </p:sp>
    </p:spTree>
    <p:extLst>
      <p:ext uri="{BB962C8B-B14F-4D97-AF65-F5344CB8AC3E}">
        <p14:creationId xmlns:p14="http://schemas.microsoft.com/office/powerpoint/2010/main" val="33485123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70</a:t>
            </a:fld>
            <a:endParaRPr lang="en-GB"/>
          </a:p>
        </p:txBody>
      </p:sp>
    </p:spTree>
    <p:extLst>
      <p:ext uri="{BB962C8B-B14F-4D97-AF65-F5344CB8AC3E}">
        <p14:creationId xmlns:p14="http://schemas.microsoft.com/office/powerpoint/2010/main" val="4062730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not obvious why we should try this on the face of it (we will find out later on) but for now we will just try this. </a:t>
            </a:r>
          </a:p>
        </p:txBody>
      </p:sp>
      <p:sp>
        <p:nvSpPr>
          <p:cNvPr id="4" name="Slide Number Placeholder 3"/>
          <p:cNvSpPr>
            <a:spLocks noGrp="1"/>
          </p:cNvSpPr>
          <p:nvPr>
            <p:ph type="sldNum" sz="quarter" idx="5"/>
          </p:nvPr>
        </p:nvSpPr>
        <p:spPr/>
        <p:txBody>
          <a:bodyPr/>
          <a:lstStyle/>
          <a:p>
            <a:fld id="{7F652BC4-3506-4991-9368-2AB4291B3B25}" type="slidenum">
              <a:rPr lang="en-GB" smtClean="0"/>
              <a:t>8</a:t>
            </a:fld>
            <a:endParaRPr lang="en-GB"/>
          </a:p>
        </p:txBody>
      </p:sp>
    </p:spTree>
    <p:extLst>
      <p:ext uri="{BB962C8B-B14F-4D97-AF65-F5344CB8AC3E}">
        <p14:creationId xmlns:p14="http://schemas.microsoft.com/office/powerpoint/2010/main" val="20104845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Finally, the Stefan condition now relates the normal velocity </a:t>
            </a:r>
            <a:r>
              <a:rPr lang="en-GB" dirty="0" err="1"/>
              <a:t>Vn</a:t>
            </a:r>
            <a:r>
              <a:rPr lang="en-GB" dirty="0"/>
              <a:t> of the free boundary to the jump in the normal derivative of the temperature on either side. To close the problem, it only remains to specify suitable initial conditions, namely the value of the temperature everywhere in the domain and the position of the free boundary at t = 0.</a:t>
            </a:r>
          </a:p>
        </p:txBody>
      </p:sp>
      <p:sp>
        <p:nvSpPr>
          <p:cNvPr id="4" name="Slide Number Placeholder 3"/>
          <p:cNvSpPr>
            <a:spLocks noGrp="1"/>
          </p:cNvSpPr>
          <p:nvPr>
            <p:ph type="sldNum" sz="quarter" idx="5"/>
          </p:nvPr>
        </p:nvSpPr>
        <p:spPr/>
        <p:txBody>
          <a:bodyPr/>
          <a:lstStyle/>
          <a:p>
            <a:fld id="{7F652BC4-3506-4991-9368-2AB4291B3B25}" type="slidenum">
              <a:rPr lang="en-GB" smtClean="0"/>
              <a:t>71</a:t>
            </a:fld>
            <a:endParaRPr lang="en-GB"/>
          </a:p>
        </p:txBody>
      </p:sp>
    </p:spTree>
    <p:extLst>
      <p:ext uri="{BB962C8B-B14F-4D97-AF65-F5344CB8AC3E}">
        <p14:creationId xmlns:p14="http://schemas.microsoft.com/office/powerpoint/2010/main" val="12909218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72</a:t>
            </a:fld>
            <a:endParaRPr lang="en-GB"/>
          </a:p>
        </p:txBody>
      </p:sp>
    </p:spTree>
    <p:extLst>
      <p:ext uri="{BB962C8B-B14F-4D97-AF65-F5344CB8AC3E}">
        <p14:creationId xmlns:p14="http://schemas.microsoft.com/office/powerpoint/2010/main" val="207637251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73</a:t>
            </a:fld>
            <a:endParaRPr lang="en-GB"/>
          </a:p>
        </p:txBody>
      </p:sp>
    </p:spTree>
    <p:extLst>
      <p:ext uri="{BB962C8B-B14F-4D97-AF65-F5344CB8AC3E}">
        <p14:creationId xmlns:p14="http://schemas.microsoft.com/office/powerpoint/2010/main" val="21469315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74</a:t>
            </a:fld>
            <a:endParaRPr lang="en-GB"/>
          </a:p>
        </p:txBody>
      </p:sp>
    </p:spTree>
    <p:extLst>
      <p:ext uri="{BB962C8B-B14F-4D97-AF65-F5344CB8AC3E}">
        <p14:creationId xmlns:p14="http://schemas.microsoft.com/office/powerpoint/2010/main" val="23687086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75</a:t>
            </a:fld>
            <a:endParaRPr lang="en-GB"/>
          </a:p>
        </p:txBody>
      </p:sp>
    </p:spTree>
    <p:extLst>
      <p:ext uri="{BB962C8B-B14F-4D97-AF65-F5344CB8AC3E}">
        <p14:creationId xmlns:p14="http://schemas.microsoft.com/office/powerpoint/2010/main" val="261446288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76</a:t>
            </a:fld>
            <a:endParaRPr lang="en-GB"/>
          </a:p>
        </p:txBody>
      </p:sp>
    </p:spTree>
    <p:extLst>
      <p:ext uri="{BB962C8B-B14F-4D97-AF65-F5344CB8AC3E}">
        <p14:creationId xmlns:p14="http://schemas.microsoft.com/office/powerpoint/2010/main" val="34545087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77</a:t>
            </a:fld>
            <a:endParaRPr lang="en-GB"/>
          </a:p>
        </p:txBody>
      </p:sp>
    </p:spTree>
    <p:extLst>
      <p:ext uri="{BB962C8B-B14F-4D97-AF65-F5344CB8AC3E}">
        <p14:creationId xmlns:p14="http://schemas.microsoft.com/office/powerpoint/2010/main" val="15075338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78</a:t>
            </a:fld>
            <a:endParaRPr lang="en-GB"/>
          </a:p>
        </p:txBody>
      </p:sp>
    </p:spTree>
    <p:extLst>
      <p:ext uri="{BB962C8B-B14F-4D97-AF65-F5344CB8AC3E}">
        <p14:creationId xmlns:p14="http://schemas.microsoft.com/office/powerpoint/2010/main" val="225629165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79</a:t>
            </a:fld>
            <a:endParaRPr lang="en-GB"/>
          </a:p>
        </p:txBody>
      </p:sp>
    </p:spTree>
    <p:extLst>
      <p:ext uri="{BB962C8B-B14F-4D97-AF65-F5344CB8AC3E}">
        <p14:creationId xmlns:p14="http://schemas.microsoft.com/office/powerpoint/2010/main" val="272509449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80</a:t>
            </a:fld>
            <a:endParaRPr lang="en-GB"/>
          </a:p>
        </p:txBody>
      </p:sp>
    </p:spTree>
    <p:extLst>
      <p:ext uri="{BB962C8B-B14F-4D97-AF65-F5344CB8AC3E}">
        <p14:creationId xmlns:p14="http://schemas.microsoft.com/office/powerpoint/2010/main" val="2103417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not obvious why we should try this on the face of it (we will find out later on) but for now we will just try this. </a:t>
            </a:r>
          </a:p>
        </p:txBody>
      </p:sp>
      <p:sp>
        <p:nvSpPr>
          <p:cNvPr id="4" name="Slide Number Placeholder 3"/>
          <p:cNvSpPr>
            <a:spLocks noGrp="1"/>
          </p:cNvSpPr>
          <p:nvPr>
            <p:ph type="sldNum" sz="quarter" idx="5"/>
          </p:nvPr>
        </p:nvSpPr>
        <p:spPr/>
        <p:txBody>
          <a:bodyPr/>
          <a:lstStyle/>
          <a:p>
            <a:fld id="{7F652BC4-3506-4991-9368-2AB4291B3B25}" type="slidenum">
              <a:rPr lang="en-GB" smtClean="0"/>
              <a:t>9</a:t>
            </a:fld>
            <a:endParaRPr lang="en-GB"/>
          </a:p>
        </p:txBody>
      </p:sp>
    </p:spTree>
    <p:extLst>
      <p:ext uri="{BB962C8B-B14F-4D97-AF65-F5344CB8AC3E}">
        <p14:creationId xmlns:p14="http://schemas.microsoft.com/office/powerpoint/2010/main" val="381061738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81</a:t>
            </a:fld>
            <a:endParaRPr lang="en-GB"/>
          </a:p>
        </p:txBody>
      </p:sp>
    </p:spTree>
    <p:extLst>
      <p:ext uri="{BB962C8B-B14F-4D97-AF65-F5344CB8AC3E}">
        <p14:creationId xmlns:p14="http://schemas.microsoft.com/office/powerpoint/2010/main" val="393246536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82</a:t>
            </a:fld>
            <a:endParaRPr lang="en-GB"/>
          </a:p>
        </p:txBody>
      </p:sp>
    </p:spTree>
    <p:extLst>
      <p:ext uri="{BB962C8B-B14F-4D97-AF65-F5344CB8AC3E}">
        <p14:creationId xmlns:p14="http://schemas.microsoft.com/office/powerpoint/2010/main" val="1621322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83</a:t>
            </a:fld>
            <a:endParaRPr lang="en-GB"/>
          </a:p>
        </p:txBody>
      </p:sp>
    </p:spTree>
    <p:extLst>
      <p:ext uri="{BB962C8B-B14F-4D97-AF65-F5344CB8AC3E}">
        <p14:creationId xmlns:p14="http://schemas.microsoft.com/office/powerpoint/2010/main" val="274615624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84</a:t>
            </a:fld>
            <a:endParaRPr lang="en-GB"/>
          </a:p>
        </p:txBody>
      </p:sp>
    </p:spTree>
    <p:extLst>
      <p:ext uri="{BB962C8B-B14F-4D97-AF65-F5344CB8AC3E}">
        <p14:creationId xmlns:p14="http://schemas.microsoft.com/office/powerpoint/2010/main" val="51519473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85</a:t>
            </a:fld>
            <a:endParaRPr lang="en-GB"/>
          </a:p>
        </p:txBody>
      </p:sp>
    </p:spTree>
    <p:extLst>
      <p:ext uri="{BB962C8B-B14F-4D97-AF65-F5344CB8AC3E}">
        <p14:creationId xmlns:p14="http://schemas.microsoft.com/office/powerpoint/2010/main" val="71450672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86</a:t>
            </a:fld>
            <a:endParaRPr lang="en-GB"/>
          </a:p>
        </p:txBody>
      </p:sp>
    </p:spTree>
    <p:extLst>
      <p:ext uri="{BB962C8B-B14F-4D97-AF65-F5344CB8AC3E}">
        <p14:creationId xmlns:p14="http://schemas.microsoft.com/office/powerpoint/2010/main" val="170136460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87</a:t>
            </a:fld>
            <a:endParaRPr lang="en-GB"/>
          </a:p>
        </p:txBody>
      </p:sp>
    </p:spTree>
    <p:extLst>
      <p:ext uri="{BB962C8B-B14F-4D97-AF65-F5344CB8AC3E}">
        <p14:creationId xmlns:p14="http://schemas.microsoft.com/office/powerpoint/2010/main" val="232783692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88</a:t>
            </a:fld>
            <a:endParaRPr lang="en-GB"/>
          </a:p>
        </p:txBody>
      </p:sp>
    </p:spTree>
    <p:extLst>
      <p:ext uri="{BB962C8B-B14F-4D97-AF65-F5344CB8AC3E}">
        <p14:creationId xmlns:p14="http://schemas.microsoft.com/office/powerpoint/2010/main" val="33996387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89</a:t>
            </a:fld>
            <a:endParaRPr lang="en-GB"/>
          </a:p>
        </p:txBody>
      </p:sp>
    </p:spTree>
    <p:extLst>
      <p:ext uri="{BB962C8B-B14F-4D97-AF65-F5344CB8AC3E}">
        <p14:creationId xmlns:p14="http://schemas.microsoft.com/office/powerpoint/2010/main" val="369835073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90</a:t>
            </a:fld>
            <a:endParaRPr lang="en-GB"/>
          </a:p>
        </p:txBody>
      </p:sp>
    </p:spTree>
    <p:extLst>
      <p:ext uri="{BB962C8B-B14F-4D97-AF65-F5344CB8AC3E}">
        <p14:creationId xmlns:p14="http://schemas.microsoft.com/office/powerpoint/2010/main" val="3925845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YouTube video of hydraulic jump in kitchen sink as an example of a similarity solution of the third kind.</a:t>
            </a:r>
          </a:p>
        </p:txBody>
      </p:sp>
      <p:sp>
        <p:nvSpPr>
          <p:cNvPr id="4" name="Slide Number Placeholder 3"/>
          <p:cNvSpPr>
            <a:spLocks noGrp="1"/>
          </p:cNvSpPr>
          <p:nvPr>
            <p:ph type="sldNum" sz="quarter" idx="5"/>
          </p:nvPr>
        </p:nvSpPr>
        <p:spPr/>
        <p:txBody>
          <a:bodyPr/>
          <a:lstStyle/>
          <a:p>
            <a:fld id="{7F652BC4-3506-4991-9368-2AB4291B3B25}" type="slidenum">
              <a:rPr lang="en-GB" smtClean="0"/>
              <a:t>10</a:t>
            </a:fld>
            <a:endParaRPr lang="en-GB"/>
          </a:p>
        </p:txBody>
      </p:sp>
    </p:spTree>
    <p:extLst>
      <p:ext uri="{BB962C8B-B14F-4D97-AF65-F5344CB8AC3E}">
        <p14:creationId xmlns:p14="http://schemas.microsoft.com/office/powerpoint/2010/main" val="123836431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91</a:t>
            </a:fld>
            <a:endParaRPr lang="en-GB"/>
          </a:p>
        </p:txBody>
      </p:sp>
    </p:spTree>
    <p:extLst>
      <p:ext uri="{BB962C8B-B14F-4D97-AF65-F5344CB8AC3E}">
        <p14:creationId xmlns:p14="http://schemas.microsoft.com/office/powerpoint/2010/main" val="413463606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92</a:t>
            </a:fld>
            <a:endParaRPr lang="en-GB"/>
          </a:p>
        </p:txBody>
      </p:sp>
    </p:spTree>
    <p:extLst>
      <p:ext uri="{BB962C8B-B14F-4D97-AF65-F5344CB8AC3E}">
        <p14:creationId xmlns:p14="http://schemas.microsoft.com/office/powerpoint/2010/main" val="339209832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93</a:t>
            </a:fld>
            <a:endParaRPr lang="en-GB"/>
          </a:p>
        </p:txBody>
      </p:sp>
    </p:spTree>
    <p:extLst>
      <p:ext uri="{BB962C8B-B14F-4D97-AF65-F5344CB8AC3E}">
        <p14:creationId xmlns:p14="http://schemas.microsoft.com/office/powerpoint/2010/main" val="118748926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94</a:t>
            </a:fld>
            <a:endParaRPr lang="en-GB"/>
          </a:p>
        </p:txBody>
      </p:sp>
    </p:spTree>
    <p:extLst>
      <p:ext uri="{BB962C8B-B14F-4D97-AF65-F5344CB8AC3E}">
        <p14:creationId xmlns:p14="http://schemas.microsoft.com/office/powerpoint/2010/main" val="186875998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95</a:t>
            </a:fld>
            <a:endParaRPr lang="en-GB"/>
          </a:p>
        </p:txBody>
      </p:sp>
    </p:spTree>
    <p:extLst>
      <p:ext uri="{BB962C8B-B14F-4D97-AF65-F5344CB8AC3E}">
        <p14:creationId xmlns:p14="http://schemas.microsoft.com/office/powerpoint/2010/main" val="138317372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96</a:t>
            </a:fld>
            <a:endParaRPr lang="en-GB"/>
          </a:p>
        </p:txBody>
      </p:sp>
    </p:spTree>
    <p:extLst>
      <p:ext uri="{BB962C8B-B14F-4D97-AF65-F5344CB8AC3E}">
        <p14:creationId xmlns:p14="http://schemas.microsoft.com/office/powerpoint/2010/main" val="127108799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97</a:t>
            </a:fld>
            <a:endParaRPr lang="en-GB"/>
          </a:p>
        </p:txBody>
      </p:sp>
    </p:spTree>
    <p:extLst>
      <p:ext uri="{BB962C8B-B14F-4D97-AF65-F5344CB8AC3E}">
        <p14:creationId xmlns:p14="http://schemas.microsoft.com/office/powerpoint/2010/main" val="169651340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98</a:t>
            </a:fld>
            <a:endParaRPr lang="en-GB"/>
          </a:p>
        </p:txBody>
      </p:sp>
    </p:spTree>
    <p:extLst>
      <p:ext uri="{BB962C8B-B14F-4D97-AF65-F5344CB8AC3E}">
        <p14:creationId xmlns:p14="http://schemas.microsoft.com/office/powerpoint/2010/main" val="408927115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99</a:t>
            </a:fld>
            <a:endParaRPr lang="en-GB"/>
          </a:p>
        </p:txBody>
      </p:sp>
    </p:spTree>
    <p:extLst>
      <p:ext uri="{BB962C8B-B14F-4D97-AF65-F5344CB8AC3E}">
        <p14:creationId xmlns:p14="http://schemas.microsoft.com/office/powerpoint/2010/main" val="34856869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652BC4-3506-4991-9368-2AB4291B3B25}" type="slidenum">
              <a:rPr lang="en-GB" smtClean="0"/>
              <a:t>100</a:t>
            </a:fld>
            <a:endParaRPr lang="en-GB"/>
          </a:p>
        </p:txBody>
      </p:sp>
    </p:spTree>
    <p:extLst>
      <p:ext uri="{BB962C8B-B14F-4D97-AF65-F5344CB8AC3E}">
        <p14:creationId xmlns:p14="http://schemas.microsoft.com/office/powerpoint/2010/main" val="620790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EA3C5-7F82-469B-A89F-CC0DBBEE6C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C8955D7-F4E4-46F8-8D6A-1257A675E3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05B5449-4F7E-446D-BEF6-805E1CBBDD92}"/>
              </a:ext>
            </a:extLst>
          </p:cNvPr>
          <p:cNvSpPr>
            <a:spLocks noGrp="1"/>
          </p:cNvSpPr>
          <p:nvPr>
            <p:ph type="dt" sz="half" idx="10"/>
          </p:nvPr>
        </p:nvSpPr>
        <p:spPr/>
        <p:txBody>
          <a:bodyPr/>
          <a:lstStyle/>
          <a:p>
            <a:fld id="{0B8A17A9-823D-4426-9166-652017A3A6C0}" type="datetimeFigureOut">
              <a:rPr lang="en-GB" smtClean="0"/>
              <a:t>18/01/2022</a:t>
            </a:fld>
            <a:endParaRPr lang="en-GB"/>
          </a:p>
        </p:txBody>
      </p:sp>
      <p:sp>
        <p:nvSpPr>
          <p:cNvPr id="5" name="Footer Placeholder 4">
            <a:extLst>
              <a:ext uri="{FF2B5EF4-FFF2-40B4-BE49-F238E27FC236}">
                <a16:creationId xmlns:a16="http://schemas.microsoft.com/office/drawing/2014/main" id="{EBBD0CDD-1B56-48CC-B03C-6CA4906590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7C246E-3E55-4951-B49A-426D6A58903E}"/>
              </a:ext>
            </a:extLst>
          </p:cNvPr>
          <p:cNvSpPr>
            <a:spLocks noGrp="1"/>
          </p:cNvSpPr>
          <p:nvPr>
            <p:ph type="sldNum" sz="quarter" idx="12"/>
          </p:nvPr>
        </p:nvSpPr>
        <p:spPr/>
        <p:txBody>
          <a:bodyPr/>
          <a:lstStyle/>
          <a:p>
            <a:fld id="{63159A41-096E-420D-B46A-F74F69CD0862}" type="slidenum">
              <a:rPr lang="en-GB" smtClean="0"/>
              <a:t>‹#›</a:t>
            </a:fld>
            <a:endParaRPr lang="en-GB"/>
          </a:p>
        </p:txBody>
      </p:sp>
    </p:spTree>
    <p:extLst>
      <p:ext uri="{BB962C8B-B14F-4D97-AF65-F5344CB8AC3E}">
        <p14:creationId xmlns:p14="http://schemas.microsoft.com/office/powerpoint/2010/main" val="3996011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B354D-83E1-496B-8CFF-3460DE3FB5D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0AB34D-11D0-476D-86FF-41954A0C0E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EF5846-D71C-4BF7-A1E6-E5317D7B2A15}"/>
              </a:ext>
            </a:extLst>
          </p:cNvPr>
          <p:cNvSpPr>
            <a:spLocks noGrp="1"/>
          </p:cNvSpPr>
          <p:nvPr>
            <p:ph type="dt" sz="half" idx="10"/>
          </p:nvPr>
        </p:nvSpPr>
        <p:spPr/>
        <p:txBody>
          <a:bodyPr/>
          <a:lstStyle/>
          <a:p>
            <a:fld id="{0B8A17A9-823D-4426-9166-652017A3A6C0}" type="datetimeFigureOut">
              <a:rPr lang="en-GB" smtClean="0"/>
              <a:t>18/01/2022</a:t>
            </a:fld>
            <a:endParaRPr lang="en-GB"/>
          </a:p>
        </p:txBody>
      </p:sp>
      <p:sp>
        <p:nvSpPr>
          <p:cNvPr id="5" name="Footer Placeholder 4">
            <a:extLst>
              <a:ext uri="{FF2B5EF4-FFF2-40B4-BE49-F238E27FC236}">
                <a16:creationId xmlns:a16="http://schemas.microsoft.com/office/drawing/2014/main" id="{25142D92-D243-4D2E-8994-F176132974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5D73CC-20DE-4250-BE85-D1FD1444F58A}"/>
              </a:ext>
            </a:extLst>
          </p:cNvPr>
          <p:cNvSpPr>
            <a:spLocks noGrp="1"/>
          </p:cNvSpPr>
          <p:nvPr>
            <p:ph type="sldNum" sz="quarter" idx="12"/>
          </p:nvPr>
        </p:nvSpPr>
        <p:spPr/>
        <p:txBody>
          <a:bodyPr/>
          <a:lstStyle/>
          <a:p>
            <a:fld id="{63159A41-096E-420D-B46A-F74F69CD0862}" type="slidenum">
              <a:rPr lang="en-GB" smtClean="0"/>
              <a:t>‹#›</a:t>
            </a:fld>
            <a:endParaRPr lang="en-GB"/>
          </a:p>
        </p:txBody>
      </p:sp>
    </p:spTree>
    <p:extLst>
      <p:ext uri="{BB962C8B-B14F-4D97-AF65-F5344CB8AC3E}">
        <p14:creationId xmlns:p14="http://schemas.microsoft.com/office/powerpoint/2010/main" val="1963197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B0921F-B4DD-4A65-8D51-B43F429AC68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DCCBA5-FFF3-4E2D-B192-A1BD961071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912E13-AEBF-48BB-96F1-DD673460AD91}"/>
              </a:ext>
            </a:extLst>
          </p:cNvPr>
          <p:cNvSpPr>
            <a:spLocks noGrp="1"/>
          </p:cNvSpPr>
          <p:nvPr>
            <p:ph type="dt" sz="half" idx="10"/>
          </p:nvPr>
        </p:nvSpPr>
        <p:spPr/>
        <p:txBody>
          <a:bodyPr/>
          <a:lstStyle/>
          <a:p>
            <a:fld id="{0B8A17A9-823D-4426-9166-652017A3A6C0}" type="datetimeFigureOut">
              <a:rPr lang="en-GB" smtClean="0"/>
              <a:t>18/01/2022</a:t>
            </a:fld>
            <a:endParaRPr lang="en-GB"/>
          </a:p>
        </p:txBody>
      </p:sp>
      <p:sp>
        <p:nvSpPr>
          <p:cNvPr id="5" name="Footer Placeholder 4">
            <a:extLst>
              <a:ext uri="{FF2B5EF4-FFF2-40B4-BE49-F238E27FC236}">
                <a16:creationId xmlns:a16="http://schemas.microsoft.com/office/drawing/2014/main" id="{BE7AA3A4-639A-4004-A609-A4A2294111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AD85BE-AEAD-4CAA-98C2-30F9B3087567}"/>
              </a:ext>
            </a:extLst>
          </p:cNvPr>
          <p:cNvSpPr>
            <a:spLocks noGrp="1"/>
          </p:cNvSpPr>
          <p:nvPr>
            <p:ph type="sldNum" sz="quarter" idx="12"/>
          </p:nvPr>
        </p:nvSpPr>
        <p:spPr/>
        <p:txBody>
          <a:bodyPr/>
          <a:lstStyle/>
          <a:p>
            <a:fld id="{63159A41-096E-420D-B46A-F74F69CD0862}" type="slidenum">
              <a:rPr lang="en-GB" smtClean="0"/>
              <a:t>‹#›</a:t>
            </a:fld>
            <a:endParaRPr lang="en-GB"/>
          </a:p>
        </p:txBody>
      </p:sp>
    </p:spTree>
    <p:extLst>
      <p:ext uri="{BB962C8B-B14F-4D97-AF65-F5344CB8AC3E}">
        <p14:creationId xmlns:p14="http://schemas.microsoft.com/office/powerpoint/2010/main" val="1084612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4E88-5371-4244-84AE-666458E080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B037689-C731-42C6-AB7D-93F67606B3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1BB3ED-B740-46F4-B4E7-6021434BD17B}"/>
              </a:ext>
            </a:extLst>
          </p:cNvPr>
          <p:cNvSpPr>
            <a:spLocks noGrp="1"/>
          </p:cNvSpPr>
          <p:nvPr>
            <p:ph type="dt" sz="half" idx="10"/>
          </p:nvPr>
        </p:nvSpPr>
        <p:spPr/>
        <p:txBody>
          <a:bodyPr/>
          <a:lstStyle/>
          <a:p>
            <a:fld id="{0B8A17A9-823D-4426-9166-652017A3A6C0}" type="datetimeFigureOut">
              <a:rPr lang="en-GB" smtClean="0"/>
              <a:t>18/01/2022</a:t>
            </a:fld>
            <a:endParaRPr lang="en-GB"/>
          </a:p>
        </p:txBody>
      </p:sp>
      <p:sp>
        <p:nvSpPr>
          <p:cNvPr id="5" name="Footer Placeholder 4">
            <a:extLst>
              <a:ext uri="{FF2B5EF4-FFF2-40B4-BE49-F238E27FC236}">
                <a16:creationId xmlns:a16="http://schemas.microsoft.com/office/drawing/2014/main" id="{00FA2FE1-3590-4A65-A2E3-755518C6C2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39CCE1-CD30-4417-AC6C-7067E54F9E7B}"/>
              </a:ext>
            </a:extLst>
          </p:cNvPr>
          <p:cNvSpPr>
            <a:spLocks noGrp="1"/>
          </p:cNvSpPr>
          <p:nvPr>
            <p:ph type="sldNum" sz="quarter" idx="12"/>
          </p:nvPr>
        </p:nvSpPr>
        <p:spPr/>
        <p:txBody>
          <a:bodyPr/>
          <a:lstStyle/>
          <a:p>
            <a:fld id="{63159A41-096E-420D-B46A-F74F69CD0862}" type="slidenum">
              <a:rPr lang="en-GB" smtClean="0"/>
              <a:t>‹#›</a:t>
            </a:fld>
            <a:endParaRPr lang="en-GB"/>
          </a:p>
        </p:txBody>
      </p:sp>
    </p:spTree>
    <p:extLst>
      <p:ext uri="{BB962C8B-B14F-4D97-AF65-F5344CB8AC3E}">
        <p14:creationId xmlns:p14="http://schemas.microsoft.com/office/powerpoint/2010/main" val="434460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95812-EF64-4ED8-9D4B-F6541A37A9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BD7562-2D9D-4AE9-B2A0-C53BD0F93C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665702-032E-4048-AB8B-F18F653ADA76}"/>
              </a:ext>
            </a:extLst>
          </p:cNvPr>
          <p:cNvSpPr>
            <a:spLocks noGrp="1"/>
          </p:cNvSpPr>
          <p:nvPr>
            <p:ph type="dt" sz="half" idx="10"/>
          </p:nvPr>
        </p:nvSpPr>
        <p:spPr/>
        <p:txBody>
          <a:bodyPr/>
          <a:lstStyle/>
          <a:p>
            <a:fld id="{0B8A17A9-823D-4426-9166-652017A3A6C0}" type="datetimeFigureOut">
              <a:rPr lang="en-GB" smtClean="0"/>
              <a:t>18/01/2022</a:t>
            </a:fld>
            <a:endParaRPr lang="en-GB"/>
          </a:p>
        </p:txBody>
      </p:sp>
      <p:sp>
        <p:nvSpPr>
          <p:cNvPr id="5" name="Footer Placeholder 4">
            <a:extLst>
              <a:ext uri="{FF2B5EF4-FFF2-40B4-BE49-F238E27FC236}">
                <a16:creationId xmlns:a16="http://schemas.microsoft.com/office/drawing/2014/main" id="{2A0738C1-2894-474C-A582-64B71F8DBA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7E0968-79E8-45B0-B591-6A01A8A3342A}"/>
              </a:ext>
            </a:extLst>
          </p:cNvPr>
          <p:cNvSpPr>
            <a:spLocks noGrp="1"/>
          </p:cNvSpPr>
          <p:nvPr>
            <p:ph type="sldNum" sz="quarter" idx="12"/>
          </p:nvPr>
        </p:nvSpPr>
        <p:spPr/>
        <p:txBody>
          <a:bodyPr/>
          <a:lstStyle/>
          <a:p>
            <a:fld id="{63159A41-096E-420D-B46A-F74F69CD0862}" type="slidenum">
              <a:rPr lang="en-GB" smtClean="0"/>
              <a:t>‹#›</a:t>
            </a:fld>
            <a:endParaRPr lang="en-GB"/>
          </a:p>
        </p:txBody>
      </p:sp>
    </p:spTree>
    <p:extLst>
      <p:ext uri="{BB962C8B-B14F-4D97-AF65-F5344CB8AC3E}">
        <p14:creationId xmlns:p14="http://schemas.microsoft.com/office/powerpoint/2010/main" val="1723819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8FE21-D928-472B-8FC6-13CBCF3AED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7365DC-6A7C-4BCC-9FDD-E6AA786261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E369B7-0A04-42C1-8F6E-91DEFED2C1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D8AC589-989F-40FA-94DB-CAC6AD4F9D98}"/>
              </a:ext>
            </a:extLst>
          </p:cNvPr>
          <p:cNvSpPr>
            <a:spLocks noGrp="1"/>
          </p:cNvSpPr>
          <p:nvPr>
            <p:ph type="dt" sz="half" idx="10"/>
          </p:nvPr>
        </p:nvSpPr>
        <p:spPr/>
        <p:txBody>
          <a:bodyPr/>
          <a:lstStyle/>
          <a:p>
            <a:fld id="{0B8A17A9-823D-4426-9166-652017A3A6C0}" type="datetimeFigureOut">
              <a:rPr lang="en-GB" smtClean="0"/>
              <a:t>18/01/2022</a:t>
            </a:fld>
            <a:endParaRPr lang="en-GB"/>
          </a:p>
        </p:txBody>
      </p:sp>
      <p:sp>
        <p:nvSpPr>
          <p:cNvPr id="6" name="Footer Placeholder 5">
            <a:extLst>
              <a:ext uri="{FF2B5EF4-FFF2-40B4-BE49-F238E27FC236}">
                <a16:creationId xmlns:a16="http://schemas.microsoft.com/office/drawing/2014/main" id="{C5DEA3B7-61C2-41A3-A8C7-D75FD377A9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89BBB6-67E9-4459-873D-540EE49E5DEB}"/>
              </a:ext>
            </a:extLst>
          </p:cNvPr>
          <p:cNvSpPr>
            <a:spLocks noGrp="1"/>
          </p:cNvSpPr>
          <p:nvPr>
            <p:ph type="sldNum" sz="quarter" idx="12"/>
          </p:nvPr>
        </p:nvSpPr>
        <p:spPr/>
        <p:txBody>
          <a:bodyPr/>
          <a:lstStyle/>
          <a:p>
            <a:fld id="{63159A41-096E-420D-B46A-F74F69CD0862}" type="slidenum">
              <a:rPr lang="en-GB" smtClean="0"/>
              <a:t>‹#›</a:t>
            </a:fld>
            <a:endParaRPr lang="en-GB"/>
          </a:p>
        </p:txBody>
      </p:sp>
    </p:spTree>
    <p:extLst>
      <p:ext uri="{BB962C8B-B14F-4D97-AF65-F5344CB8AC3E}">
        <p14:creationId xmlns:p14="http://schemas.microsoft.com/office/powerpoint/2010/main" val="2864625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976B0-9D75-485C-B33F-BACA20E556C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E97BE7-5FF8-451B-B182-D65520272C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1FB63C-6123-4BED-89D5-B6B6573710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74883A-2248-44AE-873F-6D625E7C10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8C75B0-D843-472D-8742-BBF9F0EB1D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BCF503C-6967-4B0A-9740-54ADED9E020A}"/>
              </a:ext>
            </a:extLst>
          </p:cNvPr>
          <p:cNvSpPr>
            <a:spLocks noGrp="1"/>
          </p:cNvSpPr>
          <p:nvPr>
            <p:ph type="dt" sz="half" idx="10"/>
          </p:nvPr>
        </p:nvSpPr>
        <p:spPr/>
        <p:txBody>
          <a:bodyPr/>
          <a:lstStyle/>
          <a:p>
            <a:fld id="{0B8A17A9-823D-4426-9166-652017A3A6C0}" type="datetimeFigureOut">
              <a:rPr lang="en-GB" smtClean="0"/>
              <a:t>18/01/2022</a:t>
            </a:fld>
            <a:endParaRPr lang="en-GB"/>
          </a:p>
        </p:txBody>
      </p:sp>
      <p:sp>
        <p:nvSpPr>
          <p:cNvPr id="8" name="Footer Placeholder 7">
            <a:extLst>
              <a:ext uri="{FF2B5EF4-FFF2-40B4-BE49-F238E27FC236}">
                <a16:creationId xmlns:a16="http://schemas.microsoft.com/office/drawing/2014/main" id="{4AD8FFB2-894D-4CBB-88C3-0773EE22F69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B5315A5-0C5A-4677-BB69-E0C85FD785D1}"/>
              </a:ext>
            </a:extLst>
          </p:cNvPr>
          <p:cNvSpPr>
            <a:spLocks noGrp="1"/>
          </p:cNvSpPr>
          <p:nvPr>
            <p:ph type="sldNum" sz="quarter" idx="12"/>
          </p:nvPr>
        </p:nvSpPr>
        <p:spPr/>
        <p:txBody>
          <a:bodyPr/>
          <a:lstStyle/>
          <a:p>
            <a:fld id="{63159A41-096E-420D-B46A-F74F69CD0862}" type="slidenum">
              <a:rPr lang="en-GB" smtClean="0"/>
              <a:t>‹#›</a:t>
            </a:fld>
            <a:endParaRPr lang="en-GB"/>
          </a:p>
        </p:txBody>
      </p:sp>
    </p:spTree>
    <p:extLst>
      <p:ext uri="{BB962C8B-B14F-4D97-AF65-F5344CB8AC3E}">
        <p14:creationId xmlns:p14="http://schemas.microsoft.com/office/powerpoint/2010/main" val="118765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E11E3-A0A2-45F5-B01D-365C4DC5BB4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C524E5C-ED63-4ACE-81C3-E3B9CA126C5C}"/>
              </a:ext>
            </a:extLst>
          </p:cNvPr>
          <p:cNvSpPr>
            <a:spLocks noGrp="1"/>
          </p:cNvSpPr>
          <p:nvPr>
            <p:ph type="dt" sz="half" idx="10"/>
          </p:nvPr>
        </p:nvSpPr>
        <p:spPr/>
        <p:txBody>
          <a:bodyPr/>
          <a:lstStyle/>
          <a:p>
            <a:fld id="{0B8A17A9-823D-4426-9166-652017A3A6C0}" type="datetimeFigureOut">
              <a:rPr lang="en-GB" smtClean="0"/>
              <a:t>18/01/2022</a:t>
            </a:fld>
            <a:endParaRPr lang="en-GB"/>
          </a:p>
        </p:txBody>
      </p:sp>
      <p:sp>
        <p:nvSpPr>
          <p:cNvPr id="4" name="Footer Placeholder 3">
            <a:extLst>
              <a:ext uri="{FF2B5EF4-FFF2-40B4-BE49-F238E27FC236}">
                <a16:creationId xmlns:a16="http://schemas.microsoft.com/office/drawing/2014/main" id="{8F6BDE89-E2F8-4953-96C4-F7817394F8E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A5686C1-3596-41FC-A7F4-6B51222B2FF9}"/>
              </a:ext>
            </a:extLst>
          </p:cNvPr>
          <p:cNvSpPr>
            <a:spLocks noGrp="1"/>
          </p:cNvSpPr>
          <p:nvPr>
            <p:ph type="sldNum" sz="quarter" idx="12"/>
          </p:nvPr>
        </p:nvSpPr>
        <p:spPr/>
        <p:txBody>
          <a:bodyPr/>
          <a:lstStyle/>
          <a:p>
            <a:fld id="{63159A41-096E-420D-B46A-F74F69CD0862}" type="slidenum">
              <a:rPr lang="en-GB" smtClean="0"/>
              <a:t>‹#›</a:t>
            </a:fld>
            <a:endParaRPr lang="en-GB"/>
          </a:p>
        </p:txBody>
      </p:sp>
    </p:spTree>
    <p:extLst>
      <p:ext uri="{BB962C8B-B14F-4D97-AF65-F5344CB8AC3E}">
        <p14:creationId xmlns:p14="http://schemas.microsoft.com/office/powerpoint/2010/main" val="2200256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285144-D6DA-4970-AF66-747D428F1081}"/>
              </a:ext>
            </a:extLst>
          </p:cNvPr>
          <p:cNvSpPr>
            <a:spLocks noGrp="1"/>
          </p:cNvSpPr>
          <p:nvPr>
            <p:ph type="dt" sz="half" idx="10"/>
          </p:nvPr>
        </p:nvSpPr>
        <p:spPr/>
        <p:txBody>
          <a:bodyPr/>
          <a:lstStyle/>
          <a:p>
            <a:fld id="{0B8A17A9-823D-4426-9166-652017A3A6C0}" type="datetimeFigureOut">
              <a:rPr lang="en-GB" smtClean="0"/>
              <a:t>18/01/2022</a:t>
            </a:fld>
            <a:endParaRPr lang="en-GB"/>
          </a:p>
        </p:txBody>
      </p:sp>
      <p:sp>
        <p:nvSpPr>
          <p:cNvPr id="3" name="Footer Placeholder 2">
            <a:extLst>
              <a:ext uri="{FF2B5EF4-FFF2-40B4-BE49-F238E27FC236}">
                <a16:creationId xmlns:a16="http://schemas.microsoft.com/office/drawing/2014/main" id="{0151ECF9-E883-48EF-9610-692FFAC696C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9798FF2-52BF-4481-A269-53A4609E6B9F}"/>
              </a:ext>
            </a:extLst>
          </p:cNvPr>
          <p:cNvSpPr>
            <a:spLocks noGrp="1"/>
          </p:cNvSpPr>
          <p:nvPr>
            <p:ph type="sldNum" sz="quarter" idx="12"/>
          </p:nvPr>
        </p:nvSpPr>
        <p:spPr/>
        <p:txBody>
          <a:bodyPr/>
          <a:lstStyle/>
          <a:p>
            <a:fld id="{63159A41-096E-420D-B46A-F74F69CD0862}" type="slidenum">
              <a:rPr lang="en-GB" smtClean="0"/>
              <a:t>‹#›</a:t>
            </a:fld>
            <a:endParaRPr lang="en-GB"/>
          </a:p>
        </p:txBody>
      </p:sp>
    </p:spTree>
    <p:extLst>
      <p:ext uri="{BB962C8B-B14F-4D97-AF65-F5344CB8AC3E}">
        <p14:creationId xmlns:p14="http://schemas.microsoft.com/office/powerpoint/2010/main" val="2251597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16733-9DD5-4D7D-B2F2-7CF7F5BD16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1170B83-79E2-4F5D-8D78-653CECC5F3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5E3D6C9-DA68-4761-AD30-0FD7C735F7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5FE37F-C39B-4912-82FD-EE0DDD136A36}"/>
              </a:ext>
            </a:extLst>
          </p:cNvPr>
          <p:cNvSpPr>
            <a:spLocks noGrp="1"/>
          </p:cNvSpPr>
          <p:nvPr>
            <p:ph type="dt" sz="half" idx="10"/>
          </p:nvPr>
        </p:nvSpPr>
        <p:spPr/>
        <p:txBody>
          <a:bodyPr/>
          <a:lstStyle/>
          <a:p>
            <a:fld id="{0B8A17A9-823D-4426-9166-652017A3A6C0}" type="datetimeFigureOut">
              <a:rPr lang="en-GB" smtClean="0"/>
              <a:t>18/01/2022</a:t>
            </a:fld>
            <a:endParaRPr lang="en-GB"/>
          </a:p>
        </p:txBody>
      </p:sp>
      <p:sp>
        <p:nvSpPr>
          <p:cNvPr id="6" name="Footer Placeholder 5">
            <a:extLst>
              <a:ext uri="{FF2B5EF4-FFF2-40B4-BE49-F238E27FC236}">
                <a16:creationId xmlns:a16="http://schemas.microsoft.com/office/drawing/2014/main" id="{30A95E3C-A90F-41CA-8B70-53A2C80B19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94DC0C-7F06-4AB0-A3E0-A3890743C8C0}"/>
              </a:ext>
            </a:extLst>
          </p:cNvPr>
          <p:cNvSpPr>
            <a:spLocks noGrp="1"/>
          </p:cNvSpPr>
          <p:nvPr>
            <p:ph type="sldNum" sz="quarter" idx="12"/>
          </p:nvPr>
        </p:nvSpPr>
        <p:spPr/>
        <p:txBody>
          <a:bodyPr/>
          <a:lstStyle/>
          <a:p>
            <a:fld id="{63159A41-096E-420D-B46A-F74F69CD0862}" type="slidenum">
              <a:rPr lang="en-GB" smtClean="0"/>
              <a:t>‹#›</a:t>
            </a:fld>
            <a:endParaRPr lang="en-GB"/>
          </a:p>
        </p:txBody>
      </p:sp>
    </p:spTree>
    <p:extLst>
      <p:ext uri="{BB962C8B-B14F-4D97-AF65-F5344CB8AC3E}">
        <p14:creationId xmlns:p14="http://schemas.microsoft.com/office/powerpoint/2010/main" val="1171484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3CD6A-29D9-4B84-9AC0-B56633E991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17A272-6262-4500-A2C5-2B96147C74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919827F-5EE6-47F4-8F79-273A164DB6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EAEE6E-AF16-4EF5-A5B5-53D03DFA916E}"/>
              </a:ext>
            </a:extLst>
          </p:cNvPr>
          <p:cNvSpPr>
            <a:spLocks noGrp="1"/>
          </p:cNvSpPr>
          <p:nvPr>
            <p:ph type="dt" sz="half" idx="10"/>
          </p:nvPr>
        </p:nvSpPr>
        <p:spPr/>
        <p:txBody>
          <a:bodyPr/>
          <a:lstStyle/>
          <a:p>
            <a:fld id="{0B8A17A9-823D-4426-9166-652017A3A6C0}" type="datetimeFigureOut">
              <a:rPr lang="en-GB" smtClean="0"/>
              <a:t>18/01/2022</a:t>
            </a:fld>
            <a:endParaRPr lang="en-GB"/>
          </a:p>
        </p:txBody>
      </p:sp>
      <p:sp>
        <p:nvSpPr>
          <p:cNvPr id="6" name="Footer Placeholder 5">
            <a:extLst>
              <a:ext uri="{FF2B5EF4-FFF2-40B4-BE49-F238E27FC236}">
                <a16:creationId xmlns:a16="http://schemas.microsoft.com/office/drawing/2014/main" id="{EBCC3297-C773-460D-A5AC-A07A6A0D6E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D6B688-FCAE-4E26-85B3-2881B702DE4C}"/>
              </a:ext>
            </a:extLst>
          </p:cNvPr>
          <p:cNvSpPr>
            <a:spLocks noGrp="1"/>
          </p:cNvSpPr>
          <p:nvPr>
            <p:ph type="sldNum" sz="quarter" idx="12"/>
          </p:nvPr>
        </p:nvSpPr>
        <p:spPr/>
        <p:txBody>
          <a:bodyPr/>
          <a:lstStyle/>
          <a:p>
            <a:fld id="{63159A41-096E-420D-B46A-F74F69CD0862}" type="slidenum">
              <a:rPr lang="en-GB" smtClean="0"/>
              <a:t>‹#›</a:t>
            </a:fld>
            <a:endParaRPr lang="en-GB"/>
          </a:p>
        </p:txBody>
      </p:sp>
    </p:spTree>
    <p:extLst>
      <p:ext uri="{BB962C8B-B14F-4D97-AF65-F5344CB8AC3E}">
        <p14:creationId xmlns:p14="http://schemas.microsoft.com/office/powerpoint/2010/main" val="653672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4E6BD6-DCF7-4939-AB6C-216DA3DE73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328BD8-79A3-49F1-9063-8D55DC64B2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867AA9-B676-4754-A4C9-8C7EB6F1F6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A17A9-823D-4426-9166-652017A3A6C0}" type="datetimeFigureOut">
              <a:rPr lang="en-GB" smtClean="0"/>
              <a:t>18/01/2022</a:t>
            </a:fld>
            <a:endParaRPr lang="en-GB"/>
          </a:p>
        </p:txBody>
      </p:sp>
      <p:sp>
        <p:nvSpPr>
          <p:cNvPr id="5" name="Footer Placeholder 4">
            <a:extLst>
              <a:ext uri="{FF2B5EF4-FFF2-40B4-BE49-F238E27FC236}">
                <a16:creationId xmlns:a16="http://schemas.microsoft.com/office/drawing/2014/main" id="{FEAB02D0-A680-4A47-9C7C-1D2B7B6B38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8381C1C-3E48-48F9-BDE0-F51D039B46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159A41-096E-420D-B46A-F74F69CD0862}" type="slidenum">
              <a:rPr lang="en-GB" smtClean="0"/>
              <a:t>‹#›</a:t>
            </a:fld>
            <a:endParaRPr lang="en-GB"/>
          </a:p>
        </p:txBody>
      </p:sp>
    </p:spTree>
    <p:extLst>
      <p:ext uri="{BB962C8B-B14F-4D97-AF65-F5344CB8AC3E}">
        <p14:creationId xmlns:p14="http://schemas.microsoft.com/office/powerpoint/2010/main" val="2323319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notesSlide" Target="../notesSlides/notesSlide99.xml"/><Relationship Id="rId1" Type="http://schemas.openxmlformats.org/officeDocument/2006/relationships/slideLayout" Target="../slideLayouts/slideLayout1.xml"/><Relationship Id="rId4" Type="http://schemas.openxmlformats.org/officeDocument/2006/relationships/image" Target="../media/image178.png"/></Relationships>
</file>

<file path=ppt/slides/_rels/slide101.xml.rels><?xml version="1.0" encoding="UTF-8" standalone="yes"?>
<Relationships xmlns="http://schemas.openxmlformats.org/package/2006/relationships"><Relationship Id="rId8" Type="http://schemas.openxmlformats.org/officeDocument/2006/relationships/image" Target="../media/image183.png"/><Relationship Id="rId3" Type="http://schemas.openxmlformats.org/officeDocument/2006/relationships/image" Target="../media/image177.png"/><Relationship Id="rId7" Type="http://schemas.openxmlformats.org/officeDocument/2006/relationships/image" Target="../media/image182.png"/><Relationship Id="rId2" Type="http://schemas.openxmlformats.org/officeDocument/2006/relationships/notesSlide" Target="../notesSlides/notesSlide100.xml"/><Relationship Id="rId1" Type="http://schemas.openxmlformats.org/officeDocument/2006/relationships/slideLayout" Target="../slideLayouts/slideLayout1.xml"/><Relationship Id="rId6" Type="http://schemas.openxmlformats.org/officeDocument/2006/relationships/image" Target="../media/image181.png"/><Relationship Id="rId5" Type="http://schemas.openxmlformats.org/officeDocument/2006/relationships/image" Target="../media/image180.png"/><Relationship Id="rId4" Type="http://schemas.openxmlformats.org/officeDocument/2006/relationships/image" Target="../media/image179.png"/></Relationships>
</file>

<file path=ppt/slides/_rels/slide102.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101.xml"/><Relationship Id="rId1" Type="http://schemas.openxmlformats.org/officeDocument/2006/relationships/slideLayout" Target="../slideLayouts/slideLayout1.xml"/><Relationship Id="rId6" Type="http://schemas.openxmlformats.org/officeDocument/2006/relationships/image" Target="../media/image187.png"/><Relationship Id="rId5" Type="http://schemas.openxmlformats.org/officeDocument/2006/relationships/image" Target="../media/image186.png"/><Relationship Id="rId4" Type="http://schemas.openxmlformats.org/officeDocument/2006/relationships/image" Target="../media/image185.png"/></Relationships>
</file>

<file path=ppt/slides/_rels/slide103.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notesSlide" Target="../notesSlides/notesSlide103.xml"/><Relationship Id="rId1" Type="http://schemas.openxmlformats.org/officeDocument/2006/relationships/slideLayout" Target="../slideLayouts/slideLayout1.xml"/><Relationship Id="rId5" Type="http://schemas.openxmlformats.org/officeDocument/2006/relationships/image" Target="../media/image191.png"/><Relationship Id="rId4" Type="http://schemas.openxmlformats.org/officeDocument/2006/relationships/image" Target="../media/image190.png"/></Relationships>
</file>

<file path=ppt/slides/_rels/slide105.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notesSlide" Target="../notesSlides/notesSlide104.xml"/><Relationship Id="rId1" Type="http://schemas.openxmlformats.org/officeDocument/2006/relationships/slideLayout" Target="../slideLayouts/slideLayout1.xml"/><Relationship Id="rId4" Type="http://schemas.openxmlformats.org/officeDocument/2006/relationships/image" Target="../media/image193.png"/></Relationships>
</file>

<file path=ppt/slides/_rels/slide106.xml.rels><?xml version="1.0" encoding="UTF-8" standalone="yes"?>
<Relationships xmlns="http://schemas.openxmlformats.org/package/2006/relationships"><Relationship Id="rId3" Type="http://schemas.openxmlformats.org/officeDocument/2006/relationships/image" Target="../media/image194.png"/><Relationship Id="rId7" Type="http://schemas.openxmlformats.org/officeDocument/2006/relationships/image" Target="../media/image198.png"/><Relationship Id="rId2" Type="http://schemas.openxmlformats.org/officeDocument/2006/relationships/notesSlide" Target="../notesSlides/notesSlide105.xml"/><Relationship Id="rId1" Type="http://schemas.openxmlformats.org/officeDocument/2006/relationships/slideLayout" Target="../slideLayouts/slideLayout1.xml"/><Relationship Id="rId6" Type="http://schemas.openxmlformats.org/officeDocument/2006/relationships/image" Target="../media/image197.png"/><Relationship Id="rId5" Type="http://schemas.openxmlformats.org/officeDocument/2006/relationships/image" Target="../media/image196.png"/><Relationship Id="rId4" Type="http://schemas.openxmlformats.org/officeDocument/2006/relationships/image" Target="../media/image195.png"/></Relationships>
</file>

<file path=ppt/slides/_rels/slide107.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notesSlide" Target="../notesSlides/notesSlide106.xml"/><Relationship Id="rId1" Type="http://schemas.openxmlformats.org/officeDocument/2006/relationships/slideLayout" Target="../slideLayouts/slideLayout1.xml"/><Relationship Id="rId6" Type="http://schemas.openxmlformats.org/officeDocument/2006/relationships/image" Target="../media/image202.png"/><Relationship Id="rId5" Type="http://schemas.openxmlformats.org/officeDocument/2006/relationships/image" Target="../media/image201.png"/><Relationship Id="rId4" Type="http://schemas.openxmlformats.org/officeDocument/2006/relationships/image" Target="../media/image200.png"/></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4.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64.png"/><Relationship Id="rId4"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67.png"/><Relationship Id="rId4" Type="http://schemas.openxmlformats.org/officeDocument/2006/relationships/image" Target="../media/image66.png"/></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73.png"/></Relationships>
</file>

<file path=ppt/slides/_rels/slide3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75.png"/></Relationships>
</file>

<file path=ppt/slides/_rels/slide3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78.png"/><Relationship Id="rId4" Type="http://schemas.openxmlformats.org/officeDocument/2006/relationships/image" Target="../media/image77.png"/></Relationships>
</file>

<file path=ppt/slides/_rels/slide3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8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85.png"/><Relationship Id="rId4" Type="http://schemas.openxmlformats.org/officeDocument/2006/relationships/image" Target="../media/image84.png"/></Relationships>
</file>

<file path=ppt/slides/_rels/slide4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42.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93.png"/><Relationship Id="rId5" Type="http://schemas.openxmlformats.org/officeDocument/2006/relationships/image" Target="../media/image92.png"/><Relationship Id="rId10" Type="http://schemas.openxmlformats.org/officeDocument/2006/relationships/image" Target="../media/image95.png"/><Relationship Id="rId4" Type="http://schemas.openxmlformats.org/officeDocument/2006/relationships/image" Target="../media/image91.png"/><Relationship Id="rId9" Type="http://schemas.openxmlformats.org/officeDocument/2006/relationships/image" Target="../media/image87.png"/></Relationships>
</file>

<file path=ppt/slides/_rels/slide43.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3.png"/><Relationship Id="rId7" Type="http://schemas.openxmlformats.org/officeDocument/2006/relationships/image" Target="../media/image99.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4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4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4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110.png"/></Relationships>
</file>

<file path=ppt/slides/_rels/slide47.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113.png"/><Relationship Id="rId4" Type="http://schemas.openxmlformats.org/officeDocument/2006/relationships/image" Target="../media/image112.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118.png"/><Relationship Id="rId4" Type="http://schemas.openxmlformats.org/officeDocument/2006/relationships/image" Target="../media/image117.png"/></Relationships>
</file>

<file path=ppt/slides/_rels/slide55.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20.png"/></Relationships>
</file>

<file path=ppt/slides/_rels/slide56.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123.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127.png"/></Relationships>
</file>

<file path=ppt/slides/_rels/slide65.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129.png"/></Relationships>
</file>

<file path=ppt/slides/_rels/slide66.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67.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136.png"/></Relationships>
</file>

<file path=ppt/slides/_rels/slide69.xml.rels><?xml version="1.0" encoding="UTF-8" standalone="yes"?>
<Relationships xmlns="http://schemas.openxmlformats.org/package/2006/relationships"><Relationship Id="rId3" Type="http://schemas.openxmlformats.org/officeDocument/2006/relationships/image" Target="../media/image137.png"/><Relationship Id="rId7" Type="http://schemas.openxmlformats.org/officeDocument/2006/relationships/image" Target="../media/image141.png"/><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image" Target="../media/image140.png"/><Relationship Id="rId5" Type="http://schemas.openxmlformats.org/officeDocument/2006/relationships/image" Target="../media/image139.png"/><Relationship Id="rId4" Type="http://schemas.openxmlformats.org/officeDocument/2006/relationships/image" Target="../media/image138.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image" Target="../media/image145.png"/></Relationships>
</file>

<file path=ppt/slides/_rels/slide74.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image" Target="../media/image148.png"/><Relationship Id="rId4" Type="http://schemas.openxmlformats.org/officeDocument/2006/relationships/image" Target="../media/image147.png"/></Relationships>
</file>

<file path=ppt/slides/_rels/slide75.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image" Target="../media/image150.jpeg"/></Relationships>
</file>

<file path=ppt/slides/_rels/slide78.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78.xml"/><Relationship Id="rId1" Type="http://schemas.openxmlformats.org/officeDocument/2006/relationships/slideLayout" Target="../slideLayouts/slideLayout1.xml"/><Relationship Id="rId4" Type="http://schemas.openxmlformats.org/officeDocument/2006/relationships/image" Target="../media/image153.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openxmlformats.org/officeDocument/2006/relationships/image" Target="../media/image158.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88.xml"/><Relationship Id="rId1" Type="http://schemas.openxmlformats.org/officeDocument/2006/relationships/slideLayout" Target="../slideLayouts/slideLayout1.xml"/><Relationship Id="rId4" Type="http://schemas.openxmlformats.org/officeDocument/2006/relationships/image" Target="../media/image161.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90.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89.xml"/><Relationship Id="rId1" Type="http://schemas.openxmlformats.org/officeDocument/2006/relationships/slideLayout" Target="../slideLayouts/slideLayout1.xml"/><Relationship Id="rId5" Type="http://schemas.openxmlformats.org/officeDocument/2006/relationships/image" Target="../media/image164.png"/><Relationship Id="rId4" Type="http://schemas.openxmlformats.org/officeDocument/2006/relationships/image" Target="../media/image163.png"/></Relationships>
</file>

<file path=ppt/slides/_rels/slide91.xml.rels><?xml version="1.0" encoding="UTF-8" standalone="yes"?>
<Relationships xmlns="http://schemas.openxmlformats.org/package/2006/relationships"><Relationship Id="rId3" Type="http://schemas.openxmlformats.org/officeDocument/2006/relationships/image" Target="../media/image165.png"/><Relationship Id="rId7" Type="http://schemas.openxmlformats.org/officeDocument/2006/relationships/image" Target="../media/image169.png"/><Relationship Id="rId2" Type="http://schemas.openxmlformats.org/officeDocument/2006/relationships/notesSlide" Target="../notesSlides/notesSlide90.xml"/><Relationship Id="rId1" Type="http://schemas.openxmlformats.org/officeDocument/2006/relationships/slideLayout" Target="../slideLayouts/slideLayout1.xml"/><Relationship Id="rId6" Type="http://schemas.openxmlformats.org/officeDocument/2006/relationships/image" Target="../media/image168.png"/><Relationship Id="rId5" Type="http://schemas.openxmlformats.org/officeDocument/2006/relationships/image" Target="../media/image167.png"/><Relationship Id="rId4" Type="http://schemas.openxmlformats.org/officeDocument/2006/relationships/image" Target="../media/image166.png"/></Relationships>
</file>

<file path=ppt/slides/_rels/slide92.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notesSlide" Target="../notesSlides/notesSlide95.xml"/><Relationship Id="rId1" Type="http://schemas.openxmlformats.org/officeDocument/2006/relationships/slideLayout" Target="../slideLayouts/slideLayout1.xml"/><Relationship Id="rId4" Type="http://schemas.openxmlformats.org/officeDocument/2006/relationships/image" Target="../media/image172.png"/></Relationships>
</file>

<file path=ppt/slides/_rels/slide97.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notesSlide" Target="../notesSlides/notesSlide98.xml"/><Relationship Id="rId1" Type="http://schemas.openxmlformats.org/officeDocument/2006/relationships/slideLayout" Target="../slideLayouts/slideLayout1.xml"/><Relationship Id="rId4" Type="http://schemas.openxmlformats.org/officeDocument/2006/relationships/image" Target="../media/image17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237935E9-9329-4CEC-AED0-B087E6B7C9FE}"/>
              </a:ext>
            </a:extLst>
          </p:cNvPr>
          <p:cNvSpPr txBox="1"/>
          <p:nvPr/>
        </p:nvSpPr>
        <p:spPr>
          <a:xfrm>
            <a:off x="2158232" y="1987940"/>
            <a:ext cx="6962774" cy="2400657"/>
          </a:xfrm>
          <a:prstGeom prst="rect">
            <a:avLst/>
          </a:prstGeom>
          <a:noFill/>
        </p:spPr>
        <p:txBody>
          <a:bodyPr wrap="square">
            <a:spAutoFit/>
          </a:bodyPr>
          <a:lstStyle/>
          <a:p>
            <a:pPr algn="ctr"/>
            <a:r>
              <a:rPr lang="en-GB" sz="3000" b="1" u="sng" dirty="0"/>
              <a:t>Further Partial Differential Equations</a:t>
            </a:r>
          </a:p>
          <a:p>
            <a:pPr algn="ctr"/>
            <a:endParaRPr lang="en-GB" sz="3000" dirty="0"/>
          </a:p>
          <a:p>
            <a:pPr algn="ctr"/>
            <a:r>
              <a:rPr lang="en-GB" sz="3000" dirty="0"/>
              <a:t>Ian Griffiths </a:t>
            </a:r>
          </a:p>
          <a:p>
            <a:pPr algn="ctr"/>
            <a:endParaRPr lang="en-GB" sz="3000" dirty="0"/>
          </a:p>
          <a:p>
            <a:pPr algn="ctr"/>
            <a:r>
              <a:rPr lang="en-GB" sz="3000" dirty="0"/>
              <a:t>ian.griffiths@maths.ox.ac.uk</a:t>
            </a:r>
          </a:p>
        </p:txBody>
      </p:sp>
    </p:spTree>
    <p:extLst>
      <p:ext uri="{BB962C8B-B14F-4D97-AF65-F5344CB8AC3E}">
        <p14:creationId xmlns:p14="http://schemas.microsoft.com/office/powerpoint/2010/main" val="2365467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EE48AF-DE02-4CE1-887F-B256928805F0}"/>
              </a:ext>
            </a:extLst>
          </p:cNvPr>
          <p:cNvSpPr txBox="1"/>
          <p:nvPr/>
        </p:nvSpPr>
        <p:spPr>
          <a:xfrm>
            <a:off x="165127" y="112416"/>
            <a:ext cx="10776990" cy="461665"/>
          </a:xfrm>
          <a:prstGeom prst="rect">
            <a:avLst/>
          </a:prstGeom>
          <a:noFill/>
        </p:spPr>
        <p:txBody>
          <a:bodyPr wrap="square" rtlCol="0">
            <a:spAutoFit/>
          </a:bodyPr>
          <a:lstStyle/>
          <a:p>
            <a:r>
              <a:rPr lang="en-GB" sz="2400" b="1" u="sng" dirty="0"/>
              <a:t>Summary of lecture 1</a:t>
            </a:r>
          </a:p>
        </p:txBody>
      </p:sp>
      <p:sp>
        <p:nvSpPr>
          <p:cNvPr id="12" name="TextBox 11">
            <a:extLst>
              <a:ext uri="{FF2B5EF4-FFF2-40B4-BE49-F238E27FC236}">
                <a16:creationId xmlns:a16="http://schemas.microsoft.com/office/drawing/2014/main" id="{CFEE48AF-DE02-4CE1-887F-B256928805F0}"/>
              </a:ext>
            </a:extLst>
          </p:cNvPr>
          <p:cNvSpPr txBox="1"/>
          <p:nvPr/>
        </p:nvSpPr>
        <p:spPr>
          <a:xfrm>
            <a:off x="165127" y="1060664"/>
            <a:ext cx="10776990" cy="1938992"/>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rgbClr val="0070C0"/>
                </a:solidFill>
              </a:rPr>
              <a:t>Scaling laws </a:t>
            </a:r>
            <a:r>
              <a:rPr lang="en-GB" sz="2400" dirty="0"/>
              <a:t>can give the</a:t>
            </a:r>
            <a:r>
              <a:rPr lang="en-GB" sz="2400" dirty="0">
                <a:solidFill>
                  <a:srgbClr val="0070C0"/>
                </a:solidFill>
              </a:rPr>
              <a:t> </a:t>
            </a:r>
            <a:r>
              <a:rPr lang="en-GB" sz="2400" dirty="0">
                <a:solidFill>
                  <a:srgbClr val="FF0000"/>
                </a:solidFill>
              </a:rPr>
              <a:t>long time functional and parametric dependence</a:t>
            </a:r>
            <a:br>
              <a:rPr lang="en-GB" sz="2400" dirty="0">
                <a:solidFill>
                  <a:srgbClr val="FF0000"/>
                </a:solidFill>
              </a:rPr>
            </a:br>
            <a:endParaRPr lang="en-GB" sz="2400" dirty="0">
              <a:solidFill>
                <a:srgbClr val="FF0000"/>
              </a:solidFill>
            </a:endParaRPr>
          </a:p>
          <a:p>
            <a:pPr marL="285750" indent="-285750">
              <a:buFont typeface="Arial" panose="020B0604020202020204" pitchFamily="34" charset="0"/>
              <a:buChar char="•"/>
            </a:pPr>
            <a:r>
              <a:rPr lang="en-GB" sz="2400" dirty="0">
                <a:solidFill>
                  <a:srgbClr val="0070C0"/>
                </a:solidFill>
              </a:rPr>
              <a:t>Similarity solutions </a:t>
            </a:r>
            <a:r>
              <a:rPr lang="en-GB" sz="2400" dirty="0"/>
              <a:t>give the </a:t>
            </a:r>
            <a:r>
              <a:rPr lang="en-GB" sz="2400" dirty="0">
                <a:solidFill>
                  <a:srgbClr val="FF0000"/>
                </a:solidFill>
              </a:rPr>
              <a:t>long time solution</a:t>
            </a:r>
            <a:br>
              <a:rPr lang="en-GB" sz="2400" dirty="0">
                <a:solidFill>
                  <a:srgbClr val="FF0000"/>
                </a:solidFill>
              </a:rPr>
            </a:br>
            <a:endParaRPr lang="en-GB" sz="2400" dirty="0">
              <a:solidFill>
                <a:srgbClr val="FF0000"/>
              </a:solidFill>
            </a:endParaRPr>
          </a:p>
          <a:p>
            <a:pPr marL="285750" indent="-285750">
              <a:buFont typeface="Arial" panose="020B0604020202020204" pitchFamily="34" charset="0"/>
              <a:buChar char="•"/>
            </a:pPr>
            <a:r>
              <a:rPr lang="en-GB" sz="2400" dirty="0">
                <a:solidFill>
                  <a:srgbClr val="0070C0"/>
                </a:solidFill>
              </a:rPr>
              <a:t>Analytic solutions </a:t>
            </a:r>
            <a:r>
              <a:rPr lang="en-GB" sz="2400" dirty="0"/>
              <a:t>give the </a:t>
            </a:r>
            <a:r>
              <a:rPr lang="en-GB" sz="2400" dirty="0">
                <a:solidFill>
                  <a:srgbClr val="FF0000"/>
                </a:solidFill>
              </a:rPr>
              <a:t>correct behaviour for all time</a:t>
            </a:r>
            <a:endParaRPr lang="en-GB" sz="2400" dirty="0"/>
          </a:p>
        </p:txBody>
      </p:sp>
    </p:spTree>
    <p:extLst>
      <p:ext uri="{BB962C8B-B14F-4D97-AF65-F5344CB8AC3E}">
        <p14:creationId xmlns:p14="http://schemas.microsoft.com/office/powerpoint/2010/main" val="179341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fade">
                                      <p:cBhvr>
                                        <p:cTn id="2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4655056" y="1838350"/>
            <a:ext cx="295275" cy="329345"/>
          </a:xfrm>
          <a:prstGeom prst="rect">
            <a:avLst/>
          </a:prstGeom>
        </p:spPr>
      </p:pic>
      <p:sp>
        <p:nvSpPr>
          <p:cNvPr id="3" name="TextBox 2">
            <a:extLst>
              <a:ext uri="{FF2B5EF4-FFF2-40B4-BE49-F238E27FC236}">
                <a16:creationId xmlns:a16="http://schemas.microsoft.com/office/drawing/2014/main" id="{F647467B-3ECA-4826-B44F-F964E1FBF970}"/>
              </a:ext>
            </a:extLst>
          </p:cNvPr>
          <p:cNvSpPr txBox="1"/>
          <p:nvPr/>
        </p:nvSpPr>
        <p:spPr>
          <a:xfrm>
            <a:off x="316723" y="292881"/>
            <a:ext cx="11508832" cy="1938992"/>
          </a:xfrm>
          <a:prstGeom prst="rect">
            <a:avLst/>
          </a:prstGeom>
          <a:noFill/>
        </p:spPr>
        <p:txBody>
          <a:bodyPr wrap="square">
            <a:spAutoFit/>
          </a:bodyPr>
          <a:lstStyle/>
          <a:p>
            <a:pPr marL="285750" indent="-285750">
              <a:buFont typeface="Arial" panose="020B0604020202020204" pitchFamily="34" charset="0"/>
              <a:buChar char="•"/>
            </a:pPr>
            <a:r>
              <a:rPr lang="en-US" sz="2400" dirty="0"/>
              <a:t>This is a mixed boundary value problem. We expect the solution to have singularities at (</a:t>
            </a:r>
            <a:r>
              <a:rPr lang="en-GB" sz="2400" dirty="0"/>
              <a:t>±</a:t>
            </a:r>
            <a:r>
              <a:rPr lang="en-GB" sz="2400" i="1" dirty="0"/>
              <a:t>c,</a:t>
            </a:r>
            <a:r>
              <a:rPr lang="en-US" sz="2400" dirty="0"/>
              <a:t>0) where the boundary conditions switch from </a:t>
            </a:r>
            <a:r>
              <a:rPr lang="en-US" sz="2400" dirty="0" err="1"/>
              <a:t>Dirichlet</a:t>
            </a:r>
            <a:r>
              <a:rPr lang="en-US" sz="2400" dirty="0"/>
              <a:t> to Neumann.</a:t>
            </a:r>
          </a:p>
          <a:p>
            <a:endParaRPr lang="en-US" sz="2400" dirty="0"/>
          </a:p>
          <a:p>
            <a:pPr marL="285750" indent="-285750">
              <a:buFont typeface="Arial" panose="020B0604020202020204" pitchFamily="34" charset="0"/>
              <a:buChar char="•"/>
            </a:pPr>
            <a:r>
              <a:rPr lang="en-US" sz="2400" dirty="0"/>
              <a:t>This problem can be solved by taking a Fourier transform in </a:t>
            </a:r>
            <a:r>
              <a:rPr lang="en-US" sz="2400" i="1" dirty="0"/>
              <a:t>x</a:t>
            </a:r>
            <a:r>
              <a:rPr lang="en-US" sz="2400" dirty="0"/>
              <a:t>, in terms of the function    at the surface of the workpiece,    </a:t>
            </a:r>
            <a:r>
              <a:rPr lang="en-US" sz="2400" baseline="-25000" dirty="0"/>
              <a:t>0</a:t>
            </a:r>
            <a:r>
              <a:rPr lang="en-US" sz="2400" dirty="0"/>
              <a:t>(</a:t>
            </a:r>
            <a:r>
              <a:rPr lang="en-US" sz="2400" i="1" dirty="0"/>
              <a:t>x</a:t>
            </a:r>
            <a:r>
              <a:rPr lang="en-US" sz="2400" dirty="0"/>
              <a:t>)=    (</a:t>
            </a:r>
            <a:r>
              <a:rPr lang="en-US" sz="2400" i="1" dirty="0"/>
              <a:t>x</a:t>
            </a:r>
            <a:r>
              <a:rPr lang="en-US" sz="2400" dirty="0"/>
              <a:t>,0). Doing this, we find that </a:t>
            </a:r>
            <a:r>
              <a:rPr lang="en-GB" sz="2400" dirty="0"/>
              <a:t> </a:t>
            </a:r>
          </a:p>
        </p:txBody>
      </p:sp>
      <p:pic>
        <p:nvPicPr>
          <p:cNvPr id="2" name="Picture 1"/>
          <p:cNvPicPr>
            <a:picLocks noChangeAspect="1"/>
          </p:cNvPicPr>
          <p:nvPr/>
        </p:nvPicPr>
        <p:blipFill>
          <a:blip r:embed="rId3"/>
          <a:stretch>
            <a:fillRect/>
          </a:stretch>
        </p:blipFill>
        <p:spPr>
          <a:xfrm>
            <a:off x="11296648" y="1462958"/>
            <a:ext cx="295275" cy="329345"/>
          </a:xfrm>
          <a:prstGeom prst="rect">
            <a:avLst/>
          </a:prstGeom>
        </p:spPr>
      </p:pic>
      <p:pic>
        <p:nvPicPr>
          <p:cNvPr id="11" name="Picture 10"/>
          <p:cNvPicPr>
            <a:picLocks noChangeAspect="1"/>
          </p:cNvPicPr>
          <p:nvPr/>
        </p:nvPicPr>
        <p:blipFill>
          <a:blip r:embed="rId3"/>
          <a:stretch>
            <a:fillRect/>
          </a:stretch>
        </p:blipFill>
        <p:spPr>
          <a:xfrm>
            <a:off x="5459728" y="1847900"/>
            <a:ext cx="295275" cy="329345"/>
          </a:xfrm>
          <a:prstGeom prst="rect">
            <a:avLst/>
          </a:prstGeom>
        </p:spPr>
      </p:pic>
      <p:pic>
        <p:nvPicPr>
          <p:cNvPr id="12" name="Picture 11"/>
          <p:cNvPicPr>
            <a:picLocks noChangeAspect="1"/>
          </p:cNvPicPr>
          <p:nvPr/>
        </p:nvPicPr>
        <p:blipFill>
          <a:blip r:embed="rId4"/>
          <a:stretch>
            <a:fillRect/>
          </a:stretch>
        </p:blipFill>
        <p:spPr>
          <a:xfrm>
            <a:off x="3324987" y="2657138"/>
            <a:ext cx="3600450" cy="800100"/>
          </a:xfrm>
          <a:prstGeom prst="rect">
            <a:avLst/>
          </a:prstGeom>
        </p:spPr>
      </p:pic>
      <p:sp>
        <p:nvSpPr>
          <p:cNvPr id="18" name="Rectangle 17"/>
          <p:cNvSpPr/>
          <p:nvPr/>
        </p:nvSpPr>
        <p:spPr>
          <a:xfrm>
            <a:off x="3067050" y="3828211"/>
            <a:ext cx="6096000" cy="369332"/>
          </a:xfrm>
          <a:prstGeom prst="rect">
            <a:avLst/>
          </a:prstGeom>
        </p:spPr>
        <p:txBody>
          <a:bodyPr>
            <a:spAutoFit/>
          </a:bodyPr>
          <a:lstStyle/>
          <a:p>
            <a:endParaRPr lang="en-GB" dirty="0"/>
          </a:p>
        </p:txBody>
      </p:sp>
    </p:spTree>
    <p:extLst>
      <p:ext uri="{BB962C8B-B14F-4D97-AF65-F5344CB8AC3E}">
        <p14:creationId xmlns:p14="http://schemas.microsoft.com/office/powerpoint/2010/main" val="43289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a:stretch>
            <a:fillRect/>
          </a:stretch>
        </p:blipFill>
        <p:spPr>
          <a:xfrm>
            <a:off x="2583371" y="5284563"/>
            <a:ext cx="295275" cy="329345"/>
          </a:xfrm>
          <a:prstGeom prst="rect">
            <a:avLst/>
          </a:prstGeom>
        </p:spPr>
      </p:pic>
      <p:pic>
        <p:nvPicPr>
          <p:cNvPr id="17" name="Picture 16"/>
          <p:cNvPicPr>
            <a:picLocks noChangeAspect="1"/>
          </p:cNvPicPr>
          <p:nvPr/>
        </p:nvPicPr>
        <p:blipFill>
          <a:blip r:embed="rId3"/>
          <a:stretch>
            <a:fillRect/>
          </a:stretch>
        </p:blipFill>
        <p:spPr>
          <a:xfrm>
            <a:off x="1992059" y="1517961"/>
            <a:ext cx="295275" cy="329345"/>
          </a:xfrm>
          <a:prstGeom prst="rect">
            <a:avLst/>
          </a:prstGeom>
        </p:spPr>
      </p:pic>
      <p:sp>
        <p:nvSpPr>
          <p:cNvPr id="16" name="TextBox 15">
            <a:extLst>
              <a:ext uri="{FF2B5EF4-FFF2-40B4-BE49-F238E27FC236}">
                <a16:creationId xmlns:a16="http://schemas.microsoft.com/office/drawing/2014/main" id="{F647467B-3ECA-4826-B44F-F964E1FBF970}"/>
              </a:ext>
            </a:extLst>
          </p:cNvPr>
          <p:cNvSpPr txBox="1"/>
          <p:nvPr/>
        </p:nvSpPr>
        <p:spPr>
          <a:xfrm>
            <a:off x="179563" y="205417"/>
            <a:ext cx="11508832" cy="461665"/>
          </a:xfrm>
          <a:prstGeom prst="rect">
            <a:avLst/>
          </a:prstGeom>
          <a:noFill/>
        </p:spPr>
        <p:txBody>
          <a:bodyPr wrap="square">
            <a:spAutoFit/>
          </a:bodyPr>
          <a:lstStyle/>
          <a:p>
            <a:pPr marL="342900" indent="-342900">
              <a:buFont typeface="Arial" panose="020B0604020202020204" pitchFamily="34" charset="0"/>
              <a:buChar char="•"/>
            </a:pPr>
            <a:r>
              <a:rPr lang="en-US" sz="2400" dirty="0"/>
              <a:t>Carefully taking the limit y-&gt;0 and applying the boundary condition                        </a:t>
            </a:r>
          </a:p>
        </p:txBody>
      </p:sp>
      <p:pic>
        <p:nvPicPr>
          <p:cNvPr id="18" name="Picture 17"/>
          <p:cNvPicPr>
            <a:picLocks noChangeAspect="1"/>
          </p:cNvPicPr>
          <p:nvPr/>
        </p:nvPicPr>
        <p:blipFill>
          <a:blip r:embed="rId4"/>
          <a:stretch>
            <a:fillRect/>
          </a:stretch>
        </p:blipFill>
        <p:spPr>
          <a:xfrm>
            <a:off x="5093054" y="814560"/>
            <a:ext cx="1828800" cy="400050"/>
          </a:xfrm>
          <a:prstGeom prst="rect">
            <a:avLst/>
          </a:prstGeom>
        </p:spPr>
      </p:pic>
      <p:pic>
        <p:nvPicPr>
          <p:cNvPr id="19" name="Picture 18"/>
          <p:cNvPicPr>
            <a:picLocks noChangeAspect="1"/>
          </p:cNvPicPr>
          <p:nvPr/>
        </p:nvPicPr>
        <p:blipFill>
          <a:blip r:embed="rId5"/>
          <a:stretch>
            <a:fillRect/>
          </a:stretch>
        </p:blipFill>
        <p:spPr>
          <a:xfrm>
            <a:off x="3257169" y="665755"/>
            <a:ext cx="1628775" cy="733425"/>
          </a:xfrm>
          <a:prstGeom prst="rect">
            <a:avLst/>
          </a:prstGeom>
        </p:spPr>
      </p:pic>
      <p:pic>
        <p:nvPicPr>
          <p:cNvPr id="20" name="Picture 19"/>
          <p:cNvPicPr>
            <a:picLocks noChangeAspect="1"/>
          </p:cNvPicPr>
          <p:nvPr/>
        </p:nvPicPr>
        <p:blipFill>
          <a:blip r:embed="rId6"/>
          <a:stretch>
            <a:fillRect/>
          </a:stretch>
        </p:blipFill>
        <p:spPr>
          <a:xfrm>
            <a:off x="3120009" y="2008065"/>
            <a:ext cx="3009900" cy="838200"/>
          </a:xfrm>
          <a:prstGeom prst="rect">
            <a:avLst/>
          </a:prstGeom>
        </p:spPr>
      </p:pic>
      <p:sp>
        <p:nvSpPr>
          <p:cNvPr id="22" name="TextBox 21">
            <a:extLst>
              <a:ext uri="{FF2B5EF4-FFF2-40B4-BE49-F238E27FC236}">
                <a16:creationId xmlns:a16="http://schemas.microsoft.com/office/drawing/2014/main" id="{F647467B-3ECA-4826-B44F-F964E1FBF970}"/>
              </a:ext>
            </a:extLst>
          </p:cNvPr>
          <p:cNvSpPr txBox="1"/>
          <p:nvPr/>
        </p:nvSpPr>
        <p:spPr>
          <a:xfrm>
            <a:off x="179564" y="3183018"/>
            <a:ext cx="11508832" cy="461665"/>
          </a:xfrm>
          <a:prstGeom prst="rect">
            <a:avLst/>
          </a:prstGeom>
          <a:noFill/>
        </p:spPr>
        <p:txBody>
          <a:bodyPr wrap="square">
            <a:spAutoFit/>
          </a:bodyPr>
          <a:lstStyle/>
          <a:p>
            <a:pPr marL="285750" indent="-285750">
              <a:buFont typeface="Arial" panose="020B0604020202020204" pitchFamily="34" charset="0"/>
              <a:buChar char="•"/>
            </a:pPr>
            <a:r>
              <a:rPr lang="en-US" sz="2400" dirty="0"/>
              <a:t>Here we take the principal value of the integral: </a:t>
            </a:r>
          </a:p>
        </p:txBody>
      </p:sp>
      <p:pic>
        <p:nvPicPr>
          <p:cNvPr id="23" name="Picture 22"/>
          <p:cNvPicPr>
            <a:picLocks noChangeAspect="1"/>
          </p:cNvPicPr>
          <p:nvPr/>
        </p:nvPicPr>
        <p:blipFill>
          <a:blip r:embed="rId7"/>
          <a:stretch>
            <a:fillRect/>
          </a:stretch>
        </p:blipFill>
        <p:spPr>
          <a:xfrm>
            <a:off x="2296478" y="3759700"/>
            <a:ext cx="5514975" cy="923925"/>
          </a:xfrm>
          <a:prstGeom prst="rect">
            <a:avLst/>
          </a:prstGeom>
        </p:spPr>
      </p:pic>
      <p:sp>
        <p:nvSpPr>
          <p:cNvPr id="24" name="TextBox 23">
            <a:extLst>
              <a:ext uri="{FF2B5EF4-FFF2-40B4-BE49-F238E27FC236}">
                <a16:creationId xmlns:a16="http://schemas.microsoft.com/office/drawing/2014/main" id="{F647467B-3ECA-4826-B44F-F964E1FBF970}"/>
              </a:ext>
            </a:extLst>
          </p:cNvPr>
          <p:cNvSpPr txBox="1"/>
          <p:nvPr/>
        </p:nvSpPr>
        <p:spPr>
          <a:xfrm>
            <a:off x="153635" y="5206364"/>
            <a:ext cx="11707637" cy="1200329"/>
          </a:xfrm>
          <a:prstGeom prst="rect">
            <a:avLst/>
          </a:prstGeom>
          <a:noFill/>
        </p:spPr>
        <p:txBody>
          <a:bodyPr wrap="square">
            <a:spAutoFit/>
          </a:bodyPr>
          <a:lstStyle/>
          <a:p>
            <a:pPr marL="285750" indent="-285750">
              <a:buFont typeface="Arial" panose="020B0604020202020204" pitchFamily="34" charset="0"/>
              <a:buChar char="•"/>
            </a:pPr>
            <a:r>
              <a:rPr lang="en-US" sz="2400" dirty="0"/>
              <a:t>We solve the for    </a:t>
            </a:r>
            <a:r>
              <a:rPr lang="en-US" sz="2400" baseline="-25000" dirty="0"/>
              <a:t>0</a:t>
            </a:r>
            <a:r>
              <a:rPr lang="en-US" sz="2400" dirty="0"/>
              <a:t>(x), and find the value of </a:t>
            </a:r>
            <a:r>
              <a:rPr lang="en-US" sz="2400" i="1" dirty="0"/>
              <a:t>c</a:t>
            </a:r>
            <a:r>
              <a:rPr lang="en-US" sz="2400" dirty="0"/>
              <a:t> such that is differentiable at  (</a:t>
            </a:r>
            <a:r>
              <a:rPr lang="en-GB" sz="2400" dirty="0"/>
              <a:t>±</a:t>
            </a:r>
            <a:r>
              <a:rPr lang="en-US" sz="2400" i="1" dirty="0"/>
              <a:t>c</a:t>
            </a:r>
            <a:r>
              <a:rPr lang="en-US" sz="2400" dirty="0"/>
              <a:t>, 0).</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The thickness of the painted layer is then recovered from</a:t>
            </a:r>
          </a:p>
        </p:txBody>
      </p:sp>
      <p:sp>
        <p:nvSpPr>
          <p:cNvPr id="8" name="Rectangle 7"/>
          <p:cNvSpPr/>
          <p:nvPr/>
        </p:nvSpPr>
        <p:spPr>
          <a:xfrm>
            <a:off x="368808" y="1436190"/>
            <a:ext cx="7577328" cy="461665"/>
          </a:xfrm>
          <a:prstGeom prst="rect">
            <a:avLst/>
          </a:prstGeom>
        </p:spPr>
        <p:txBody>
          <a:bodyPr wrap="square">
            <a:spAutoFit/>
          </a:bodyPr>
          <a:lstStyle/>
          <a:p>
            <a:r>
              <a:rPr lang="en-US" sz="2400" dirty="0"/>
              <a:t>we find that    </a:t>
            </a:r>
            <a:r>
              <a:rPr lang="en-US" sz="2400" baseline="-25000" dirty="0"/>
              <a:t>0 </a:t>
            </a:r>
            <a:r>
              <a:rPr lang="en-US" sz="2400" dirty="0"/>
              <a:t>satisfies the singular integral equation:</a:t>
            </a:r>
          </a:p>
        </p:txBody>
      </p:sp>
      <p:pic>
        <p:nvPicPr>
          <p:cNvPr id="27" name="Picture 26"/>
          <p:cNvPicPr>
            <a:picLocks noChangeAspect="1"/>
          </p:cNvPicPr>
          <p:nvPr/>
        </p:nvPicPr>
        <p:blipFill>
          <a:blip r:embed="rId8"/>
          <a:stretch>
            <a:fillRect/>
          </a:stretch>
        </p:blipFill>
        <p:spPr>
          <a:xfrm>
            <a:off x="7559802" y="5792252"/>
            <a:ext cx="1790700" cy="704850"/>
          </a:xfrm>
          <a:prstGeom prst="rect">
            <a:avLst/>
          </a:prstGeom>
        </p:spPr>
      </p:pic>
    </p:spTree>
    <p:extLst>
      <p:ext uri="{BB962C8B-B14F-4D97-AF65-F5344CB8AC3E}">
        <p14:creationId xmlns:p14="http://schemas.microsoft.com/office/powerpoint/2010/main" val="260018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fade">
                                      <p:cBhvr>
                                        <p:cTn id="27" dur="500"/>
                                        <p:tgtEl>
                                          <p:spTgt spid="22">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4">
                                            <p:txEl>
                                              <p:pRg st="0" end="0"/>
                                            </p:txEl>
                                          </p:spTgt>
                                        </p:tgtEl>
                                        <p:attrNameLst>
                                          <p:attrName>style.visibility</p:attrName>
                                        </p:attrNameLst>
                                      </p:cBhvr>
                                      <p:to>
                                        <p:strVal val="visible"/>
                                      </p:to>
                                    </p:set>
                                    <p:animEffect transition="in" filter="fade">
                                      <p:cBhvr>
                                        <p:cTn id="35" dur="500"/>
                                        <p:tgtEl>
                                          <p:spTgt spid="24">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4">
                                            <p:txEl>
                                              <p:pRg st="2" end="2"/>
                                            </p:txEl>
                                          </p:spTgt>
                                        </p:tgtEl>
                                        <p:attrNameLst>
                                          <p:attrName>style.visibility</p:attrName>
                                        </p:attrNameLst>
                                      </p:cBhvr>
                                      <p:to>
                                        <p:strVal val="visible"/>
                                      </p:to>
                                    </p:set>
                                    <p:animEffect transition="in" filter="fade">
                                      <p:cBhvr>
                                        <p:cTn id="43" dur="500"/>
                                        <p:tgtEl>
                                          <p:spTgt spid="24">
                                            <p:txEl>
                                              <p:pRg st="2" end="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708213" y="1396435"/>
            <a:ext cx="3171825" cy="495300"/>
          </a:xfrm>
          <a:prstGeom prst="rect">
            <a:avLst/>
          </a:prstGeom>
        </p:spPr>
      </p:pic>
      <p:pic>
        <p:nvPicPr>
          <p:cNvPr id="21" name="Picture 20"/>
          <p:cNvPicPr>
            <a:picLocks noChangeAspect="1"/>
          </p:cNvPicPr>
          <p:nvPr/>
        </p:nvPicPr>
        <p:blipFill>
          <a:blip r:embed="rId4"/>
          <a:stretch>
            <a:fillRect/>
          </a:stretch>
        </p:blipFill>
        <p:spPr>
          <a:xfrm>
            <a:off x="3155442" y="2308787"/>
            <a:ext cx="266700" cy="266700"/>
          </a:xfrm>
          <a:prstGeom prst="rect">
            <a:avLst/>
          </a:prstGeom>
        </p:spPr>
      </p:pic>
      <p:sp>
        <p:nvSpPr>
          <p:cNvPr id="11" name="TextBox 10">
            <a:extLst>
              <a:ext uri="{FF2B5EF4-FFF2-40B4-BE49-F238E27FC236}">
                <a16:creationId xmlns:a16="http://schemas.microsoft.com/office/drawing/2014/main" id="{F647467B-3ECA-4826-B44F-F964E1FBF970}"/>
              </a:ext>
            </a:extLst>
          </p:cNvPr>
          <p:cNvSpPr txBox="1"/>
          <p:nvPr/>
        </p:nvSpPr>
        <p:spPr>
          <a:xfrm>
            <a:off x="316723" y="292881"/>
            <a:ext cx="11508832" cy="1569660"/>
          </a:xfrm>
          <a:prstGeom prst="rect">
            <a:avLst/>
          </a:prstGeom>
          <a:noFill/>
        </p:spPr>
        <p:txBody>
          <a:bodyPr wrap="square">
            <a:spAutoFit/>
          </a:bodyPr>
          <a:lstStyle/>
          <a:p>
            <a:r>
              <a:rPr lang="en-US" sz="2400" b="1" dirty="0"/>
              <a:t>Solution of problem</a:t>
            </a:r>
          </a:p>
          <a:p>
            <a:pPr marL="285750" indent="-285750">
              <a:buFont typeface="Arial" panose="020B0604020202020204" pitchFamily="34" charset="0"/>
              <a:buChar char="•"/>
            </a:pPr>
            <a:r>
              <a:rPr lang="en-US" sz="2400" dirty="0"/>
              <a:t>The most elegant way to solve this problem is using complex variable theory.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We write </a:t>
            </a:r>
          </a:p>
        </p:txBody>
      </p:sp>
      <p:pic>
        <p:nvPicPr>
          <p:cNvPr id="19" name="Picture 18"/>
          <p:cNvPicPr>
            <a:picLocks noChangeAspect="1"/>
          </p:cNvPicPr>
          <p:nvPr/>
        </p:nvPicPr>
        <p:blipFill>
          <a:blip r:embed="rId5"/>
          <a:stretch>
            <a:fillRect/>
          </a:stretch>
        </p:blipFill>
        <p:spPr>
          <a:xfrm>
            <a:off x="3403854" y="4107869"/>
            <a:ext cx="2466975" cy="800100"/>
          </a:xfrm>
          <a:prstGeom prst="rect">
            <a:avLst/>
          </a:prstGeom>
        </p:spPr>
      </p:pic>
      <p:sp>
        <p:nvSpPr>
          <p:cNvPr id="20" name="Rectangle 19"/>
          <p:cNvSpPr/>
          <p:nvPr/>
        </p:nvSpPr>
        <p:spPr>
          <a:xfrm>
            <a:off x="606798" y="1821899"/>
            <a:ext cx="10765806" cy="1569660"/>
          </a:xfrm>
          <a:prstGeom prst="rect">
            <a:avLst/>
          </a:prstGeom>
        </p:spPr>
        <p:txBody>
          <a:bodyPr wrap="square">
            <a:spAutoFit/>
          </a:bodyPr>
          <a:lstStyle/>
          <a:p>
            <a:r>
              <a:rPr lang="en-US" sz="2400" dirty="0"/>
              <a:t>where w(z) is holomorphic in </a:t>
            </a:r>
            <a:r>
              <a:rPr lang="en-US" sz="2400" dirty="0" err="1"/>
              <a:t>Im</a:t>
            </a:r>
            <a:r>
              <a:rPr lang="en-US" sz="2400" dirty="0"/>
              <a:t>(</a:t>
            </a:r>
            <a:r>
              <a:rPr lang="en-US" sz="2400" i="1" dirty="0"/>
              <a:t>z</a:t>
            </a:r>
            <a:r>
              <a:rPr lang="en-US" sz="2400" dirty="0"/>
              <a:t>) &gt; 0. </a:t>
            </a:r>
          </a:p>
          <a:p>
            <a:r>
              <a:rPr lang="en-US" sz="2400" dirty="0"/>
              <a:t>(The imaginary part     is the harmonic conjugate to     – they are related through the Cauchy–Riemann equations.)</a:t>
            </a:r>
          </a:p>
          <a:p>
            <a:r>
              <a:rPr lang="en-US" sz="2400" dirty="0"/>
              <a:t>	</a:t>
            </a:r>
          </a:p>
        </p:txBody>
      </p:sp>
      <p:pic>
        <p:nvPicPr>
          <p:cNvPr id="22" name="Picture 21"/>
          <p:cNvPicPr>
            <a:picLocks noChangeAspect="1"/>
          </p:cNvPicPr>
          <p:nvPr/>
        </p:nvPicPr>
        <p:blipFill>
          <a:blip r:embed="rId6"/>
          <a:stretch>
            <a:fillRect/>
          </a:stretch>
        </p:blipFill>
        <p:spPr>
          <a:xfrm>
            <a:off x="7001446" y="2279069"/>
            <a:ext cx="219075" cy="381000"/>
          </a:xfrm>
          <a:prstGeom prst="rect">
            <a:avLst/>
          </a:prstGeom>
        </p:spPr>
      </p:pic>
      <p:sp>
        <p:nvSpPr>
          <p:cNvPr id="23" name="TextBox 22">
            <a:extLst>
              <a:ext uri="{FF2B5EF4-FFF2-40B4-BE49-F238E27FC236}">
                <a16:creationId xmlns:a16="http://schemas.microsoft.com/office/drawing/2014/main" id="{F647467B-3ECA-4826-B44F-F964E1FBF970}"/>
              </a:ext>
            </a:extLst>
          </p:cNvPr>
          <p:cNvSpPr txBox="1"/>
          <p:nvPr/>
        </p:nvSpPr>
        <p:spPr>
          <a:xfrm>
            <a:off x="316723" y="3592515"/>
            <a:ext cx="11508832" cy="461665"/>
          </a:xfrm>
          <a:prstGeom prst="rect">
            <a:avLst/>
          </a:prstGeom>
          <a:noFill/>
        </p:spPr>
        <p:txBody>
          <a:bodyPr wrap="square">
            <a:spAutoFit/>
          </a:bodyPr>
          <a:lstStyle/>
          <a:p>
            <a:pPr marL="285750" indent="-285750">
              <a:buFont typeface="Arial" panose="020B0604020202020204" pitchFamily="34" charset="0"/>
              <a:buChar char="•"/>
            </a:pPr>
            <a:r>
              <a:rPr lang="en-US" sz="2400" dirty="0"/>
              <a:t>We differentiate with respect to </a:t>
            </a:r>
            <a:r>
              <a:rPr lang="en-US" sz="2400" i="1" dirty="0"/>
              <a:t>z</a:t>
            </a:r>
            <a:r>
              <a:rPr lang="en-US" sz="2400" dirty="0"/>
              <a:t>:</a:t>
            </a:r>
          </a:p>
        </p:txBody>
      </p:sp>
    </p:spTree>
    <p:extLst>
      <p:ext uri="{BB962C8B-B14F-4D97-AF65-F5344CB8AC3E}">
        <p14:creationId xmlns:p14="http://schemas.microsoft.com/office/powerpoint/2010/main" val="83703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500"/>
                                        <p:tgtEl>
                                          <p:spTgt spid="11">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3">
                                            <p:txEl>
                                              <p:pRg st="0" end="0"/>
                                            </p:txEl>
                                          </p:spTgt>
                                        </p:tgtEl>
                                        <p:attrNameLst>
                                          <p:attrName>style.visibility</p:attrName>
                                        </p:attrNameLst>
                                      </p:cBhvr>
                                      <p:to>
                                        <p:strVal val="visible"/>
                                      </p:to>
                                    </p:set>
                                    <p:animEffect transition="in" filter="fade">
                                      <p:cBhvr>
                                        <p:cTn id="34" dur="500"/>
                                        <p:tgtEl>
                                          <p:spTgt spid="23">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647467B-3ECA-4826-B44F-F964E1FBF970}"/>
              </a:ext>
            </a:extLst>
          </p:cNvPr>
          <p:cNvSpPr txBox="1"/>
          <p:nvPr/>
        </p:nvSpPr>
        <p:spPr>
          <a:xfrm>
            <a:off x="316723" y="292881"/>
            <a:ext cx="11508832" cy="830997"/>
          </a:xfrm>
          <a:prstGeom prst="rect">
            <a:avLst/>
          </a:prstGeom>
          <a:noFill/>
        </p:spPr>
        <p:txBody>
          <a:bodyPr wrap="square">
            <a:spAutoFit/>
          </a:bodyPr>
          <a:lstStyle/>
          <a:p>
            <a:pPr marL="285750" indent="-285750">
              <a:buFont typeface="Arial" panose="020B0604020202020204" pitchFamily="34" charset="0"/>
              <a:buChar char="•"/>
            </a:pPr>
            <a:r>
              <a:rPr lang="en-US" sz="2400" dirty="0"/>
              <a:t>Our task is then to find a </a:t>
            </a:r>
            <a:r>
              <a:rPr lang="en-US" sz="2400" i="1" dirty="0"/>
              <a:t>w</a:t>
            </a:r>
            <a:r>
              <a:rPr lang="en-US" sz="2400" dirty="0"/>
              <a:t>’(</a:t>
            </a:r>
            <a:r>
              <a:rPr lang="en-US" sz="2400" i="1" dirty="0"/>
              <a:t>z</a:t>
            </a:r>
            <a:r>
              <a:rPr lang="en-US" sz="2400" dirty="0"/>
              <a:t>) that is holomorphic on the upper half plane and satisfies the conditions </a:t>
            </a:r>
          </a:p>
        </p:txBody>
      </p:sp>
      <p:pic>
        <p:nvPicPr>
          <p:cNvPr id="24" name="Picture 23"/>
          <p:cNvPicPr>
            <a:picLocks noChangeAspect="1"/>
          </p:cNvPicPr>
          <p:nvPr/>
        </p:nvPicPr>
        <p:blipFill>
          <a:blip r:embed="rId3"/>
          <a:stretch>
            <a:fillRect/>
          </a:stretch>
        </p:blipFill>
        <p:spPr>
          <a:xfrm>
            <a:off x="927735" y="1989247"/>
            <a:ext cx="6496050" cy="1219200"/>
          </a:xfrm>
          <a:prstGeom prst="rect">
            <a:avLst/>
          </a:prstGeom>
        </p:spPr>
      </p:pic>
      <p:sp>
        <p:nvSpPr>
          <p:cNvPr id="12" name="TextBox 11">
            <a:extLst>
              <a:ext uri="{FF2B5EF4-FFF2-40B4-BE49-F238E27FC236}">
                <a16:creationId xmlns:a16="http://schemas.microsoft.com/office/drawing/2014/main" id="{F647467B-3ECA-4826-B44F-F964E1FBF970}"/>
              </a:ext>
            </a:extLst>
          </p:cNvPr>
          <p:cNvSpPr txBox="1"/>
          <p:nvPr/>
        </p:nvSpPr>
        <p:spPr>
          <a:xfrm>
            <a:off x="316723" y="4169937"/>
            <a:ext cx="11508832" cy="1200329"/>
          </a:xfrm>
          <a:prstGeom prst="rect">
            <a:avLst/>
          </a:prstGeom>
          <a:noFill/>
        </p:spPr>
        <p:txBody>
          <a:bodyPr wrap="square">
            <a:spAutoFit/>
          </a:bodyPr>
          <a:lstStyle/>
          <a:p>
            <a:pPr marL="285750" indent="-285750">
              <a:buFont typeface="Arial" panose="020B0604020202020204" pitchFamily="34" charset="0"/>
              <a:buChar char="•"/>
            </a:pPr>
            <a:r>
              <a:rPr lang="en-US" sz="2400" dirty="0"/>
              <a:t>The mixed character of the problem is reflected in the fact that we specify the real part of </a:t>
            </a:r>
            <a:r>
              <a:rPr lang="en-US" sz="2400" i="1" dirty="0"/>
              <a:t>w</a:t>
            </a:r>
            <a:r>
              <a:rPr lang="en-US" sz="2400" dirty="0"/>
              <a:t>’ in one place and the imaginary part in another. </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99275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88183" y="2377556"/>
            <a:ext cx="1314450" cy="533400"/>
          </a:xfrm>
          <a:prstGeom prst="rect">
            <a:avLst/>
          </a:prstGeom>
        </p:spPr>
      </p:pic>
      <p:pic>
        <p:nvPicPr>
          <p:cNvPr id="4" name="Picture 3"/>
          <p:cNvPicPr>
            <a:picLocks noChangeAspect="1"/>
          </p:cNvPicPr>
          <p:nvPr/>
        </p:nvPicPr>
        <p:blipFill>
          <a:blip r:embed="rId4"/>
          <a:stretch>
            <a:fillRect/>
          </a:stretch>
        </p:blipFill>
        <p:spPr>
          <a:xfrm>
            <a:off x="1382172" y="1611200"/>
            <a:ext cx="5391150" cy="638175"/>
          </a:xfrm>
          <a:prstGeom prst="rect">
            <a:avLst/>
          </a:prstGeom>
        </p:spPr>
      </p:pic>
      <p:sp>
        <p:nvSpPr>
          <p:cNvPr id="12" name="TextBox 11">
            <a:extLst>
              <a:ext uri="{FF2B5EF4-FFF2-40B4-BE49-F238E27FC236}">
                <a16:creationId xmlns:a16="http://schemas.microsoft.com/office/drawing/2014/main" id="{F647467B-3ECA-4826-B44F-F964E1FBF970}"/>
              </a:ext>
            </a:extLst>
          </p:cNvPr>
          <p:cNvSpPr txBox="1"/>
          <p:nvPr/>
        </p:nvSpPr>
        <p:spPr>
          <a:xfrm>
            <a:off x="243571" y="256305"/>
            <a:ext cx="11508832" cy="3046988"/>
          </a:xfrm>
          <a:prstGeom prst="rect">
            <a:avLst/>
          </a:prstGeom>
          <a:noFill/>
        </p:spPr>
        <p:txBody>
          <a:bodyPr wrap="square">
            <a:spAutoFit/>
          </a:bodyPr>
          <a:lstStyle/>
          <a:p>
            <a:pPr marL="285750" indent="-285750">
              <a:buFont typeface="Arial" panose="020B0604020202020204" pitchFamily="34" charset="0"/>
              <a:buChar char="•"/>
            </a:pPr>
            <a:r>
              <a:rPr lang="en-US" sz="2400" dirty="0"/>
              <a:t>But we can use a trick to transform this into a problem for just the real part by letting</a:t>
            </a:r>
            <a:br>
              <a:rPr lang="en-US" sz="2400" dirty="0"/>
            </a:br>
            <a:br>
              <a:rPr lang="en-US" sz="2400" dirty="0"/>
            </a:br>
            <a:br>
              <a:rPr lang="en-US" sz="2400" dirty="0"/>
            </a:br>
            <a:br>
              <a:rPr lang="en-US" sz="2400" dirty="0"/>
            </a:br>
            <a:r>
              <a:rPr lang="en-US" sz="2400" dirty="0"/>
              <a:t>where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The key point is that                   is real when </a:t>
            </a:r>
            <a:r>
              <a:rPr lang="en-US" sz="2400" i="1" dirty="0"/>
              <a:t>x</a:t>
            </a:r>
            <a:r>
              <a:rPr lang="en-US" sz="2400" dirty="0"/>
              <a:t>&gt;</a:t>
            </a:r>
            <a:r>
              <a:rPr lang="en-US" sz="2400" i="1" dirty="0"/>
              <a:t>c </a:t>
            </a:r>
            <a:r>
              <a:rPr lang="en-US" sz="2400" dirty="0"/>
              <a:t>and imaginary when x&lt;c as y-&gt;0 so </a:t>
            </a:r>
            <a:r>
              <a:rPr lang="en-US" sz="2400" i="1" dirty="0"/>
              <a:t>W</a:t>
            </a:r>
            <a:r>
              <a:rPr lang="en-US" sz="2400" dirty="0"/>
              <a:t>(</a:t>
            </a:r>
            <a:r>
              <a:rPr lang="en-US" sz="2400" i="1" dirty="0"/>
              <a:t>z</a:t>
            </a:r>
            <a:r>
              <a:rPr lang="en-US" sz="2400" dirty="0"/>
              <a:t>)</a:t>
            </a:r>
            <a:r>
              <a:rPr lang="en-US" sz="2400" i="1" dirty="0"/>
              <a:t> </a:t>
            </a:r>
            <a:r>
              <a:rPr lang="en-US" sz="2400" dirty="0"/>
              <a:t>stays real everywhere.</a:t>
            </a:r>
          </a:p>
        </p:txBody>
      </p:sp>
      <p:pic>
        <p:nvPicPr>
          <p:cNvPr id="3" name="Picture 2"/>
          <p:cNvPicPr>
            <a:picLocks noChangeAspect="1"/>
          </p:cNvPicPr>
          <p:nvPr/>
        </p:nvPicPr>
        <p:blipFill>
          <a:blip r:embed="rId5"/>
          <a:stretch>
            <a:fillRect/>
          </a:stretch>
        </p:blipFill>
        <p:spPr>
          <a:xfrm>
            <a:off x="3864768" y="794788"/>
            <a:ext cx="2809875" cy="581025"/>
          </a:xfrm>
          <a:prstGeom prst="rect">
            <a:avLst/>
          </a:prstGeom>
        </p:spPr>
      </p:pic>
    </p:spTree>
    <p:extLst>
      <p:ext uri="{BB962C8B-B14F-4D97-AF65-F5344CB8AC3E}">
        <p14:creationId xmlns:p14="http://schemas.microsoft.com/office/powerpoint/2010/main" val="117774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animEffect transition="in" filter="fade">
                                      <p:cBhvr>
                                        <p:cTn id="18" dur="500"/>
                                        <p:tgtEl>
                                          <p:spTgt spid="12">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47467B-3ECA-4826-B44F-F964E1FBF970}"/>
              </a:ext>
            </a:extLst>
          </p:cNvPr>
          <p:cNvSpPr txBox="1"/>
          <p:nvPr/>
        </p:nvSpPr>
        <p:spPr>
          <a:xfrm>
            <a:off x="316723" y="292881"/>
            <a:ext cx="11508832" cy="830997"/>
          </a:xfrm>
          <a:prstGeom prst="rect">
            <a:avLst/>
          </a:prstGeom>
          <a:noFill/>
        </p:spPr>
        <p:txBody>
          <a:bodyPr wrap="square">
            <a:spAutoFit/>
          </a:bodyPr>
          <a:lstStyle/>
          <a:p>
            <a:pPr marL="285750" indent="-285750">
              <a:buFont typeface="Arial" panose="020B0604020202020204" pitchFamily="34" charset="0"/>
              <a:buChar char="•"/>
            </a:pPr>
            <a:r>
              <a:rPr lang="en-GB" sz="2400" dirty="0"/>
              <a:t>The new function </a:t>
            </a:r>
            <a:r>
              <a:rPr lang="en-GB" sz="2400" i="1" dirty="0"/>
              <a:t>W </a:t>
            </a:r>
            <a:r>
              <a:rPr lang="en-GB" sz="2400" dirty="0"/>
              <a:t>satisfies a classical </a:t>
            </a:r>
            <a:r>
              <a:rPr lang="en-GB" sz="2400" dirty="0" err="1"/>
              <a:t>Dirichlet</a:t>
            </a:r>
            <a:r>
              <a:rPr lang="en-GB" sz="2400" dirty="0"/>
              <a:t> problem, satisfying Laplace’s equation with its real part specified everywhere on the boundary </a:t>
            </a:r>
          </a:p>
        </p:txBody>
      </p:sp>
      <p:pic>
        <p:nvPicPr>
          <p:cNvPr id="2" name="Picture 1"/>
          <p:cNvPicPr>
            <a:picLocks noChangeAspect="1"/>
          </p:cNvPicPr>
          <p:nvPr/>
        </p:nvPicPr>
        <p:blipFill>
          <a:blip r:embed="rId3"/>
          <a:stretch>
            <a:fillRect/>
          </a:stretch>
        </p:blipFill>
        <p:spPr>
          <a:xfrm>
            <a:off x="1956435" y="1194625"/>
            <a:ext cx="7181850" cy="1762125"/>
          </a:xfrm>
          <a:prstGeom prst="rect">
            <a:avLst/>
          </a:prstGeom>
        </p:spPr>
      </p:pic>
      <p:pic>
        <p:nvPicPr>
          <p:cNvPr id="4" name="Picture 3"/>
          <p:cNvPicPr>
            <a:picLocks noChangeAspect="1"/>
          </p:cNvPicPr>
          <p:nvPr/>
        </p:nvPicPr>
        <p:blipFill>
          <a:blip r:embed="rId4"/>
          <a:stretch>
            <a:fillRect/>
          </a:stretch>
        </p:blipFill>
        <p:spPr>
          <a:xfrm>
            <a:off x="2638806" y="4165663"/>
            <a:ext cx="3695700" cy="885825"/>
          </a:xfrm>
          <a:prstGeom prst="rect">
            <a:avLst/>
          </a:prstGeom>
        </p:spPr>
      </p:pic>
      <p:sp>
        <p:nvSpPr>
          <p:cNvPr id="5" name="TextBox 4">
            <a:extLst>
              <a:ext uri="{FF2B5EF4-FFF2-40B4-BE49-F238E27FC236}">
                <a16:creationId xmlns:a16="http://schemas.microsoft.com/office/drawing/2014/main" id="{F647467B-3ECA-4826-B44F-F964E1FBF970}"/>
              </a:ext>
            </a:extLst>
          </p:cNvPr>
          <p:cNvSpPr txBox="1"/>
          <p:nvPr/>
        </p:nvSpPr>
        <p:spPr>
          <a:xfrm>
            <a:off x="316723" y="3618249"/>
            <a:ext cx="11508832" cy="461665"/>
          </a:xfrm>
          <a:prstGeom prst="rect">
            <a:avLst/>
          </a:prstGeom>
          <a:noFill/>
        </p:spPr>
        <p:txBody>
          <a:bodyPr wrap="square">
            <a:spAutoFit/>
          </a:bodyPr>
          <a:lstStyle/>
          <a:p>
            <a:pPr marL="285750" indent="-285750">
              <a:buFont typeface="Arial" panose="020B0604020202020204" pitchFamily="34" charset="0"/>
              <a:buChar char="•"/>
            </a:pPr>
            <a:r>
              <a:rPr lang="en-GB" sz="2400" dirty="0"/>
              <a:t>The solution is given using Poisson’s formula:</a:t>
            </a:r>
          </a:p>
        </p:txBody>
      </p:sp>
      <p:sp>
        <p:nvSpPr>
          <p:cNvPr id="8" name="TextBox 7">
            <a:extLst>
              <a:ext uri="{FF2B5EF4-FFF2-40B4-BE49-F238E27FC236}">
                <a16:creationId xmlns:a16="http://schemas.microsoft.com/office/drawing/2014/main" id="{F647467B-3ECA-4826-B44F-F964E1FBF970}"/>
              </a:ext>
            </a:extLst>
          </p:cNvPr>
          <p:cNvSpPr txBox="1"/>
          <p:nvPr/>
        </p:nvSpPr>
        <p:spPr>
          <a:xfrm>
            <a:off x="316723" y="5572017"/>
            <a:ext cx="11508832" cy="461665"/>
          </a:xfrm>
          <a:prstGeom prst="rect">
            <a:avLst/>
          </a:prstGeom>
          <a:noFill/>
        </p:spPr>
        <p:txBody>
          <a:bodyPr wrap="square">
            <a:spAutoFit/>
          </a:bodyPr>
          <a:lstStyle/>
          <a:p>
            <a:pPr marL="285750" indent="-285750">
              <a:buFont typeface="Arial" panose="020B0604020202020204" pitchFamily="34" charset="0"/>
              <a:buChar char="•"/>
            </a:pPr>
            <a:r>
              <a:rPr lang="en-GB" sz="2400" dirty="0"/>
              <a:t>Comparing (*) with (A) gives a relation between </a:t>
            </a:r>
            <a:r>
              <a:rPr lang="el-GR" sz="2400" dirty="0"/>
              <a:t>δ</a:t>
            </a:r>
            <a:r>
              <a:rPr lang="en-GB" sz="2400" dirty="0"/>
              <a:t> and </a:t>
            </a:r>
            <a:r>
              <a:rPr lang="en-GB" sz="2400" i="1" dirty="0"/>
              <a:t>c.</a:t>
            </a:r>
            <a:r>
              <a:rPr lang="en-GB" sz="2400" dirty="0"/>
              <a:t> </a:t>
            </a:r>
          </a:p>
        </p:txBody>
      </p:sp>
      <p:sp>
        <p:nvSpPr>
          <p:cNvPr id="6" name="Rectangle 5"/>
          <p:cNvSpPr/>
          <p:nvPr/>
        </p:nvSpPr>
        <p:spPr>
          <a:xfrm>
            <a:off x="9138285" y="1296280"/>
            <a:ext cx="548548" cy="461665"/>
          </a:xfrm>
          <a:prstGeom prst="rect">
            <a:avLst/>
          </a:prstGeom>
        </p:spPr>
        <p:txBody>
          <a:bodyPr wrap="none">
            <a:spAutoFit/>
          </a:bodyPr>
          <a:lstStyle/>
          <a:p>
            <a:r>
              <a:rPr lang="en-GB" sz="2400" dirty="0"/>
              <a:t>(A)</a:t>
            </a:r>
          </a:p>
        </p:txBody>
      </p:sp>
      <p:sp>
        <p:nvSpPr>
          <p:cNvPr id="10" name="Rectangle 9"/>
          <p:cNvSpPr/>
          <p:nvPr/>
        </p:nvSpPr>
        <p:spPr>
          <a:xfrm>
            <a:off x="9165717" y="2179128"/>
            <a:ext cx="537327" cy="461665"/>
          </a:xfrm>
          <a:prstGeom prst="rect">
            <a:avLst/>
          </a:prstGeom>
        </p:spPr>
        <p:txBody>
          <a:bodyPr wrap="none">
            <a:spAutoFit/>
          </a:bodyPr>
          <a:lstStyle/>
          <a:p>
            <a:r>
              <a:rPr lang="en-GB" sz="2400" dirty="0"/>
              <a:t>(B)</a:t>
            </a:r>
          </a:p>
        </p:txBody>
      </p:sp>
    </p:spTree>
    <p:extLst>
      <p:ext uri="{BB962C8B-B14F-4D97-AF65-F5344CB8AC3E}">
        <p14:creationId xmlns:p14="http://schemas.microsoft.com/office/powerpoint/2010/main" val="14523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9683496" y="292881"/>
            <a:ext cx="1105947" cy="461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F647467B-3ECA-4826-B44F-F964E1FBF970}"/>
              </a:ext>
            </a:extLst>
          </p:cNvPr>
          <p:cNvSpPr txBox="1"/>
          <p:nvPr/>
        </p:nvSpPr>
        <p:spPr>
          <a:xfrm>
            <a:off x="316723" y="292881"/>
            <a:ext cx="11508832" cy="461665"/>
          </a:xfrm>
          <a:prstGeom prst="rect">
            <a:avLst/>
          </a:prstGeom>
          <a:noFill/>
        </p:spPr>
        <p:txBody>
          <a:bodyPr wrap="square">
            <a:spAutoFit/>
          </a:bodyPr>
          <a:lstStyle/>
          <a:p>
            <a:pPr marL="285750" indent="-285750">
              <a:buFont typeface="Arial" panose="020B0604020202020204" pitchFamily="34" charset="0"/>
              <a:buChar char="•"/>
            </a:pPr>
            <a:r>
              <a:rPr lang="en-GB" sz="2400" dirty="0"/>
              <a:t>Taking the limit of our integral (*) as </a:t>
            </a:r>
            <a:r>
              <a:rPr lang="en-GB" sz="2400" i="1" dirty="0"/>
              <a:t>z</a:t>
            </a:r>
            <a:r>
              <a:rPr lang="en-GB" sz="2400" dirty="0"/>
              <a:t>-&gt;∞ and comparing with (A) gives</a:t>
            </a:r>
            <a:endParaRPr lang="en-GB" sz="2400" i="1" dirty="0"/>
          </a:p>
        </p:txBody>
      </p:sp>
      <p:pic>
        <p:nvPicPr>
          <p:cNvPr id="13" name="Picture 12"/>
          <p:cNvPicPr>
            <a:picLocks noChangeAspect="1"/>
          </p:cNvPicPr>
          <p:nvPr/>
        </p:nvPicPr>
        <p:blipFill>
          <a:blip r:embed="rId3"/>
          <a:stretch>
            <a:fillRect/>
          </a:stretch>
        </p:blipFill>
        <p:spPr>
          <a:xfrm>
            <a:off x="3187847" y="3266094"/>
            <a:ext cx="4885904" cy="3147781"/>
          </a:xfrm>
          <a:prstGeom prst="rect">
            <a:avLst/>
          </a:prstGeom>
        </p:spPr>
      </p:pic>
      <p:pic>
        <p:nvPicPr>
          <p:cNvPr id="10" name="Picture 9"/>
          <p:cNvPicPr>
            <a:picLocks noChangeAspect="1"/>
          </p:cNvPicPr>
          <p:nvPr/>
        </p:nvPicPr>
        <p:blipFill>
          <a:blip r:embed="rId4"/>
          <a:stretch>
            <a:fillRect/>
          </a:stretch>
        </p:blipFill>
        <p:spPr>
          <a:xfrm>
            <a:off x="1258633" y="1529545"/>
            <a:ext cx="2066925" cy="790575"/>
          </a:xfrm>
          <a:prstGeom prst="rect">
            <a:avLst/>
          </a:prstGeom>
        </p:spPr>
      </p:pic>
      <p:pic>
        <p:nvPicPr>
          <p:cNvPr id="11" name="Picture 10"/>
          <p:cNvPicPr>
            <a:picLocks noChangeAspect="1"/>
          </p:cNvPicPr>
          <p:nvPr/>
        </p:nvPicPr>
        <p:blipFill>
          <a:blip r:embed="rId5"/>
          <a:stretch>
            <a:fillRect/>
          </a:stretch>
        </p:blipFill>
        <p:spPr>
          <a:xfrm>
            <a:off x="5218176" y="1610509"/>
            <a:ext cx="2105025" cy="628650"/>
          </a:xfrm>
          <a:prstGeom prst="rect">
            <a:avLst/>
          </a:prstGeom>
        </p:spPr>
      </p:pic>
      <p:pic>
        <p:nvPicPr>
          <p:cNvPr id="16" name="Picture 15"/>
          <p:cNvPicPr>
            <a:picLocks noChangeAspect="1"/>
          </p:cNvPicPr>
          <p:nvPr/>
        </p:nvPicPr>
        <p:blipFill>
          <a:blip r:embed="rId6"/>
          <a:stretch>
            <a:fillRect/>
          </a:stretch>
        </p:blipFill>
        <p:spPr>
          <a:xfrm>
            <a:off x="4062221" y="1700520"/>
            <a:ext cx="681075" cy="448627"/>
          </a:xfrm>
          <a:prstGeom prst="rect">
            <a:avLst/>
          </a:prstGeom>
        </p:spPr>
      </p:pic>
      <p:sp>
        <p:nvSpPr>
          <p:cNvPr id="18" name="TextBox 17">
            <a:extLst>
              <a:ext uri="{FF2B5EF4-FFF2-40B4-BE49-F238E27FC236}">
                <a16:creationId xmlns:a16="http://schemas.microsoft.com/office/drawing/2014/main" id="{F647467B-3ECA-4826-B44F-F964E1FBF970}"/>
              </a:ext>
            </a:extLst>
          </p:cNvPr>
          <p:cNvSpPr txBox="1"/>
          <p:nvPr/>
        </p:nvSpPr>
        <p:spPr>
          <a:xfrm>
            <a:off x="316723" y="2864286"/>
            <a:ext cx="11508832" cy="461665"/>
          </a:xfrm>
          <a:prstGeom prst="rect">
            <a:avLst/>
          </a:prstGeom>
          <a:noFill/>
        </p:spPr>
        <p:txBody>
          <a:bodyPr wrap="square">
            <a:spAutoFit/>
          </a:bodyPr>
          <a:lstStyle/>
          <a:p>
            <a:pPr marL="285750" indent="-285750">
              <a:buFont typeface="Arial" panose="020B0604020202020204" pitchFamily="34" charset="0"/>
              <a:buChar char="•"/>
            </a:pPr>
            <a:r>
              <a:rPr lang="en-GB" sz="2400" dirty="0"/>
              <a:t>This tells us how the size of the painted region, 2</a:t>
            </a:r>
            <a:r>
              <a:rPr lang="en-GB" sz="2400" i="1" dirty="0"/>
              <a:t>c</a:t>
            </a:r>
            <a:r>
              <a:rPr lang="en-GB" sz="2400" dirty="0"/>
              <a:t>, depends on the control parameter </a:t>
            </a:r>
            <a:r>
              <a:rPr lang="el-GR" sz="2400" dirty="0"/>
              <a:t>δ</a:t>
            </a:r>
            <a:endParaRPr lang="en-GB" sz="2400" i="1" dirty="0"/>
          </a:p>
        </p:txBody>
      </p:sp>
      <p:pic>
        <p:nvPicPr>
          <p:cNvPr id="17" name="Picture 16"/>
          <p:cNvPicPr>
            <a:picLocks noChangeAspect="1"/>
          </p:cNvPicPr>
          <p:nvPr/>
        </p:nvPicPr>
        <p:blipFill>
          <a:blip r:embed="rId7"/>
          <a:stretch>
            <a:fillRect/>
          </a:stretch>
        </p:blipFill>
        <p:spPr>
          <a:xfrm>
            <a:off x="10347007" y="3325951"/>
            <a:ext cx="1190625" cy="771525"/>
          </a:xfrm>
          <a:prstGeom prst="rect">
            <a:avLst/>
          </a:prstGeom>
        </p:spPr>
      </p:pic>
    </p:spTree>
    <p:extLst>
      <p:ext uri="{BB962C8B-B14F-4D97-AF65-F5344CB8AC3E}">
        <p14:creationId xmlns:p14="http://schemas.microsoft.com/office/powerpoint/2010/main" val="166895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fade">
                                      <p:cBhvr>
                                        <p:cTn id="21" dur="500"/>
                                        <p:tgtEl>
                                          <p:spTgt spid="18">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9031224" y="356958"/>
            <a:ext cx="457200" cy="447675"/>
          </a:xfrm>
          <a:prstGeom prst="rect">
            <a:avLst/>
          </a:prstGeom>
        </p:spPr>
      </p:pic>
      <p:sp>
        <p:nvSpPr>
          <p:cNvPr id="3" name="TextBox 2">
            <a:extLst>
              <a:ext uri="{FF2B5EF4-FFF2-40B4-BE49-F238E27FC236}">
                <a16:creationId xmlns:a16="http://schemas.microsoft.com/office/drawing/2014/main" id="{F647467B-3ECA-4826-B44F-F964E1FBF970}"/>
              </a:ext>
            </a:extLst>
          </p:cNvPr>
          <p:cNvSpPr txBox="1"/>
          <p:nvPr/>
        </p:nvSpPr>
        <p:spPr>
          <a:xfrm>
            <a:off x="341583" y="326205"/>
            <a:ext cx="11508832" cy="461665"/>
          </a:xfrm>
          <a:prstGeom prst="rect">
            <a:avLst/>
          </a:prstGeom>
          <a:noFill/>
        </p:spPr>
        <p:txBody>
          <a:bodyPr wrap="square">
            <a:spAutoFit/>
          </a:bodyPr>
          <a:lstStyle/>
          <a:p>
            <a:pPr marL="285750" indent="-285750">
              <a:buFont typeface="Arial" panose="020B0604020202020204" pitchFamily="34" charset="0"/>
              <a:buChar char="•"/>
            </a:pPr>
            <a:r>
              <a:rPr lang="en-GB" sz="2400" dirty="0"/>
              <a:t>Using our result </a:t>
            </a:r>
            <a:r>
              <a:rPr lang="en-GB" sz="2400" dirty="0" err="1"/>
              <a:t>fo</a:t>
            </a:r>
            <a:r>
              <a:rPr lang="en-GB" sz="2400" dirty="0"/>
              <a:t> </a:t>
            </a:r>
            <a:r>
              <a:rPr lang="en-GB" sz="2400" i="1" dirty="0"/>
              <a:t>W </a:t>
            </a:r>
            <a:r>
              <a:rPr lang="en-GB" sz="2400" dirty="0"/>
              <a:t>and the definition of </a:t>
            </a:r>
            <a:r>
              <a:rPr lang="en-GB" sz="2400" i="1" dirty="0"/>
              <a:t>W</a:t>
            </a:r>
            <a:r>
              <a:rPr lang="en-GB" sz="2400" dirty="0"/>
              <a:t>,  we can relate back to      to get </a:t>
            </a:r>
          </a:p>
        </p:txBody>
      </p:sp>
      <p:pic>
        <p:nvPicPr>
          <p:cNvPr id="14" name="Picture 13"/>
          <p:cNvPicPr>
            <a:picLocks noChangeAspect="1"/>
          </p:cNvPicPr>
          <p:nvPr/>
        </p:nvPicPr>
        <p:blipFill>
          <a:blip r:embed="rId4"/>
          <a:stretch>
            <a:fillRect/>
          </a:stretch>
        </p:blipFill>
        <p:spPr>
          <a:xfrm>
            <a:off x="2377006" y="3176422"/>
            <a:ext cx="5594398" cy="3681578"/>
          </a:xfrm>
          <a:prstGeom prst="rect">
            <a:avLst/>
          </a:prstGeom>
        </p:spPr>
      </p:pic>
      <p:pic>
        <p:nvPicPr>
          <p:cNvPr id="2" name="Picture 1"/>
          <p:cNvPicPr>
            <a:picLocks noChangeAspect="1"/>
          </p:cNvPicPr>
          <p:nvPr/>
        </p:nvPicPr>
        <p:blipFill>
          <a:blip r:embed="rId5"/>
          <a:stretch>
            <a:fillRect/>
          </a:stretch>
        </p:blipFill>
        <p:spPr>
          <a:xfrm>
            <a:off x="1902142" y="833590"/>
            <a:ext cx="5553075" cy="1190625"/>
          </a:xfrm>
          <a:prstGeom prst="rect">
            <a:avLst/>
          </a:prstGeom>
        </p:spPr>
      </p:pic>
      <p:sp>
        <p:nvSpPr>
          <p:cNvPr id="15" name="TextBox 14">
            <a:extLst>
              <a:ext uri="{FF2B5EF4-FFF2-40B4-BE49-F238E27FC236}">
                <a16:creationId xmlns:a16="http://schemas.microsoft.com/office/drawing/2014/main" id="{F647467B-3ECA-4826-B44F-F964E1FBF970}"/>
              </a:ext>
            </a:extLst>
          </p:cNvPr>
          <p:cNvSpPr txBox="1"/>
          <p:nvPr/>
        </p:nvSpPr>
        <p:spPr>
          <a:xfrm>
            <a:off x="341583" y="2461963"/>
            <a:ext cx="11508832" cy="461665"/>
          </a:xfrm>
          <a:prstGeom prst="rect">
            <a:avLst/>
          </a:prstGeom>
          <a:noFill/>
        </p:spPr>
        <p:txBody>
          <a:bodyPr wrap="square">
            <a:spAutoFit/>
          </a:bodyPr>
          <a:lstStyle/>
          <a:p>
            <a:pPr marL="285750" indent="-285750">
              <a:buFont typeface="Arial" panose="020B0604020202020204" pitchFamily="34" charset="0"/>
              <a:buChar char="•"/>
            </a:pPr>
            <a:r>
              <a:rPr lang="en-GB" sz="2400" dirty="0"/>
              <a:t>The thickness profile is then given by </a:t>
            </a:r>
            <a:endParaRPr lang="en-GB" sz="2400" i="1" dirty="0"/>
          </a:p>
        </p:txBody>
      </p:sp>
      <p:pic>
        <p:nvPicPr>
          <p:cNvPr id="7" name="Picture 6"/>
          <p:cNvPicPr>
            <a:picLocks noChangeAspect="1"/>
          </p:cNvPicPr>
          <p:nvPr/>
        </p:nvPicPr>
        <p:blipFill>
          <a:blip r:embed="rId6"/>
          <a:stretch>
            <a:fillRect/>
          </a:stretch>
        </p:blipFill>
        <p:spPr>
          <a:xfrm>
            <a:off x="5454395" y="2498539"/>
            <a:ext cx="2167405" cy="411807"/>
          </a:xfrm>
          <a:prstGeom prst="rect">
            <a:avLst/>
          </a:prstGeom>
        </p:spPr>
      </p:pic>
    </p:spTree>
    <p:extLst>
      <p:ext uri="{BB962C8B-B14F-4D97-AF65-F5344CB8AC3E}">
        <p14:creationId xmlns:p14="http://schemas.microsoft.com/office/powerpoint/2010/main" val="175896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fade">
                                      <p:cBhvr>
                                        <p:cTn id="18" dur="500"/>
                                        <p:tgtEl>
                                          <p:spTgt spid="15">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47467B-3ECA-4826-B44F-F964E1FBF970}"/>
              </a:ext>
            </a:extLst>
          </p:cNvPr>
          <p:cNvSpPr txBox="1"/>
          <p:nvPr/>
        </p:nvSpPr>
        <p:spPr>
          <a:xfrm>
            <a:off x="316723" y="292881"/>
            <a:ext cx="11508832" cy="3785652"/>
          </a:xfrm>
          <a:prstGeom prst="rect">
            <a:avLst/>
          </a:prstGeom>
          <a:noFill/>
        </p:spPr>
        <p:txBody>
          <a:bodyPr wrap="square">
            <a:spAutoFit/>
          </a:bodyPr>
          <a:lstStyle/>
          <a:p>
            <a:r>
              <a:rPr lang="en-GB" sz="2400" b="1" dirty="0"/>
              <a:t>Useful texts for more reading and examples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457200" indent="-457200">
              <a:buAutoNum type="arabicParenR"/>
            </a:pPr>
            <a:r>
              <a:rPr lang="en-US" sz="2400" dirty="0"/>
              <a:t>I. </a:t>
            </a:r>
            <a:r>
              <a:rPr lang="en-US" sz="2400" dirty="0" err="1"/>
              <a:t>Barenblatt</a:t>
            </a:r>
            <a:r>
              <a:rPr lang="en-US" sz="2400" dirty="0"/>
              <a:t>, 1979, </a:t>
            </a:r>
            <a:r>
              <a:rPr lang="en-US" sz="2400" i="1" dirty="0"/>
              <a:t>Similarity, Self-similarity and Intermediate </a:t>
            </a:r>
            <a:r>
              <a:rPr lang="en-US" sz="2400" i="1" dirty="0" err="1"/>
              <a:t>Asymptotics</a:t>
            </a:r>
            <a:r>
              <a:rPr lang="en-US" sz="2400" dirty="0"/>
              <a:t>, Consultants </a:t>
            </a:r>
            <a:r>
              <a:rPr lang="en-GB" sz="2400" dirty="0"/>
              <a:t>Bureau.</a:t>
            </a:r>
          </a:p>
          <a:p>
            <a:pPr marL="457200" indent="-457200">
              <a:buAutoNum type="arabicParenR"/>
            </a:pPr>
            <a:endParaRPr lang="en-GB" sz="2400" dirty="0"/>
          </a:p>
          <a:p>
            <a:pPr marL="457200" indent="-457200">
              <a:buAutoNum type="arabicParenR"/>
            </a:pPr>
            <a:r>
              <a:rPr lang="en-GB" sz="2400" dirty="0"/>
              <a:t>A.B. </a:t>
            </a:r>
            <a:r>
              <a:rPr lang="en-US" sz="2400" dirty="0"/>
              <a:t>Tayler, 2001, </a:t>
            </a:r>
            <a:r>
              <a:rPr lang="en-US" sz="2400" i="1" dirty="0"/>
              <a:t>Mathematical Models in Applied Mechanics</a:t>
            </a:r>
            <a:r>
              <a:rPr lang="en-US" sz="2400" dirty="0"/>
              <a:t>. Oxford University Press.</a:t>
            </a:r>
          </a:p>
          <a:p>
            <a:pPr marL="457200" indent="-457200">
              <a:buAutoNum type="arabicParenR"/>
            </a:pPr>
            <a:endParaRPr lang="en-US" sz="2400" dirty="0"/>
          </a:p>
          <a:p>
            <a:pPr marL="457200" indent="-457200">
              <a:buAutoNum type="arabicParenR"/>
            </a:pPr>
            <a:r>
              <a:rPr lang="en-US" sz="2400" dirty="0"/>
              <a:t>S.C. Gupta, 2017, </a:t>
            </a:r>
            <a:r>
              <a:rPr lang="en-US" sz="2400" i="1" dirty="0"/>
              <a:t>The Classical Stefan Problem: Basic Concepts, Modelling and Analysis with Quasi-analytical Solutions and Methods</a:t>
            </a:r>
            <a:r>
              <a:rPr lang="en-US" sz="2400" dirty="0"/>
              <a:t>. Elsevier.</a:t>
            </a:r>
            <a:endParaRPr lang="en-GB" sz="2400" dirty="0"/>
          </a:p>
        </p:txBody>
      </p:sp>
    </p:spTree>
    <p:extLst>
      <p:ext uri="{BB962C8B-B14F-4D97-AF65-F5344CB8AC3E}">
        <p14:creationId xmlns:p14="http://schemas.microsoft.com/office/powerpoint/2010/main" val="427427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5454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EE48AF-DE02-4CE1-887F-B256928805F0}"/>
              </a:ext>
            </a:extLst>
          </p:cNvPr>
          <p:cNvSpPr txBox="1"/>
          <p:nvPr/>
        </p:nvSpPr>
        <p:spPr>
          <a:xfrm>
            <a:off x="165127" y="112416"/>
            <a:ext cx="10776990" cy="461665"/>
          </a:xfrm>
          <a:prstGeom prst="rect">
            <a:avLst/>
          </a:prstGeom>
          <a:noFill/>
        </p:spPr>
        <p:txBody>
          <a:bodyPr wrap="square" rtlCol="0">
            <a:spAutoFit/>
          </a:bodyPr>
          <a:lstStyle/>
          <a:p>
            <a:r>
              <a:rPr lang="en-GB" sz="2400" b="1" u="sng" dirty="0"/>
              <a:t>The heat  equation</a:t>
            </a:r>
          </a:p>
        </p:txBody>
      </p:sp>
      <p:pic>
        <p:nvPicPr>
          <p:cNvPr id="3" name="Picture 2"/>
          <p:cNvPicPr>
            <a:picLocks noChangeAspect="1"/>
          </p:cNvPicPr>
          <p:nvPr/>
        </p:nvPicPr>
        <p:blipFill>
          <a:blip r:embed="rId3"/>
          <a:stretch>
            <a:fillRect/>
          </a:stretch>
        </p:blipFill>
        <p:spPr>
          <a:xfrm>
            <a:off x="1660590" y="720904"/>
            <a:ext cx="2762250" cy="1200150"/>
          </a:xfrm>
          <a:prstGeom prst="rect">
            <a:avLst/>
          </a:prstGeom>
        </p:spPr>
      </p:pic>
      <p:pic>
        <p:nvPicPr>
          <p:cNvPr id="6" name="Picture 5"/>
          <p:cNvPicPr>
            <a:picLocks noChangeAspect="1"/>
          </p:cNvPicPr>
          <p:nvPr/>
        </p:nvPicPr>
        <p:blipFill>
          <a:blip r:embed="rId4"/>
          <a:stretch>
            <a:fillRect/>
          </a:stretch>
        </p:blipFill>
        <p:spPr>
          <a:xfrm>
            <a:off x="6207550" y="683196"/>
            <a:ext cx="2133600" cy="1419225"/>
          </a:xfrm>
          <a:prstGeom prst="rect">
            <a:avLst/>
          </a:prstGeom>
        </p:spPr>
      </p:pic>
      <p:pic>
        <p:nvPicPr>
          <p:cNvPr id="8" name="Picture 7"/>
          <p:cNvPicPr>
            <a:picLocks noChangeAspect="1"/>
          </p:cNvPicPr>
          <p:nvPr/>
        </p:nvPicPr>
        <p:blipFill>
          <a:blip r:embed="rId5"/>
          <a:stretch>
            <a:fillRect/>
          </a:stretch>
        </p:blipFill>
        <p:spPr>
          <a:xfrm>
            <a:off x="3788200" y="2211536"/>
            <a:ext cx="2419350" cy="1123950"/>
          </a:xfrm>
          <a:prstGeom prst="rect">
            <a:avLst/>
          </a:prstGeom>
        </p:spPr>
      </p:pic>
      <p:sp>
        <p:nvSpPr>
          <p:cNvPr id="12" name="TextBox 11">
            <a:extLst>
              <a:ext uri="{FF2B5EF4-FFF2-40B4-BE49-F238E27FC236}">
                <a16:creationId xmlns:a16="http://schemas.microsoft.com/office/drawing/2014/main" id="{CFEE48AF-DE02-4CE1-887F-B256928805F0}"/>
              </a:ext>
            </a:extLst>
          </p:cNvPr>
          <p:cNvSpPr txBox="1"/>
          <p:nvPr/>
        </p:nvSpPr>
        <p:spPr>
          <a:xfrm>
            <a:off x="165127" y="3965229"/>
            <a:ext cx="10776990" cy="1938992"/>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rgbClr val="0070C0"/>
                </a:solidFill>
              </a:rPr>
              <a:t>What kind of equation is this? </a:t>
            </a:r>
          </a:p>
          <a:p>
            <a:pPr marL="285750" indent="-285750">
              <a:buFont typeface="Arial" panose="020B0604020202020204" pitchFamily="34" charset="0"/>
              <a:buChar char="•"/>
            </a:pPr>
            <a:r>
              <a:rPr lang="en-GB" sz="2400" dirty="0"/>
              <a:t>Second order parabolic equation.</a:t>
            </a:r>
          </a:p>
          <a:p>
            <a:pPr marL="285750" indent="-285750">
              <a:buFont typeface="Arial" panose="020B0604020202020204" pitchFamily="34" charset="0"/>
              <a:buChar char="•"/>
            </a:pPr>
            <a:r>
              <a:rPr lang="en-GB" sz="2400" dirty="0">
                <a:solidFill>
                  <a:srgbClr val="0070C0"/>
                </a:solidFill>
              </a:rPr>
              <a:t>What extra conditions do we need to solve this? </a:t>
            </a:r>
          </a:p>
          <a:p>
            <a:pPr marL="285750" indent="-285750">
              <a:buFont typeface="Arial" panose="020B0604020202020204" pitchFamily="34" charset="0"/>
              <a:buChar char="•"/>
            </a:pPr>
            <a:r>
              <a:rPr lang="en-GB" sz="2400" dirty="0"/>
              <a:t>One initial condition and one boundary condition.</a:t>
            </a:r>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64684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fade">
                                      <p:cBhvr>
                                        <p:cTn id="25" dur="500"/>
                                        <p:tgtEl>
                                          <p:spTgt spid="1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xEl>
                                              <p:pRg st="1" end="1"/>
                                            </p:txEl>
                                          </p:spTgt>
                                        </p:tgtEl>
                                        <p:attrNameLst>
                                          <p:attrName>style.visibility</p:attrName>
                                        </p:attrNameLst>
                                      </p:cBhvr>
                                      <p:to>
                                        <p:strVal val="visible"/>
                                      </p:to>
                                    </p:set>
                                    <p:animEffect transition="in" filter="fade">
                                      <p:cBhvr>
                                        <p:cTn id="30" dur="500"/>
                                        <p:tgtEl>
                                          <p:spTgt spid="1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animEffect transition="in" filter="fade">
                                      <p:cBhvr>
                                        <p:cTn id="35" dur="500"/>
                                        <p:tgtEl>
                                          <p:spTgt spid="12">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
                                            <p:txEl>
                                              <p:pRg st="3" end="3"/>
                                            </p:txEl>
                                          </p:spTgt>
                                        </p:tgtEl>
                                        <p:attrNameLst>
                                          <p:attrName>style.visibility</p:attrName>
                                        </p:attrNameLst>
                                      </p:cBhvr>
                                      <p:to>
                                        <p:strVal val="visible"/>
                                      </p:to>
                                    </p:set>
                                    <p:animEffect transition="in" filter="fade">
                                      <p:cBhvr>
                                        <p:cTn id="40"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FEE48AF-DE02-4CE1-887F-B256928805F0}"/>
              </a:ext>
            </a:extLst>
          </p:cNvPr>
          <p:cNvSpPr txBox="1"/>
          <p:nvPr/>
        </p:nvSpPr>
        <p:spPr>
          <a:xfrm>
            <a:off x="221688" y="156800"/>
            <a:ext cx="10776990" cy="830997"/>
          </a:xfrm>
          <a:prstGeom prst="rect">
            <a:avLst/>
          </a:prstGeom>
          <a:noFill/>
        </p:spPr>
        <p:txBody>
          <a:bodyPr wrap="square" rtlCol="0">
            <a:spAutoFit/>
          </a:bodyPr>
          <a:lstStyle/>
          <a:p>
            <a:pPr marL="285750" indent="-285750">
              <a:buFont typeface="Arial" panose="020B0604020202020204" pitchFamily="34" charset="0"/>
              <a:buChar char="•"/>
            </a:pPr>
            <a:r>
              <a:rPr lang="en-GB" sz="2400" dirty="0"/>
              <a:t>We non-</a:t>
            </a:r>
            <a:r>
              <a:rPr lang="en-GB" sz="2400" dirty="0" err="1"/>
              <a:t>dimensionalize</a:t>
            </a:r>
            <a:r>
              <a:rPr lang="en-GB" sz="2400" dirty="0"/>
              <a:t> the equation: </a:t>
            </a:r>
          </a:p>
          <a:p>
            <a:pPr marL="285750" indent="-285750">
              <a:buFont typeface="Arial" panose="020B0604020202020204" pitchFamily="34" charset="0"/>
              <a:buChar char="•"/>
            </a:pPr>
            <a:endParaRPr lang="en-GB" sz="2400" dirty="0"/>
          </a:p>
        </p:txBody>
      </p:sp>
      <p:pic>
        <p:nvPicPr>
          <p:cNvPr id="2" name="Picture 1"/>
          <p:cNvPicPr>
            <a:picLocks noChangeAspect="1"/>
          </p:cNvPicPr>
          <p:nvPr/>
        </p:nvPicPr>
        <p:blipFill>
          <a:blip r:embed="rId3"/>
          <a:stretch>
            <a:fillRect/>
          </a:stretch>
        </p:blipFill>
        <p:spPr>
          <a:xfrm>
            <a:off x="964577" y="691784"/>
            <a:ext cx="9499175" cy="904683"/>
          </a:xfrm>
          <a:prstGeom prst="rect">
            <a:avLst/>
          </a:prstGeom>
        </p:spPr>
      </p:pic>
      <p:pic>
        <p:nvPicPr>
          <p:cNvPr id="4" name="Picture 3"/>
          <p:cNvPicPr>
            <a:picLocks noChangeAspect="1"/>
          </p:cNvPicPr>
          <p:nvPr/>
        </p:nvPicPr>
        <p:blipFill>
          <a:blip r:embed="rId4"/>
          <a:stretch>
            <a:fillRect/>
          </a:stretch>
        </p:blipFill>
        <p:spPr>
          <a:xfrm>
            <a:off x="1379357" y="4939930"/>
            <a:ext cx="2066925" cy="1257300"/>
          </a:xfrm>
          <a:prstGeom prst="rect">
            <a:avLst/>
          </a:prstGeom>
        </p:spPr>
      </p:pic>
      <p:grpSp>
        <p:nvGrpSpPr>
          <p:cNvPr id="10" name="Group 9"/>
          <p:cNvGrpSpPr/>
          <p:nvPr/>
        </p:nvGrpSpPr>
        <p:grpSpPr>
          <a:xfrm>
            <a:off x="5610183" y="5021246"/>
            <a:ext cx="4216566" cy="1122949"/>
            <a:chOff x="4802277" y="4441221"/>
            <a:chExt cx="4216566" cy="1122949"/>
          </a:xfrm>
        </p:grpSpPr>
        <p:pic>
          <p:nvPicPr>
            <p:cNvPr id="7" name="Picture 6"/>
            <p:cNvPicPr>
              <a:picLocks noChangeAspect="1"/>
            </p:cNvPicPr>
            <p:nvPr/>
          </p:nvPicPr>
          <p:blipFill>
            <a:blip r:embed="rId5"/>
            <a:stretch>
              <a:fillRect/>
            </a:stretch>
          </p:blipFill>
          <p:spPr>
            <a:xfrm>
              <a:off x="4802277" y="4441221"/>
              <a:ext cx="1985023" cy="1056960"/>
            </a:xfrm>
            <a:prstGeom prst="rect">
              <a:avLst/>
            </a:prstGeom>
          </p:spPr>
        </p:pic>
        <p:pic>
          <p:nvPicPr>
            <p:cNvPr id="9" name="Picture 8"/>
            <p:cNvPicPr>
              <a:picLocks noChangeAspect="1"/>
            </p:cNvPicPr>
            <p:nvPr/>
          </p:nvPicPr>
          <p:blipFill>
            <a:blip r:embed="rId6"/>
            <a:stretch>
              <a:fillRect/>
            </a:stretch>
          </p:blipFill>
          <p:spPr>
            <a:xfrm>
              <a:off x="6833304" y="4590853"/>
              <a:ext cx="2185539" cy="973317"/>
            </a:xfrm>
            <a:prstGeom prst="rect">
              <a:avLst/>
            </a:prstGeom>
          </p:spPr>
        </p:pic>
      </p:grpSp>
    </p:spTree>
    <p:extLst>
      <p:ext uri="{BB962C8B-B14F-4D97-AF65-F5344CB8AC3E}">
        <p14:creationId xmlns:p14="http://schemas.microsoft.com/office/powerpoint/2010/main" val="361099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FEE48AF-DE02-4CE1-887F-B256928805F0}"/>
              </a:ext>
            </a:extLst>
          </p:cNvPr>
          <p:cNvSpPr txBox="1"/>
          <p:nvPr/>
        </p:nvSpPr>
        <p:spPr>
          <a:xfrm>
            <a:off x="221688" y="156800"/>
            <a:ext cx="10776990" cy="830997"/>
          </a:xfrm>
          <a:prstGeom prst="rect">
            <a:avLst/>
          </a:prstGeom>
          <a:noFill/>
        </p:spPr>
        <p:txBody>
          <a:bodyPr wrap="square" rtlCol="0">
            <a:spAutoFit/>
          </a:bodyPr>
          <a:lstStyle/>
          <a:p>
            <a:pPr marL="285750" indent="-285750">
              <a:buFont typeface="Arial" panose="020B0604020202020204" pitchFamily="34" charset="0"/>
              <a:buChar char="•"/>
            </a:pPr>
            <a:r>
              <a:rPr lang="en-GB" sz="2400" dirty="0"/>
              <a:t>First let’s try the scaling argument: </a:t>
            </a:r>
          </a:p>
          <a:p>
            <a:pPr marL="285750" indent="-285750">
              <a:buFont typeface="Arial" panose="020B0604020202020204" pitchFamily="34" charset="0"/>
              <a:buChar char="•"/>
            </a:pPr>
            <a:endParaRPr lang="en-GB" sz="2400" dirty="0"/>
          </a:p>
        </p:txBody>
      </p:sp>
      <p:pic>
        <p:nvPicPr>
          <p:cNvPr id="4" name="Picture 3"/>
          <p:cNvPicPr>
            <a:picLocks noChangeAspect="1"/>
          </p:cNvPicPr>
          <p:nvPr/>
        </p:nvPicPr>
        <p:blipFill>
          <a:blip r:embed="rId3"/>
          <a:stretch>
            <a:fillRect/>
          </a:stretch>
        </p:blipFill>
        <p:spPr>
          <a:xfrm>
            <a:off x="707355" y="745306"/>
            <a:ext cx="2066925" cy="1257300"/>
          </a:xfrm>
          <a:prstGeom prst="rect">
            <a:avLst/>
          </a:prstGeom>
        </p:spPr>
      </p:pic>
      <p:sp>
        <p:nvSpPr>
          <p:cNvPr id="5" name="TextBox 4">
            <a:extLst>
              <a:ext uri="{FF2B5EF4-FFF2-40B4-BE49-F238E27FC236}">
                <a16:creationId xmlns:a16="http://schemas.microsoft.com/office/drawing/2014/main" id="{CFEE48AF-DE02-4CE1-887F-B256928805F0}"/>
              </a:ext>
            </a:extLst>
          </p:cNvPr>
          <p:cNvSpPr txBox="1"/>
          <p:nvPr/>
        </p:nvSpPr>
        <p:spPr>
          <a:xfrm>
            <a:off x="221688" y="2307683"/>
            <a:ext cx="10776990" cy="1569660"/>
          </a:xfrm>
          <a:prstGeom prst="rect">
            <a:avLst/>
          </a:prstGeom>
          <a:noFill/>
        </p:spPr>
        <p:txBody>
          <a:bodyPr wrap="square" rtlCol="0">
            <a:spAutoFit/>
          </a:bodyPr>
          <a:lstStyle/>
          <a:p>
            <a:pPr marL="285750" indent="-285750">
              <a:buFont typeface="Arial" panose="020B0604020202020204" pitchFamily="34" charset="0"/>
              <a:buChar char="•"/>
            </a:pPr>
            <a:r>
              <a:rPr lang="en-GB" sz="2400" dirty="0"/>
              <a:t>This gives us that our similarity variable is                        but nothing more.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So this time we try a similarity solution of the form                         with</a:t>
            </a:r>
          </a:p>
          <a:p>
            <a:pPr marL="285750" indent="-285750">
              <a:buFont typeface="Arial" panose="020B0604020202020204" pitchFamily="34" charset="0"/>
              <a:buChar char="•"/>
            </a:pPr>
            <a:endParaRPr lang="en-GB" sz="2400" dirty="0"/>
          </a:p>
        </p:txBody>
      </p:sp>
      <p:pic>
        <p:nvPicPr>
          <p:cNvPr id="5122" name="Picture 2" descr="\eta=\frac{x}{t^{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2702" y="2196445"/>
            <a:ext cx="1382435" cy="72828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T(\e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5641" y="3045396"/>
            <a:ext cx="1614471" cy="45097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eta=\frac{x}{t^\alph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6438" y="2905877"/>
            <a:ext cx="1225484" cy="766501"/>
          </a:xfrm>
          <a:prstGeom prst="rect">
            <a:avLst/>
          </a:prstGeom>
          <a:noFill/>
          <a:extLst>
            <a:ext uri="{909E8E84-426E-40DD-AFC4-6F175D3DCCD1}">
              <a14:hiddenFill xmlns:a14="http://schemas.microsoft.com/office/drawing/2010/main">
                <a:solidFill>
                  <a:srgbClr val="FFFFFF"/>
                </a:solidFill>
              </a14:hiddenFill>
            </a:ext>
          </a:extLst>
        </p:spPr>
      </p:pic>
      <p:pic>
        <p:nvPicPr>
          <p:cNvPr id="5150" name="Picture 30" descr="f''-\alpha\frac{x}{t^\alpha}t^{2\alpha-1}f'=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4280" y="3877343"/>
            <a:ext cx="4621622" cy="985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94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122"/>
                                        </p:tgtEl>
                                        <p:attrNameLst>
                                          <p:attrName>style.visibility</p:attrName>
                                        </p:attrNameLst>
                                      </p:cBhvr>
                                      <p:to>
                                        <p:strVal val="visible"/>
                                      </p:to>
                                    </p:set>
                                    <p:animEffect transition="in" filter="fade">
                                      <p:cBhvr>
                                        <p:cTn id="18" dur="500"/>
                                        <p:tgtEl>
                                          <p:spTgt spid="51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124"/>
                                        </p:tgtEl>
                                        <p:attrNameLst>
                                          <p:attrName>style.visibility</p:attrName>
                                        </p:attrNameLst>
                                      </p:cBhvr>
                                      <p:to>
                                        <p:strVal val="visible"/>
                                      </p:to>
                                    </p:set>
                                    <p:animEffect transition="in" filter="fade">
                                      <p:cBhvr>
                                        <p:cTn id="26" dur="500"/>
                                        <p:tgtEl>
                                          <p:spTgt spid="5124"/>
                                        </p:tgtEl>
                                      </p:cBhvr>
                                    </p:animEffect>
                                  </p:childTnLst>
                                </p:cTn>
                              </p:par>
                              <p:par>
                                <p:cTn id="27" presetID="10" presetClass="entr" presetSubtype="0" fill="hold" nodeType="withEffect">
                                  <p:stCondLst>
                                    <p:cond delay="0"/>
                                  </p:stCondLst>
                                  <p:childTnLst>
                                    <p:set>
                                      <p:cBhvr>
                                        <p:cTn id="28" dur="1" fill="hold">
                                          <p:stCondLst>
                                            <p:cond delay="0"/>
                                          </p:stCondLst>
                                        </p:cTn>
                                        <p:tgtEl>
                                          <p:spTgt spid="5126"/>
                                        </p:tgtEl>
                                        <p:attrNameLst>
                                          <p:attrName>style.visibility</p:attrName>
                                        </p:attrNameLst>
                                      </p:cBhvr>
                                      <p:to>
                                        <p:strVal val="visible"/>
                                      </p:to>
                                    </p:set>
                                    <p:animEffect transition="in" filter="fade">
                                      <p:cBhvr>
                                        <p:cTn id="29" dur="500"/>
                                        <p:tgtEl>
                                          <p:spTgt spid="512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150"/>
                                        </p:tgtEl>
                                        <p:attrNameLst>
                                          <p:attrName>style.visibility</p:attrName>
                                        </p:attrNameLst>
                                      </p:cBhvr>
                                      <p:to>
                                        <p:strVal val="visible"/>
                                      </p:to>
                                    </p:set>
                                    <p:animEffect transition="in" filter="fade">
                                      <p:cBhvr>
                                        <p:cTn id="34" dur="500"/>
                                        <p:tgtEl>
                                          <p:spTgt spid="5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38128" y="5355307"/>
            <a:ext cx="7126762" cy="1349164"/>
          </a:xfrm>
          <a:prstGeom prst="rect">
            <a:avLst/>
          </a:prstGeom>
        </p:spPr>
      </p:pic>
      <p:sp>
        <p:nvSpPr>
          <p:cNvPr id="11" name="TextBox 10">
            <a:extLst>
              <a:ext uri="{FF2B5EF4-FFF2-40B4-BE49-F238E27FC236}">
                <a16:creationId xmlns:a16="http://schemas.microsoft.com/office/drawing/2014/main" id="{CFEE48AF-DE02-4CE1-887F-B256928805F0}"/>
              </a:ext>
            </a:extLst>
          </p:cNvPr>
          <p:cNvSpPr txBox="1"/>
          <p:nvPr/>
        </p:nvSpPr>
        <p:spPr>
          <a:xfrm>
            <a:off x="221688" y="156800"/>
            <a:ext cx="10776990" cy="461665"/>
          </a:xfrm>
          <a:prstGeom prst="rect">
            <a:avLst/>
          </a:prstGeom>
          <a:noFill/>
        </p:spPr>
        <p:txBody>
          <a:bodyPr wrap="square" rtlCol="0">
            <a:spAutoFit/>
          </a:bodyPr>
          <a:lstStyle/>
          <a:p>
            <a:pPr marL="285750" indent="-285750">
              <a:buFont typeface="Arial" panose="020B0604020202020204" pitchFamily="34" charset="0"/>
              <a:buChar char="•"/>
            </a:pPr>
            <a:r>
              <a:rPr lang="en-GB" sz="2400" dirty="0"/>
              <a:t>Our governing equation and boundary conditions then become: </a:t>
            </a:r>
          </a:p>
        </p:txBody>
      </p:sp>
      <p:pic>
        <p:nvPicPr>
          <p:cNvPr id="4" name="Picture 3"/>
          <p:cNvPicPr>
            <a:picLocks noChangeAspect="1"/>
          </p:cNvPicPr>
          <p:nvPr/>
        </p:nvPicPr>
        <p:blipFill>
          <a:blip r:embed="rId4"/>
          <a:stretch>
            <a:fillRect/>
          </a:stretch>
        </p:blipFill>
        <p:spPr>
          <a:xfrm>
            <a:off x="707355" y="745306"/>
            <a:ext cx="2066925" cy="1257300"/>
          </a:xfrm>
          <a:prstGeom prst="rect">
            <a:avLst/>
          </a:prstGeom>
        </p:spPr>
      </p:pic>
      <p:grpSp>
        <p:nvGrpSpPr>
          <p:cNvPr id="9" name="Group 8"/>
          <p:cNvGrpSpPr/>
          <p:nvPr/>
        </p:nvGrpSpPr>
        <p:grpSpPr>
          <a:xfrm>
            <a:off x="665997" y="2129447"/>
            <a:ext cx="4216566" cy="1122949"/>
            <a:chOff x="4802277" y="4441221"/>
            <a:chExt cx="4216566" cy="1122949"/>
          </a:xfrm>
        </p:grpSpPr>
        <p:pic>
          <p:nvPicPr>
            <p:cNvPr id="10" name="Picture 9"/>
            <p:cNvPicPr>
              <a:picLocks noChangeAspect="1"/>
            </p:cNvPicPr>
            <p:nvPr/>
          </p:nvPicPr>
          <p:blipFill>
            <a:blip r:embed="rId5"/>
            <a:stretch>
              <a:fillRect/>
            </a:stretch>
          </p:blipFill>
          <p:spPr>
            <a:xfrm>
              <a:off x="4802277" y="4441221"/>
              <a:ext cx="1985023" cy="1056960"/>
            </a:xfrm>
            <a:prstGeom prst="rect">
              <a:avLst/>
            </a:prstGeom>
          </p:spPr>
        </p:pic>
        <p:pic>
          <p:nvPicPr>
            <p:cNvPr id="12" name="Picture 11"/>
            <p:cNvPicPr>
              <a:picLocks noChangeAspect="1"/>
            </p:cNvPicPr>
            <p:nvPr/>
          </p:nvPicPr>
          <p:blipFill>
            <a:blip r:embed="rId6"/>
            <a:stretch>
              <a:fillRect/>
            </a:stretch>
          </p:blipFill>
          <p:spPr>
            <a:xfrm>
              <a:off x="6833304" y="4590853"/>
              <a:ext cx="2185539" cy="973317"/>
            </a:xfrm>
            <a:prstGeom prst="rect">
              <a:avLst/>
            </a:prstGeom>
          </p:spPr>
        </p:pic>
      </p:grpSp>
      <p:sp>
        <p:nvSpPr>
          <p:cNvPr id="13" name="TextBox 12">
            <a:extLst>
              <a:ext uri="{FF2B5EF4-FFF2-40B4-BE49-F238E27FC236}">
                <a16:creationId xmlns:a16="http://schemas.microsoft.com/office/drawing/2014/main" id="{CFEE48AF-DE02-4CE1-887F-B256928805F0}"/>
              </a:ext>
            </a:extLst>
          </p:cNvPr>
          <p:cNvSpPr txBox="1"/>
          <p:nvPr/>
        </p:nvSpPr>
        <p:spPr>
          <a:xfrm>
            <a:off x="221688" y="3971166"/>
            <a:ext cx="10776990" cy="461665"/>
          </a:xfrm>
          <a:prstGeom prst="rect">
            <a:avLst/>
          </a:prstGeom>
          <a:noFill/>
        </p:spPr>
        <p:txBody>
          <a:bodyPr wrap="square" rtlCol="0">
            <a:spAutoFit/>
          </a:bodyPr>
          <a:lstStyle/>
          <a:p>
            <a:pPr marL="285750" indent="-285750">
              <a:buFont typeface="Arial" panose="020B0604020202020204" pitchFamily="34" charset="0"/>
              <a:buChar char="•"/>
            </a:pPr>
            <a:r>
              <a:rPr lang="en-GB" sz="2400" dirty="0"/>
              <a:t>This has solution                                                       where </a:t>
            </a:r>
          </a:p>
        </p:txBody>
      </p:sp>
      <p:pic>
        <p:nvPicPr>
          <p:cNvPr id="8194" name="Picture 2" descr="f=\frac{1}{2}\left(1+\mathrm{erf}\left(\eta/2\right) \righ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4280" y="3809938"/>
            <a:ext cx="3320723" cy="78411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mathrm{erf}(\xi)=\frac{2}{\sqrt{\pi}}\int_0^\xi \mathrm{e}^{-s^2}\,\mathrm{d}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3287" y="3710786"/>
            <a:ext cx="3811171" cy="97113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FEE48AF-DE02-4CE1-887F-B256928805F0}"/>
              </a:ext>
            </a:extLst>
          </p:cNvPr>
          <p:cNvSpPr txBox="1"/>
          <p:nvPr/>
        </p:nvSpPr>
        <p:spPr>
          <a:xfrm>
            <a:off x="221688" y="4949238"/>
            <a:ext cx="10776990" cy="461665"/>
          </a:xfrm>
          <a:prstGeom prst="rect">
            <a:avLst/>
          </a:prstGeom>
          <a:noFill/>
        </p:spPr>
        <p:txBody>
          <a:bodyPr wrap="square" rtlCol="0">
            <a:spAutoFit/>
          </a:bodyPr>
          <a:lstStyle/>
          <a:p>
            <a:pPr marL="285750" indent="-285750">
              <a:buFont typeface="Arial" panose="020B0604020202020204" pitchFamily="34" charset="0"/>
              <a:buChar char="•"/>
            </a:pPr>
            <a:r>
              <a:rPr lang="en-GB" sz="2400" dirty="0"/>
              <a:t>In terms of dimensional variables, this is </a:t>
            </a:r>
          </a:p>
        </p:txBody>
      </p:sp>
      <p:pic>
        <p:nvPicPr>
          <p:cNvPr id="6" name="Picture 5"/>
          <p:cNvPicPr>
            <a:picLocks noChangeAspect="1"/>
          </p:cNvPicPr>
          <p:nvPr/>
        </p:nvPicPr>
        <p:blipFill>
          <a:blip r:embed="rId9"/>
          <a:stretch>
            <a:fillRect/>
          </a:stretch>
        </p:blipFill>
        <p:spPr>
          <a:xfrm>
            <a:off x="9855466" y="5806051"/>
            <a:ext cx="609600" cy="447675"/>
          </a:xfrm>
          <a:prstGeom prst="rect">
            <a:avLst/>
          </a:prstGeom>
        </p:spPr>
      </p:pic>
    </p:spTree>
    <p:extLst>
      <p:ext uri="{BB962C8B-B14F-4D97-AF65-F5344CB8AC3E}">
        <p14:creationId xmlns:p14="http://schemas.microsoft.com/office/powerpoint/2010/main" val="284759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8194"/>
                                        </p:tgtEl>
                                        <p:attrNameLst>
                                          <p:attrName>style.visibility</p:attrName>
                                        </p:attrNameLst>
                                      </p:cBhvr>
                                      <p:to>
                                        <p:strVal val="visible"/>
                                      </p:to>
                                    </p:set>
                                    <p:animEffect transition="in" filter="fade">
                                      <p:cBhvr>
                                        <p:cTn id="21" dur="500"/>
                                        <p:tgtEl>
                                          <p:spTgt spid="8194"/>
                                        </p:tgtEl>
                                      </p:cBhvr>
                                    </p:animEffect>
                                  </p:childTnLst>
                                </p:cTn>
                              </p:par>
                              <p:par>
                                <p:cTn id="22" presetID="10" presetClass="entr" presetSubtype="0" fill="hold" nodeType="withEffect">
                                  <p:stCondLst>
                                    <p:cond delay="0"/>
                                  </p:stCondLst>
                                  <p:childTnLst>
                                    <p:set>
                                      <p:cBhvr>
                                        <p:cTn id="23" dur="1" fill="hold">
                                          <p:stCondLst>
                                            <p:cond delay="0"/>
                                          </p:stCondLst>
                                        </p:cTn>
                                        <p:tgtEl>
                                          <p:spTgt spid="8196"/>
                                        </p:tgtEl>
                                        <p:attrNameLst>
                                          <p:attrName>style.visibility</p:attrName>
                                        </p:attrNameLst>
                                      </p:cBhvr>
                                      <p:to>
                                        <p:strVal val="visible"/>
                                      </p:to>
                                    </p:set>
                                    <p:animEffect transition="in" filter="fade">
                                      <p:cBhvr>
                                        <p:cTn id="24" dur="500"/>
                                        <p:tgtEl>
                                          <p:spTgt spid="819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par>
                                <p:cTn id="33" presetID="10"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2837800" y="3397470"/>
            <a:ext cx="5400675" cy="3505200"/>
          </a:xfrm>
          <a:prstGeom prst="rect">
            <a:avLst/>
          </a:prstGeom>
        </p:spPr>
      </p:pic>
      <p:sp>
        <p:nvSpPr>
          <p:cNvPr id="3" name="Rectangle 2">
            <a:extLst>
              <a:ext uri="{FF2B5EF4-FFF2-40B4-BE49-F238E27FC236}">
                <a16:creationId xmlns:a16="http://schemas.microsoft.com/office/drawing/2014/main" id="{8CF57975-AE9E-4FD6-B1D4-AA45B1C1C423}"/>
              </a:ext>
            </a:extLst>
          </p:cNvPr>
          <p:cNvSpPr/>
          <p:nvPr/>
        </p:nvSpPr>
        <p:spPr>
          <a:xfrm>
            <a:off x="3074275" y="3584274"/>
            <a:ext cx="804041" cy="793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4"/>
          <a:stretch>
            <a:fillRect/>
          </a:stretch>
        </p:blipFill>
        <p:spPr>
          <a:xfrm>
            <a:off x="6364461" y="2991835"/>
            <a:ext cx="609600" cy="447675"/>
          </a:xfrm>
          <a:prstGeom prst="rect">
            <a:avLst/>
          </a:prstGeom>
        </p:spPr>
      </p:pic>
      <p:pic>
        <p:nvPicPr>
          <p:cNvPr id="2" name="Picture 1"/>
          <p:cNvPicPr>
            <a:picLocks noChangeAspect="1"/>
          </p:cNvPicPr>
          <p:nvPr/>
        </p:nvPicPr>
        <p:blipFill>
          <a:blip r:embed="rId5"/>
          <a:stretch>
            <a:fillRect/>
          </a:stretch>
        </p:blipFill>
        <p:spPr>
          <a:xfrm>
            <a:off x="339266" y="264832"/>
            <a:ext cx="7126762" cy="1349164"/>
          </a:xfrm>
          <a:prstGeom prst="rect">
            <a:avLst/>
          </a:prstGeom>
        </p:spPr>
      </p:pic>
      <p:pic>
        <p:nvPicPr>
          <p:cNvPr id="6" name="Picture 5"/>
          <p:cNvPicPr>
            <a:picLocks noChangeAspect="1"/>
          </p:cNvPicPr>
          <p:nvPr/>
        </p:nvPicPr>
        <p:blipFill>
          <a:blip r:embed="rId4"/>
          <a:stretch>
            <a:fillRect/>
          </a:stretch>
        </p:blipFill>
        <p:spPr>
          <a:xfrm>
            <a:off x="7706155" y="715576"/>
            <a:ext cx="609600" cy="447675"/>
          </a:xfrm>
          <a:prstGeom prst="rect">
            <a:avLst/>
          </a:prstGeom>
        </p:spPr>
      </p:pic>
      <p:sp>
        <p:nvSpPr>
          <p:cNvPr id="16" name="TextBox 15">
            <a:extLst>
              <a:ext uri="{FF2B5EF4-FFF2-40B4-BE49-F238E27FC236}">
                <a16:creationId xmlns:a16="http://schemas.microsoft.com/office/drawing/2014/main" id="{CFEE48AF-DE02-4CE1-887F-B256928805F0}"/>
              </a:ext>
            </a:extLst>
          </p:cNvPr>
          <p:cNvSpPr txBox="1"/>
          <p:nvPr/>
        </p:nvSpPr>
        <p:spPr>
          <a:xfrm>
            <a:off x="202632" y="1878169"/>
            <a:ext cx="10776990" cy="2677656"/>
          </a:xfrm>
          <a:prstGeom prst="rect">
            <a:avLst/>
          </a:prstGeom>
          <a:noFill/>
        </p:spPr>
        <p:txBody>
          <a:bodyPr wrap="square" rtlCol="0">
            <a:spAutoFit/>
          </a:bodyPr>
          <a:lstStyle/>
          <a:p>
            <a:pPr marL="285750" indent="-285750">
              <a:buFont typeface="Arial" panose="020B0604020202020204" pitchFamily="34" charset="0"/>
              <a:buChar char="•"/>
            </a:pPr>
            <a:r>
              <a:rPr lang="en-GB" sz="2400" dirty="0"/>
              <a:t>As in the previous example for flow down a vertical wall, we did not use the initial condition to obtain this solution, so the result only holds for long time…</a:t>
            </a:r>
            <a:br>
              <a:rPr lang="en-GB" sz="2400" dirty="0"/>
            </a:br>
            <a:endParaRPr lang="en-GB" sz="2400" dirty="0"/>
          </a:p>
          <a:p>
            <a:pPr marL="285750" indent="-285750">
              <a:buFont typeface="Arial" panose="020B0604020202020204" pitchFamily="34" charset="0"/>
              <a:buChar char="•"/>
            </a:pPr>
            <a:r>
              <a:rPr lang="en-GB" sz="2400" dirty="0"/>
              <a:t>…unless the initial condition happens to satisfy        at t=0</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103600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509084" y="1562686"/>
            <a:ext cx="476250" cy="504825"/>
          </a:xfrm>
          <a:prstGeom prst="rect">
            <a:avLst/>
          </a:prstGeom>
        </p:spPr>
      </p:pic>
      <p:sp>
        <p:nvSpPr>
          <p:cNvPr id="11" name="TextBox 10">
            <a:extLst>
              <a:ext uri="{FF2B5EF4-FFF2-40B4-BE49-F238E27FC236}">
                <a16:creationId xmlns:a16="http://schemas.microsoft.com/office/drawing/2014/main" id="{CFEE48AF-DE02-4CE1-887F-B256928805F0}"/>
              </a:ext>
            </a:extLst>
          </p:cNvPr>
          <p:cNvSpPr txBox="1"/>
          <p:nvPr/>
        </p:nvSpPr>
        <p:spPr>
          <a:xfrm>
            <a:off x="221688" y="156800"/>
            <a:ext cx="10776990" cy="8956298"/>
          </a:xfrm>
          <a:prstGeom prst="rect">
            <a:avLst/>
          </a:prstGeom>
          <a:noFill/>
        </p:spPr>
        <p:txBody>
          <a:bodyPr wrap="square" rtlCol="0">
            <a:spAutoFit/>
          </a:bodyPr>
          <a:lstStyle/>
          <a:p>
            <a:pPr marL="285750" indent="-285750">
              <a:buFont typeface="Arial" panose="020B0604020202020204" pitchFamily="34" charset="0"/>
              <a:buChar char="•"/>
            </a:pPr>
            <a:r>
              <a:rPr lang="en-GB" sz="2400" dirty="0"/>
              <a:t>This example was fairly similar to the previous example. However, now let’s suppose that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In this case we must non-</a:t>
            </a:r>
            <a:r>
              <a:rPr lang="en-GB" sz="2400" dirty="0" err="1"/>
              <a:t>dimensionalize</a:t>
            </a:r>
            <a:r>
              <a:rPr lang="en-GB" sz="2400" dirty="0"/>
              <a:t>       differently.</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The dimensionless equation is the same as before but the boundary conditions are different:</a:t>
            </a:r>
            <a:br>
              <a:rPr lang="en-GB" sz="2400" dirty="0"/>
            </a:br>
            <a:endParaRPr lang="en-GB" sz="2400" dirty="0"/>
          </a:p>
          <a:p>
            <a:endParaRPr lang="en-GB" sz="2400" dirty="0"/>
          </a:p>
          <a:p>
            <a:br>
              <a:rPr lang="en-GB" sz="2400" dirty="0"/>
            </a:br>
            <a:br>
              <a:rPr lang="en-GB" sz="2400" dirty="0"/>
            </a:br>
            <a:endParaRPr lang="en-GB" sz="2400" dirty="0"/>
          </a:p>
          <a:p>
            <a:pPr marL="285750" indent="-285750">
              <a:buFont typeface="Arial" panose="020B0604020202020204" pitchFamily="34" charset="0"/>
              <a:buChar char="•"/>
            </a:pPr>
            <a:r>
              <a:rPr lang="en-GB" sz="2400" dirty="0">
                <a:solidFill>
                  <a:srgbClr val="0070C0"/>
                </a:solidFill>
              </a:rPr>
              <a:t>Question: what happens if we try the same similarity ansatz as before?</a:t>
            </a:r>
            <a:br>
              <a:rPr lang="en-GB" sz="2400" dirty="0"/>
            </a:br>
            <a:br>
              <a:rPr lang="en-GB" sz="2400" dirty="0"/>
            </a:br>
            <a:br>
              <a:rPr lang="en-GB" sz="2400" dirty="0"/>
            </a:br>
            <a:br>
              <a:rPr lang="en-GB" sz="2400" dirty="0"/>
            </a:br>
            <a:br>
              <a:rPr lang="en-GB" sz="2400" dirty="0"/>
            </a:br>
            <a:br>
              <a:rPr lang="en-GB" sz="2400" dirty="0"/>
            </a:br>
            <a:br>
              <a:rPr lang="en-GB" sz="2400" dirty="0"/>
            </a:br>
            <a:r>
              <a:rPr lang="en-GB" sz="2400" dirty="0"/>
              <a:t> </a:t>
            </a:r>
          </a:p>
        </p:txBody>
      </p:sp>
      <p:pic>
        <p:nvPicPr>
          <p:cNvPr id="4" name="Picture 3"/>
          <p:cNvPicPr>
            <a:picLocks noChangeAspect="1"/>
          </p:cNvPicPr>
          <p:nvPr/>
        </p:nvPicPr>
        <p:blipFill>
          <a:blip r:embed="rId4"/>
          <a:stretch>
            <a:fillRect/>
          </a:stretch>
        </p:blipFill>
        <p:spPr>
          <a:xfrm>
            <a:off x="2302938" y="578222"/>
            <a:ext cx="1590675" cy="409575"/>
          </a:xfrm>
          <a:prstGeom prst="rect">
            <a:avLst/>
          </a:prstGeom>
        </p:spPr>
      </p:pic>
    </p:spTree>
    <p:extLst>
      <p:ext uri="{BB962C8B-B14F-4D97-AF65-F5344CB8AC3E}">
        <p14:creationId xmlns:p14="http://schemas.microsoft.com/office/powerpoint/2010/main" val="31802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animEffect transition="in" filter="fade">
                                      <p:cBhvr>
                                        <p:cTn id="15" dur="500"/>
                                        <p:tgtEl>
                                          <p:spTgt spid="11">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animEffect transition="in" filter="fade">
                                      <p:cBhvr>
                                        <p:cTn id="23" dur="500"/>
                                        <p:tgtEl>
                                          <p:spTgt spid="11">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11" end="11"/>
                                            </p:txEl>
                                          </p:spTgt>
                                        </p:tgtEl>
                                        <p:attrNameLst>
                                          <p:attrName>style.visibility</p:attrName>
                                        </p:attrNameLst>
                                      </p:cBhvr>
                                      <p:to>
                                        <p:strVal val="visible"/>
                                      </p:to>
                                    </p:set>
                                    <p:animEffect transition="in" filter="fade">
                                      <p:cBhvr>
                                        <p:cTn id="28" dur="500"/>
                                        <p:tgtEl>
                                          <p:spTgt spid="1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FEE48AF-DE02-4CE1-887F-B256928805F0}"/>
              </a:ext>
            </a:extLst>
          </p:cNvPr>
          <p:cNvSpPr txBox="1"/>
          <p:nvPr/>
        </p:nvSpPr>
        <p:spPr>
          <a:xfrm>
            <a:off x="221688" y="156800"/>
            <a:ext cx="10776990" cy="4524315"/>
          </a:xfrm>
          <a:prstGeom prst="rect">
            <a:avLst/>
          </a:prstGeom>
          <a:noFill/>
        </p:spPr>
        <p:txBody>
          <a:bodyPr wrap="square" rtlCol="0">
            <a:spAutoFit/>
          </a:bodyPr>
          <a:lstStyle/>
          <a:p>
            <a:pPr marL="285750" indent="-285750">
              <a:buFont typeface="Arial" panose="020B0604020202020204" pitchFamily="34" charset="0"/>
              <a:buChar char="•"/>
            </a:pPr>
            <a:r>
              <a:rPr lang="en-GB" sz="2400" dirty="0"/>
              <a:t>While this is seemingly similar to the previous problem, the similarity solution we tried before now simply gives the trivial solution. </a:t>
            </a:r>
          </a:p>
          <a:p>
            <a:endParaRPr lang="en-GB" sz="2400" dirty="0"/>
          </a:p>
          <a:p>
            <a:pPr marL="285750" indent="-285750">
              <a:buFont typeface="Arial" panose="020B0604020202020204" pitchFamily="34" charset="0"/>
              <a:buChar char="•"/>
            </a:pPr>
            <a:r>
              <a:rPr lang="en-GB" sz="2400" dirty="0"/>
              <a:t>We can see why by integrating the equation over the entire domain. This gives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If we substitute our similarity ansatz into this result we get </a:t>
            </a:r>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34590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9" end="9"/>
                                            </p:txEl>
                                          </p:spTgt>
                                        </p:tgtEl>
                                        <p:attrNameLst>
                                          <p:attrName>style.visibility</p:attrName>
                                        </p:attrNameLst>
                                      </p:cBhvr>
                                      <p:to>
                                        <p:strVal val="visible"/>
                                      </p:to>
                                    </p:set>
                                    <p:animEffect transition="in" filter="fade">
                                      <p:cBhvr>
                                        <p:cTn id="17"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50438" y="5383845"/>
            <a:ext cx="2511753" cy="1009396"/>
          </a:xfrm>
          <a:prstGeom prst="rect">
            <a:avLst/>
          </a:prstGeom>
        </p:spPr>
      </p:pic>
      <p:sp>
        <p:nvSpPr>
          <p:cNvPr id="11" name="TextBox 10">
            <a:extLst>
              <a:ext uri="{FF2B5EF4-FFF2-40B4-BE49-F238E27FC236}">
                <a16:creationId xmlns:a16="http://schemas.microsoft.com/office/drawing/2014/main" id="{CFEE48AF-DE02-4CE1-887F-B256928805F0}"/>
              </a:ext>
            </a:extLst>
          </p:cNvPr>
          <p:cNvSpPr txBox="1"/>
          <p:nvPr/>
        </p:nvSpPr>
        <p:spPr>
          <a:xfrm>
            <a:off x="221688" y="156800"/>
            <a:ext cx="10776990" cy="6001643"/>
          </a:xfrm>
          <a:prstGeom prst="rect">
            <a:avLst/>
          </a:prstGeom>
          <a:noFill/>
        </p:spPr>
        <p:txBody>
          <a:bodyPr wrap="square" rtlCol="0">
            <a:spAutoFit/>
          </a:bodyPr>
          <a:lstStyle/>
          <a:p>
            <a:pPr marL="285750" indent="-285750">
              <a:buFont typeface="Arial" panose="020B0604020202020204" pitchFamily="34" charset="0"/>
              <a:buChar char="•"/>
            </a:pPr>
            <a:r>
              <a:rPr lang="en-GB" sz="2400" dirty="0"/>
              <a:t>This means we need to seek a more general similarity ansatz if we are to obtain a non-trivial solution.</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We try                          with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Substituting into the governing equation and the energy constraint tells us that we need </a:t>
            </a:r>
            <a:r>
              <a:rPr lang="el-GR" sz="2400" dirty="0"/>
              <a:t>α</a:t>
            </a:r>
            <a:r>
              <a:rPr lang="en-GB" sz="2400" dirty="0"/>
              <a:t>=1/2 and </a:t>
            </a:r>
            <a:r>
              <a:rPr lang="el-GR" sz="2400" dirty="0"/>
              <a:t>β</a:t>
            </a:r>
            <a:r>
              <a:rPr lang="en-GB" sz="2400" dirty="0"/>
              <a:t>=1/2.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Then, we get </a:t>
            </a:r>
            <a:br>
              <a:rPr lang="en-GB" sz="2400" dirty="0"/>
            </a:b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This has solution </a:t>
            </a:r>
          </a:p>
        </p:txBody>
      </p:sp>
      <p:pic>
        <p:nvPicPr>
          <p:cNvPr id="2" name="Picture 1"/>
          <p:cNvPicPr>
            <a:picLocks noChangeAspect="1"/>
          </p:cNvPicPr>
          <p:nvPr/>
        </p:nvPicPr>
        <p:blipFill>
          <a:blip r:embed="rId4"/>
          <a:stretch>
            <a:fillRect/>
          </a:stretch>
        </p:blipFill>
        <p:spPr>
          <a:xfrm>
            <a:off x="1530920" y="1206245"/>
            <a:ext cx="1627058" cy="520215"/>
          </a:xfrm>
          <a:prstGeom prst="rect">
            <a:avLst/>
          </a:prstGeom>
        </p:spPr>
      </p:pic>
      <p:pic>
        <p:nvPicPr>
          <p:cNvPr id="3" name="Picture 2"/>
          <p:cNvPicPr>
            <a:picLocks noChangeAspect="1"/>
          </p:cNvPicPr>
          <p:nvPr/>
        </p:nvPicPr>
        <p:blipFill>
          <a:blip r:embed="rId5"/>
          <a:stretch>
            <a:fillRect/>
          </a:stretch>
        </p:blipFill>
        <p:spPr>
          <a:xfrm>
            <a:off x="3748775" y="1102935"/>
            <a:ext cx="1131556" cy="798045"/>
          </a:xfrm>
          <a:prstGeom prst="rect">
            <a:avLst/>
          </a:prstGeom>
        </p:spPr>
      </p:pic>
    </p:spTree>
    <p:extLst>
      <p:ext uri="{BB962C8B-B14F-4D97-AF65-F5344CB8AC3E}">
        <p14:creationId xmlns:p14="http://schemas.microsoft.com/office/powerpoint/2010/main" val="21762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animEffect transition="in" filter="fade">
                                      <p:cBhvr>
                                        <p:cTn id="23" dur="500"/>
                                        <p:tgtEl>
                                          <p:spTgt spid="11">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7" end="7"/>
                                            </p:txEl>
                                          </p:spTgt>
                                        </p:tgtEl>
                                        <p:attrNameLst>
                                          <p:attrName>style.visibility</p:attrName>
                                        </p:attrNameLst>
                                      </p:cBhvr>
                                      <p:to>
                                        <p:strVal val="visible"/>
                                      </p:to>
                                    </p:set>
                                    <p:animEffect transition="in" filter="fade">
                                      <p:cBhvr>
                                        <p:cTn id="28" dur="500"/>
                                        <p:tgtEl>
                                          <p:spTgt spid="11">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xEl>
                                              <p:pRg st="12" end="12"/>
                                            </p:txEl>
                                          </p:spTgt>
                                        </p:tgtEl>
                                        <p:attrNameLst>
                                          <p:attrName>style.visibility</p:attrName>
                                        </p:attrNameLst>
                                      </p:cBhvr>
                                      <p:to>
                                        <p:strVal val="visible"/>
                                      </p:to>
                                    </p:set>
                                    <p:animEffect transition="in" filter="fade">
                                      <p:cBhvr>
                                        <p:cTn id="33" dur="500"/>
                                        <p:tgtEl>
                                          <p:spTgt spid="11">
                                            <p:txEl>
                                              <p:pRg st="12" end="1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687247" y="3835587"/>
            <a:ext cx="609600" cy="447675"/>
          </a:xfrm>
          <a:prstGeom prst="rect">
            <a:avLst/>
          </a:prstGeom>
        </p:spPr>
      </p:pic>
      <p:sp>
        <p:nvSpPr>
          <p:cNvPr id="11" name="TextBox 10">
            <a:extLst>
              <a:ext uri="{FF2B5EF4-FFF2-40B4-BE49-F238E27FC236}">
                <a16:creationId xmlns:a16="http://schemas.microsoft.com/office/drawing/2014/main" id="{CFEE48AF-DE02-4CE1-887F-B256928805F0}"/>
              </a:ext>
            </a:extLst>
          </p:cNvPr>
          <p:cNvSpPr txBox="1"/>
          <p:nvPr/>
        </p:nvSpPr>
        <p:spPr>
          <a:xfrm>
            <a:off x="221688" y="156800"/>
            <a:ext cx="10776990" cy="6370975"/>
          </a:xfrm>
          <a:prstGeom prst="rect">
            <a:avLst/>
          </a:prstGeom>
          <a:noFill/>
        </p:spPr>
        <p:txBody>
          <a:bodyPr wrap="square" rtlCol="0">
            <a:spAutoFit/>
          </a:bodyPr>
          <a:lstStyle/>
          <a:p>
            <a:pPr marL="285750" indent="-285750">
              <a:buFont typeface="Arial" panose="020B0604020202020204" pitchFamily="34" charset="0"/>
              <a:buChar char="•"/>
            </a:pPr>
            <a:r>
              <a:rPr lang="en-GB" sz="2400" dirty="0"/>
              <a:t>In original dimensional terms, this solution is </a:t>
            </a:r>
            <a:br>
              <a:rPr lang="en-GB" sz="2400" dirty="0"/>
            </a:br>
            <a:br>
              <a:rPr lang="en-GB" sz="2400" dirty="0"/>
            </a:b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1657350" lvl="3"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Again, we have not imposed an initial condition to obtain this result, but if our initial condition satisfied         for t=0 then this would be the solution for all time.</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r>
              <a:rPr lang="en-GB" sz="2400" dirty="0"/>
              <a:t>	</a:t>
            </a:r>
          </a:p>
          <a:p>
            <a:pPr marL="285750" indent="-285750">
              <a:buFont typeface="Arial" panose="020B0604020202020204" pitchFamily="34" charset="0"/>
              <a:buChar char="•"/>
            </a:pPr>
            <a:r>
              <a:rPr lang="en-GB" sz="2400" dirty="0"/>
              <a:t>But where did the similarity form                                           come from? </a:t>
            </a:r>
          </a:p>
        </p:txBody>
      </p:sp>
      <p:pic>
        <p:nvPicPr>
          <p:cNvPr id="5" name="Picture 4"/>
          <p:cNvPicPr>
            <a:picLocks noChangeAspect="1"/>
          </p:cNvPicPr>
          <p:nvPr/>
        </p:nvPicPr>
        <p:blipFill>
          <a:blip r:embed="rId4"/>
          <a:stretch>
            <a:fillRect/>
          </a:stretch>
        </p:blipFill>
        <p:spPr>
          <a:xfrm>
            <a:off x="698263" y="661322"/>
            <a:ext cx="4641127" cy="1121789"/>
          </a:xfrm>
          <a:prstGeom prst="rect">
            <a:avLst/>
          </a:prstGeom>
        </p:spPr>
      </p:pic>
      <p:pic>
        <p:nvPicPr>
          <p:cNvPr id="7" name="Picture 6"/>
          <p:cNvPicPr>
            <a:picLocks noChangeAspect="1"/>
          </p:cNvPicPr>
          <p:nvPr/>
        </p:nvPicPr>
        <p:blipFill>
          <a:blip r:embed="rId3"/>
          <a:stretch>
            <a:fillRect/>
          </a:stretch>
        </p:blipFill>
        <p:spPr>
          <a:xfrm>
            <a:off x="5948856" y="1014143"/>
            <a:ext cx="609600" cy="447675"/>
          </a:xfrm>
          <a:prstGeom prst="rect">
            <a:avLst/>
          </a:prstGeom>
        </p:spPr>
      </p:pic>
      <p:pic>
        <p:nvPicPr>
          <p:cNvPr id="9" name="Picture 2" descr="T=t^{-1/2}f\left(\frac{x}{t^{1/2}}\righ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6329" y="5915465"/>
            <a:ext cx="2792821" cy="70627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9B4D29A-2863-490A-8303-2E1D0704F836}"/>
              </a:ext>
            </a:extLst>
          </p:cNvPr>
          <p:cNvPicPr>
            <a:picLocks noChangeAspect="1"/>
          </p:cNvPicPr>
          <p:nvPr/>
        </p:nvPicPr>
        <p:blipFill>
          <a:blip r:embed="rId6"/>
          <a:stretch>
            <a:fillRect/>
          </a:stretch>
        </p:blipFill>
        <p:spPr>
          <a:xfrm>
            <a:off x="6852612" y="156800"/>
            <a:ext cx="5035227" cy="3379896"/>
          </a:xfrm>
          <a:prstGeom prst="rect">
            <a:avLst/>
          </a:prstGeom>
        </p:spPr>
      </p:pic>
      <p:sp>
        <p:nvSpPr>
          <p:cNvPr id="4" name="Rectangle 3">
            <a:extLst>
              <a:ext uri="{FF2B5EF4-FFF2-40B4-BE49-F238E27FC236}">
                <a16:creationId xmlns:a16="http://schemas.microsoft.com/office/drawing/2014/main" id="{23DCD5F8-8D04-4D84-9F13-3B756ECD043F}"/>
              </a:ext>
            </a:extLst>
          </p:cNvPr>
          <p:cNvSpPr/>
          <p:nvPr/>
        </p:nvSpPr>
        <p:spPr>
          <a:xfrm>
            <a:off x="7026166" y="278524"/>
            <a:ext cx="730468" cy="5885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059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xEl>
                                              <p:pRg st="7" end="7"/>
                                            </p:txEl>
                                          </p:spTgt>
                                        </p:tgtEl>
                                        <p:attrNameLst>
                                          <p:attrName>style.visibility</p:attrName>
                                        </p:attrNameLst>
                                      </p:cBhvr>
                                      <p:to>
                                        <p:strVal val="visible"/>
                                      </p:to>
                                    </p:set>
                                    <p:animEffect transition="in" filter="fade">
                                      <p:cBhvr>
                                        <p:cTn id="21" dur="500"/>
                                        <p:tgtEl>
                                          <p:spTgt spid="11">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xEl>
                                              <p:pRg st="12" end="12"/>
                                            </p:txEl>
                                          </p:spTgt>
                                        </p:tgtEl>
                                        <p:attrNameLst>
                                          <p:attrName>style.visibility</p:attrName>
                                        </p:attrNameLst>
                                      </p:cBhvr>
                                      <p:to>
                                        <p:strVal val="visible"/>
                                      </p:to>
                                    </p:set>
                                    <p:animEffect transition="in" filter="fade">
                                      <p:cBhvr>
                                        <p:cTn id="29" dur="500"/>
                                        <p:tgtEl>
                                          <p:spTgt spid="11">
                                            <p:txEl>
                                              <p:pRg st="12" end="1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
                                            <p:txEl>
                                              <p:pRg st="13" end="13"/>
                                            </p:txEl>
                                          </p:spTgt>
                                        </p:tgtEl>
                                        <p:attrNameLst>
                                          <p:attrName>style.visibility</p:attrName>
                                        </p:attrNameLst>
                                      </p:cBhvr>
                                      <p:to>
                                        <p:strVal val="visible"/>
                                      </p:to>
                                    </p:set>
                                    <p:animEffect transition="in" filter="fade">
                                      <p:cBhvr>
                                        <p:cTn id="34" dur="500"/>
                                        <p:tgtEl>
                                          <p:spTgt spid="11">
                                            <p:txEl>
                                              <p:pRg st="13" end="1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CDB5A590-ABD9-4B7D-B7DC-DF9DB2CE2F33}"/>
              </a:ext>
            </a:extLst>
          </p:cNvPr>
          <p:cNvSpPr/>
          <p:nvPr/>
        </p:nvSpPr>
        <p:spPr>
          <a:xfrm>
            <a:off x="1489484" y="1935540"/>
            <a:ext cx="3752008" cy="2992381"/>
          </a:xfrm>
          <a:prstGeom prst="ellips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90814A7D-BCDB-49D6-908C-A1D47FE0F9A7}"/>
              </a:ext>
            </a:extLst>
          </p:cNvPr>
          <p:cNvSpPr/>
          <p:nvPr/>
        </p:nvSpPr>
        <p:spPr>
          <a:xfrm>
            <a:off x="581029" y="3239272"/>
            <a:ext cx="5762617" cy="190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6E8673DD-AC77-48D0-AC8C-2FEC1774EAAF}"/>
              </a:ext>
            </a:extLst>
          </p:cNvPr>
          <p:cNvSpPr/>
          <p:nvPr/>
        </p:nvSpPr>
        <p:spPr>
          <a:xfrm>
            <a:off x="752476" y="2951465"/>
            <a:ext cx="5419725" cy="461662"/>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Arrow Connector 25">
            <a:extLst>
              <a:ext uri="{FF2B5EF4-FFF2-40B4-BE49-F238E27FC236}">
                <a16:creationId xmlns:a16="http://schemas.microsoft.com/office/drawing/2014/main" id="{42C67029-7BAB-4CF4-A1A0-4827CA83627B}"/>
              </a:ext>
            </a:extLst>
          </p:cNvPr>
          <p:cNvCxnSpPr>
            <a:cxnSpLocks/>
          </p:cNvCxnSpPr>
          <p:nvPr/>
        </p:nvCxnSpPr>
        <p:spPr>
          <a:xfrm flipV="1">
            <a:off x="3398269" y="1446945"/>
            <a:ext cx="0" cy="15299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39A14D4-BAFA-4E72-ADE8-888CCBC3DD9A}"/>
              </a:ext>
            </a:extLst>
          </p:cNvPr>
          <p:cNvCxnSpPr>
            <a:cxnSpLocks/>
          </p:cNvCxnSpPr>
          <p:nvPr/>
        </p:nvCxnSpPr>
        <p:spPr>
          <a:xfrm rot="16200000">
            <a:off x="4176871" y="2183370"/>
            <a:ext cx="0" cy="15299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37935E9-9329-4CEC-AED0-B087E6B7C9FE}"/>
              </a:ext>
            </a:extLst>
          </p:cNvPr>
          <p:cNvSpPr txBox="1"/>
          <p:nvPr/>
        </p:nvSpPr>
        <p:spPr>
          <a:xfrm>
            <a:off x="180286" y="726630"/>
            <a:ext cx="9279077" cy="461665"/>
          </a:xfrm>
          <a:prstGeom prst="rect">
            <a:avLst/>
          </a:prstGeom>
          <a:noFill/>
        </p:spPr>
        <p:txBody>
          <a:bodyPr wrap="square">
            <a:spAutoFit/>
          </a:bodyPr>
          <a:lstStyle/>
          <a:p>
            <a:pPr marL="342900" indent="-342900">
              <a:buFont typeface="Arial" panose="020B0604020202020204" pitchFamily="34" charset="0"/>
              <a:buChar char="•"/>
            </a:pPr>
            <a:r>
              <a:rPr lang="en-GB" sz="2400" dirty="0"/>
              <a:t>Consider the position of the front </a:t>
            </a:r>
            <a:r>
              <a:rPr lang="en-GB" sz="2400" i="1" dirty="0"/>
              <a:t>r</a:t>
            </a:r>
            <a:r>
              <a:rPr lang="en-GB" sz="2400" baseline="-25000" dirty="0"/>
              <a:t>f</a:t>
            </a:r>
            <a:r>
              <a:rPr lang="en-GB" sz="2400" dirty="0"/>
              <a:t> as a function of time </a:t>
            </a:r>
            <a:r>
              <a:rPr lang="en-GB" sz="2400" i="1" dirty="0"/>
              <a:t>t</a:t>
            </a:r>
          </a:p>
        </p:txBody>
      </p:sp>
      <p:sp>
        <p:nvSpPr>
          <p:cNvPr id="30" name="TextBox 29">
            <a:extLst>
              <a:ext uri="{FF2B5EF4-FFF2-40B4-BE49-F238E27FC236}">
                <a16:creationId xmlns:a16="http://schemas.microsoft.com/office/drawing/2014/main" id="{C8E9B1D3-DEBB-4406-BFBC-FB3BBA78E02F}"/>
              </a:ext>
            </a:extLst>
          </p:cNvPr>
          <p:cNvSpPr txBox="1"/>
          <p:nvPr/>
        </p:nvSpPr>
        <p:spPr>
          <a:xfrm>
            <a:off x="4582409" y="2407545"/>
            <a:ext cx="753630" cy="461665"/>
          </a:xfrm>
          <a:prstGeom prst="rect">
            <a:avLst/>
          </a:prstGeom>
          <a:noFill/>
        </p:spPr>
        <p:txBody>
          <a:bodyPr wrap="square">
            <a:spAutoFit/>
          </a:bodyPr>
          <a:lstStyle/>
          <a:p>
            <a:r>
              <a:rPr lang="en-GB" sz="2400" i="1" dirty="0"/>
              <a:t>r</a:t>
            </a:r>
            <a:r>
              <a:rPr lang="en-GB" sz="2400" baseline="-25000" dirty="0"/>
              <a:t>f</a:t>
            </a:r>
            <a:r>
              <a:rPr lang="en-GB" sz="2400" dirty="0"/>
              <a:t>(</a:t>
            </a:r>
            <a:r>
              <a:rPr lang="en-GB" sz="2400" i="1" dirty="0"/>
              <a:t>t</a:t>
            </a:r>
            <a:r>
              <a:rPr lang="en-GB" sz="2400" dirty="0"/>
              <a:t>)</a:t>
            </a:r>
          </a:p>
        </p:txBody>
      </p:sp>
      <p:sp>
        <p:nvSpPr>
          <p:cNvPr id="31" name="TextBox 30">
            <a:extLst>
              <a:ext uri="{FF2B5EF4-FFF2-40B4-BE49-F238E27FC236}">
                <a16:creationId xmlns:a16="http://schemas.microsoft.com/office/drawing/2014/main" id="{436C34A1-F317-4183-8C61-12E2CC4F315D}"/>
              </a:ext>
            </a:extLst>
          </p:cNvPr>
          <p:cNvSpPr txBox="1"/>
          <p:nvPr/>
        </p:nvSpPr>
        <p:spPr>
          <a:xfrm>
            <a:off x="332420" y="168308"/>
            <a:ext cx="6962774" cy="461665"/>
          </a:xfrm>
          <a:prstGeom prst="rect">
            <a:avLst/>
          </a:prstGeom>
          <a:noFill/>
        </p:spPr>
        <p:txBody>
          <a:bodyPr wrap="square">
            <a:spAutoFit/>
          </a:bodyPr>
          <a:lstStyle/>
          <a:p>
            <a:r>
              <a:rPr lang="en-GB" sz="2400" b="1" u="sng" dirty="0"/>
              <a:t>Similarity solutions</a:t>
            </a:r>
          </a:p>
        </p:txBody>
      </p:sp>
      <p:sp>
        <p:nvSpPr>
          <p:cNvPr id="32" name="Subtitle 2">
            <a:extLst>
              <a:ext uri="{FF2B5EF4-FFF2-40B4-BE49-F238E27FC236}">
                <a16:creationId xmlns:a16="http://schemas.microsoft.com/office/drawing/2014/main" id="{C6477B07-C435-495A-B069-4AFABC3EAA59}"/>
              </a:ext>
            </a:extLst>
          </p:cNvPr>
          <p:cNvSpPr>
            <a:spLocks noGrp="1"/>
          </p:cNvSpPr>
          <p:nvPr>
            <p:ph type="subTitle" idx="1"/>
          </p:nvPr>
        </p:nvSpPr>
        <p:spPr>
          <a:xfrm>
            <a:off x="180286" y="4239475"/>
            <a:ext cx="11630729" cy="2826471"/>
          </a:xfrm>
        </p:spPr>
        <p:txBody>
          <a:bodyPr>
            <a:noAutofit/>
          </a:bodyPr>
          <a:lstStyle/>
          <a:p>
            <a:pPr marL="342900" indent="-342900" algn="l">
              <a:buFont typeface="Arial" panose="020B0604020202020204" pitchFamily="34" charset="0"/>
              <a:buChar char="•"/>
            </a:pPr>
            <a:r>
              <a:rPr lang="en-GB" dirty="0"/>
              <a:t>The spreading behaviour is the same for all liquids.</a:t>
            </a:r>
            <a:br>
              <a:rPr lang="en-GB" dirty="0"/>
            </a:br>
            <a:endParaRPr lang="en-GB" dirty="0"/>
          </a:p>
          <a:p>
            <a:pPr marL="342900" indent="-342900" algn="l">
              <a:buFont typeface="Arial" panose="020B0604020202020204" pitchFamily="34" charset="0"/>
              <a:buChar char="•"/>
            </a:pPr>
            <a:r>
              <a:rPr lang="en-GB" dirty="0"/>
              <a:t>We see similar kinds of behaviour in other scenarios, e.g., trapping CO</a:t>
            </a:r>
            <a:r>
              <a:rPr lang="en-GB" baseline="-25000" dirty="0"/>
              <a:t>2</a:t>
            </a:r>
            <a:r>
              <a:rPr lang="en-GB" dirty="0"/>
              <a:t> underground or spreading of honey on porous toast. </a:t>
            </a:r>
          </a:p>
          <a:p>
            <a:pPr marL="342900" indent="-342900" algn="l">
              <a:buFont typeface="Arial" panose="020B0604020202020204" pitchFamily="34" charset="0"/>
              <a:buChar char="•"/>
            </a:pPr>
            <a:endParaRPr lang="en-GB" dirty="0"/>
          </a:p>
          <a:p>
            <a:pPr marL="342900" indent="-342900" algn="l">
              <a:buFont typeface="Arial" panose="020B0604020202020204" pitchFamily="34" charset="0"/>
              <a:buChar char="•"/>
            </a:pPr>
            <a:r>
              <a:rPr lang="en-GB" dirty="0"/>
              <a:t>Can we understand the </a:t>
            </a:r>
            <a:r>
              <a:rPr lang="en-GB"/>
              <a:t>shape this </a:t>
            </a:r>
            <a:r>
              <a:rPr lang="en-GB" dirty="0"/>
              <a:t>evolves to more easily than solving the full problem? </a:t>
            </a:r>
          </a:p>
          <a:p>
            <a:pPr marL="342900" indent="-342900" algn="l">
              <a:buFont typeface="Arial" panose="020B0604020202020204" pitchFamily="34" charset="0"/>
              <a:buChar char="•"/>
            </a:pPr>
            <a:endParaRPr lang="en-GB" baseline="-25000" dirty="0"/>
          </a:p>
        </p:txBody>
      </p:sp>
    </p:spTree>
    <p:extLst>
      <p:ext uri="{BB962C8B-B14F-4D97-AF65-F5344CB8AC3E}">
        <p14:creationId xmlns:p14="http://schemas.microsoft.com/office/powerpoint/2010/main" val="143628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fade">
                                      <p:cBhvr>
                                        <p:cTn id="7" dur="5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xEl>
                                              <p:pRg st="1" end="1"/>
                                            </p:txEl>
                                          </p:spTgt>
                                        </p:tgtEl>
                                        <p:attrNameLst>
                                          <p:attrName>style.visibility</p:attrName>
                                        </p:attrNameLst>
                                      </p:cBhvr>
                                      <p:to>
                                        <p:strVal val="visible"/>
                                      </p:to>
                                    </p:set>
                                    <p:animEffect transition="in" filter="fade">
                                      <p:cBhvr>
                                        <p:cTn id="12" dur="500"/>
                                        <p:tgtEl>
                                          <p:spTgt spid="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xEl>
                                              <p:pRg st="3" end="3"/>
                                            </p:txEl>
                                          </p:spTgt>
                                        </p:tgtEl>
                                        <p:attrNameLst>
                                          <p:attrName>style.visibility</p:attrName>
                                        </p:attrNameLst>
                                      </p:cBhvr>
                                      <p:to>
                                        <p:strVal val="visible"/>
                                      </p:to>
                                    </p:set>
                                    <p:animEffect transition="in" filter="fade">
                                      <p:cBhvr>
                                        <p:cTn id="17"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4223944" y="4015081"/>
            <a:ext cx="1047750" cy="600075"/>
          </a:xfrm>
          <a:prstGeom prst="rect">
            <a:avLst/>
          </a:prstGeom>
        </p:spPr>
      </p:pic>
      <p:sp>
        <p:nvSpPr>
          <p:cNvPr id="11" name="TextBox 10">
            <a:extLst>
              <a:ext uri="{FF2B5EF4-FFF2-40B4-BE49-F238E27FC236}">
                <a16:creationId xmlns:a16="http://schemas.microsoft.com/office/drawing/2014/main" id="{CFEE48AF-DE02-4CE1-887F-B256928805F0}"/>
              </a:ext>
            </a:extLst>
          </p:cNvPr>
          <p:cNvSpPr txBox="1"/>
          <p:nvPr/>
        </p:nvSpPr>
        <p:spPr>
          <a:xfrm>
            <a:off x="221688" y="156800"/>
            <a:ext cx="10776990" cy="1938992"/>
          </a:xfrm>
          <a:prstGeom prst="rect">
            <a:avLst/>
          </a:prstGeom>
          <a:noFill/>
        </p:spPr>
        <p:txBody>
          <a:bodyPr wrap="square" rtlCol="0">
            <a:spAutoFit/>
          </a:bodyPr>
          <a:lstStyle/>
          <a:p>
            <a:pPr marL="285750" indent="-285750">
              <a:buFont typeface="Arial" panose="020B0604020202020204" pitchFamily="34" charset="0"/>
              <a:buChar char="•"/>
            </a:pPr>
            <a:r>
              <a:rPr lang="en-GB" sz="2400" dirty="0"/>
              <a:t>If we make a transformation </a:t>
            </a:r>
            <a:br>
              <a:rPr lang="en-GB" sz="2400" dirty="0"/>
            </a:br>
            <a:br>
              <a:rPr lang="en-GB" sz="2400" dirty="0"/>
            </a:br>
            <a:r>
              <a:rPr lang="en-GB" sz="2400" dirty="0"/>
              <a:t>			</a:t>
            </a:r>
            <a:br>
              <a:rPr lang="en-GB" sz="2400" dirty="0"/>
            </a:br>
            <a:br>
              <a:rPr lang="en-GB" sz="2400" dirty="0"/>
            </a:br>
            <a:endParaRPr lang="en-GB" sz="2400" dirty="0"/>
          </a:p>
        </p:txBody>
      </p:sp>
      <p:pic>
        <p:nvPicPr>
          <p:cNvPr id="3" name="Picture 2"/>
          <p:cNvPicPr>
            <a:picLocks noChangeAspect="1"/>
          </p:cNvPicPr>
          <p:nvPr/>
        </p:nvPicPr>
        <p:blipFill>
          <a:blip r:embed="rId4"/>
          <a:stretch>
            <a:fillRect/>
          </a:stretch>
        </p:blipFill>
        <p:spPr>
          <a:xfrm>
            <a:off x="1462943" y="2215901"/>
            <a:ext cx="2009169" cy="876091"/>
          </a:xfrm>
          <a:prstGeom prst="rect">
            <a:avLst/>
          </a:prstGeom>
        </p:spPr>
      </p:pic>
      <p:pic>
        <p:nvPicPr>
          <p:cNvPr id="4" name="Picture 3"/>
          <p:cNvPicPr>
            <a:picLocks noChangeAspect="1"/>
          </p:cNvPicPr>
          <p:nvPr/>
        </p:nvPicPr>
        <p:blipFill>
          <a:blip r:embed="rId5"/>
          <a:stretch>
            <a:fillRect/>
          </a:stretch>
        </p:blipFill>
        <p:spPr>
          <a:xfrm>
            <a:off x="5469657" y="2217712"/>
            <a:ext cx="2159850" cy="560845"/>
          </a:xfrm>
          <a:prstGeom prst="rect">
            <a:avLst/>
          </a:prstGeom>
        </p:spPr>
      </p:pic>
      <p:pic>
        <p:nvPicPr>
          <p:cNvPr id="6" name="Picture 5"/>
          <p:cNvPicPr>
            <a:picLocks noChangeAspect="1"/>
          </p:cNvPicPr>
          <p:nvPr/>
        </p:nvPicPr>
        <p:blipFill>
          <a:blip r:embed="rId6"/>
          <a:stretch>
            <a:fillRect/>
          </a:stretch>
        </p:blipFill>
        <p:spPr>
          <a:xfrm>
            <a:off x="3010293" y="3933334"/>
            <a:ext cx="609600" cy="914400"/>
          </a:xfrm>
          <a:prstGeom prst="rect">
            <a:avLst/>
          </a:prstGeom>
        </p:spPr>
      </p:pic>
      <p:pic>
        <p:nvPicPr>
          <p:cNvPr id="12" name="Picture 11"/>
          <p:cNvPicPr>
            <a:picLocks noChangeAspect="1"/>
          </p:cNvPicPr>
          <p:nvPr/>
        </p:nvPicPr>
        <p:blipFill>
          <a:blip r:embed="rId7"/>
          <a:stretch>
            <a:fillRect/>
          </a:stretch>
        </p:blipFill>
        <p:spPr>
          <a:xfrm>
            <a:off x="5733070" y="5198615"/>
            <a:ext cx="1896437" cy="641241"/>
          </a:xfrm>
          <a:prstGeom prst="rect">
            <a:avLst/>
          </a:prstGeom>
        </p:spPr>
      </p:pic>
      <p:pic>
        <p:nvPicPr>
          <p:cNvPr id="14" name="Picture 13"/>
          <p:cNvPicPr>
            <a:picLocks noChangeAspect="1"/>
          </p:cNvPicPr>
          <p:nvPr/>
        </p:nvPicPr>
        <p:blipFill>
          <a:blip r:embed="rId8"/>
          <a:stretch>
            <a:fillRect/>
          </a:stretch>
        </p:blipFill>
        <p:spPr>
          <a:xfrm>
            <a:off x="537665" y="5784348"/>
            <a:ext cx="2508471" cy="499424"/>
          </a:xfrm>
          <a:prstGeom prst="rect">
            <a:avLst/>
          </a:prstGeom>
        </p:spPr>
      </p:pic>
      <p:sp>
        <p:nvSpPr>
          <p:cNvPr id="15" name="Rectangle 14"/>
          <p:cNvSpPr/>
          <p:nvPr/>
        </p:nvSpPr>
        <p:spPr>
          <a:xfrm>
            <a:off x="3083701" y="5725862"/>
            <a:ext cx="4660315" cy="461665"/>
          </a:xfrm>
          <a:prstGeom prst="rect">
            <a:avLst/>
          </a:prstGeom>
        </p:spPr>
        <p:txBody>
          <a:bodyPr wrap="none">
            <a:spAutoFit/>
          </a:bodyPr>
          <a:lstStyle/>
          <a:p>
            <a:r>
              <a:rPr lang="en-GB" sz="2400" dirty="0"/>
              <a:t>which is exactly what we have seen.</a:t>
            </a:r>
          </a:p>
        </p:txBody>
      </p:sp>
      <p:sp>
        <p:nvSpPr>
          <p:cNvPr id="13" name="TextBox 12">
            <a:extLst>
              <a:ext uri="{FF2B5EF4-FFF2-40B4-BE49-F238E27FC236}">
                <a16:creationId xmlns:a16="http://schemas.microsoft.com/office/drawing/2014/main" id="{8F01D8D1-E5D7-4F46-8F76-25E8EA3E9487}"/>
              </a:ext>
            </a:extLst>
          </p:cNvPr>
          <p:cNvSpPr txBox="1"/>
          <p:nvPr/>
        </p:nvSpPr>
        <p:spPr>
          <a:xfrm>
            <a:off x="221688" y="1585477"/>
            <a:ext cx="12312870" cy="4154984"/>
          </a:xfrm>
          <a:prstGeom prst="rect">
            <a:avLst/>
          </a:prstGeom>
          <a:noFill/>
        </p:spPr>
        <p:txBody>
          <a:bodyPr wrap="square">
            <a:spAutoFit/>
          </a:bodyPr>
          <a:lstStyle/>
          <a:p>
            <a:r>
              <a:rPr lang="en-GB" sz="2400" dirty="0"/>
              <a:t>and substitute into the equation and boundary condition then we find that if </a:t>
            </a:r>
            <a:br>
              <a:rPr lang="en-GB" sz="2400" dirty="0"/>
            </a:br>
            <a:br>
              <a:rPr lang="en-GB" sz="2400" dirty="0"/>
            </a:br>
            <a:br>
              <a:rPr lang="en-GB" sz="2400" dirty="0"/>
            </a:br>
            <a:br>
              <a:rPr lang="en-GB" sz="2400" dirty="0"/>
            </a:br>
            <a:br>
              <a:rPr lang="en-GB" sz="2400" dirty="0"/>
            </a:br>
            <a:r>
              <a:rPr lang="en-GB" sz="2400" dirty="0"/>
              <a:t>then the equations in terms of the new variables are identical. </a:t>
            </a:r>
            <a:br>
              <a:rPr lang="en-GB" sz="2400" dirty="0"/>
            </a:br>
            <a:endParaRPr lang="en-GB" sz="2400" dirty="0"/>
          </a:p>
          <a:p>
            <a:pPr marL="285750" indent="-285750">
              <a:buFont typeface="Arial" panose="020B0604020202020204" pitchFamily="34" charset="0"/>
              <a:buChar char="•"/>
            </a:pPr>
            <a:r>
              <a:rPr lang="en-GB" sz="2400" dirty="0"/>
              <a:t>This indicates that              and                are </a:t>
            </a:r>
            <a:r>
              <a:rPr lang="en-GB" sz="2400" dirty="0">
                <a:solidFill>
                  <a:srgbClr val="FF0000"/>
                </a:solidFill>
              </a:rPr>
              <a:t>invariants</a:t>
            </a:r>
            <a:r>
              <a:rPr lang="en-GB" sz="2400" dirty="0"/>
              <a:t> of the system.</a:t>
            </a:r>
            <a:br>
              <a:rPr lang="en-GB" sz="2400" dirty="0"/>
            </a:b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This tells us that the solution depends on                                and has the form  </a:t>
            </a:r>
          </a:p>
        </p:txBody>
      </p:sp>
      <p:pic>
        <p:nvPicPr>
          <p:cNvPr id="7" name="Picture 6">
            <a:extLst>
              <a:ext uri="{FF2B5EF4-FFF2-40B4-BE49-F238E27FC236}">
                <a16:creationId xmlns:a16="http://schemas.microsoft.com/office/drawing/2014/main" id="{6FA97066-76CA-423F-AD32-6BE2A812BE2B}"/>
              </a:ext>
            </a:extLst>
          </p:cNvPr>
          <p:cNvPicPr>
            <a:picLocks noChangeAspect="1"/>
          </p:cNvPicPr>
          <p:nvPr/>
        </p:nvPicPr>
        <p:blipFill>
          <a:blip r:embed="rId9"/>
          <a:stretch>
            <a:fillRect/>
          </a:stretch>
        </p:blipFill>
        <p:spPr>
          <a:xfrm>
            <a:off x="1664985" y="799084"/>
            <a:ext cx="8330001" cy="575475"/>
          </a:xfrm>
          <a:prstGeom prst="rect">
            <a:avLst/>
          </a:prstGeom>
        </p:spPr>
      </p:pic>
    </p:spTree>
    <p:extLst>
      <p:ext uri="{BB962C8B-B14F-4D97-AF65-F5344CB8AC3E}">
        <p14:creationId xmlns:p14="http://schemas.microsoft.com/office/powerpoint/2010/main" val="55239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500"/>
                                        <p:tgtEl>
                                          <p:spTgt spid="13">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xEl>
                                              <p:pRg st="1" end="1"/>
                                            </p:txEl>
                                          </p:spTgt>
                                        </p:tgtEl>
                                        <p:attrNameLst>
                                          <p:attrName>style.visibility</p:attrName>
                                        </p:attrNameLst>
                                      </p:cBhvr>
                                      <p:to>
                                        <p:strVal val="visible"/>
                                      </p:to>
                                    </p:set>
                                    <p:animEffect transition="in" filter="fade">
                                      <p:cBhvr>
                                        <p:cTn id="26" dur="500"/>
                                        <p:tgtEl>
                                          <p:spTgt spid="13">
                                            <p:txEl>
                                              <p:pRg st="1" end="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nodeType="withEffect">
                                  <p:stCondLst>
                                    <p:cond delay="0"/>
                                  </p:stCondLst>
                                  <p:childTnLst>
                                    <p:set>
                                      <p:cBhvr>
                                        <p:cTn id="42" dur="1" fill="hold">
                                          <p:stCondLst>
                                            <p:cond delay="0"/>
                                          </p:stCondLst>
                                        </p:cTn>
                                        <p:tgtEl>
                                          <p:spTgt spid="13">
                                            <p:txEl>
                                              <p:pRg st="3" end="3"/>
                                            </p:txEl>
                                          </p:spTgt>
                                        </p:tgtEl>
                                        <p:attrNameLst>
                                          <p:attrName>style.visibility</p:attrName>
                                        </p:attrNameLst>
                                      </p:cBhvr>
                                      <p:to>
                                        <p:strVal val="visible"/>
                                      </p:to>
                                    </p:set>
                                    <p:animEffect transition="in" filter="fade">
                                      <p:cBhvr>
                                        <p:cTn id="43" dur="500"/>
                                        <p:tgtEl>
                                          <p:spTgt spid="13">
                                            <p:txEl>
                                              <p:pRg st="3" end="3"/>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EE48AF-DE02-4CE1-887F-B256928805F0}"/>
              </a:ext>
            </a:extLst>
          </p:cNvPr>
          <p:cNvSpPr txBox="1"/>
          <p:nvPr/>
        </p:nvSpPr>
        <p:spPr>
          <a:xfrm>
            <a:off x="165127" y="112416"/>
            <a:ext cx="10776990" cy="461665"/>
          </a:xfrm>
          <a:prstGeom prst="rect">
            <a:avLst/>
          </a:prstGeom>
          <a:noFill/>
        </p:spPr>
        <p:txBody>
          <a:bodyPr wrap="square" rtlCol="0">
            <a:spAutoFit/>
          </a:bodyPr>
          <a:lstStyle/>
          <a:p>
            <a:r>
              <a:rPr lang="en-GB" sz="2400" b="1" u="sng" dirty="0"/>
              <a:t>Summary of lecture 2</a:t>
            </a:r>
          </a:p>
        </p:txBody>
      </p:sp>
      <p:sp>
        <p:nvSpPr>
          <p:cNvPr id="12" name="TextBox 11">
            <a:extLst>
              <a:ext uri="{FF2B5EF4-FFF2-40B4-BE49-F238E27FC236}">
                <a16:creationId xmlns:a16="http://schemas.microsoft.com/office/drawing/2014/main" id="{CFEE48AF-DE02-4CE1-887F-B256928805F0}"/>
              </a:ext>
            </a:extLst>
          </p:cNvPr>
          <p:cNvSpPr txBox="1"/>
          <p:nvPr/>
        </p:nvSpPr>
        <p:spPr>
          <a:xfrm>
            <a:off x="165127" y="1060664"/>
            <a:ext cx="10776990" cy="1569660"/>
          </a:xfrm>
          <a:prstGeom prst="rect">
            <a:avLst/>
          </a:prstGeom>
          <a:noFill/>
        </p:spPr>
        <p:txBody>
          <a:bodyPr wrap="square" rtlCol="0">
            <a:spAutoFit/>
          </a:bodyPr>
          <a:lstStyle/>
          <a:p>
            <a:pPr marL="285750" indent="-285750">
              <a:buFont typeface="Arial" panose="020B0604020202020204" pitchFamily="34" charset="0"/>
              <a:buChar char="•"/>
            </a:pPr>
            <a:r>
              <a:rPr lang="en-GB" sz="2400" dirty="0"/>
              <a:t>We can get </a:t>
            </a:r>
            <a:r>
              <a:rPr lang="en-GB" sz="2400" dirty="0">
                <a:solidFill>
                  <a:srgbClr val="FF0000"/>
                </a:solidFill>
              </a:rPr>
              <a:t>different similarity solutions from the same equation </a:t>
            </a:r>
            <a:r>
              <a:rPr lang="en-GB" sz="2400" dirty="0"/>
              <a:t>by applying different boundary conditions. </a:t>
            </a:r>
          </a:p>
          <a:p>
            <a:pPr marL="285750" indent="-285750">
              <a:buFont typeface="Arial" panose="020B0604020202020204" pitchFamily="34" charset="0"/>
              <a:buChar char="•"/>
            </a:pPr>
            <a:endParaRPr lang="en-GB" sz="2400" dirty="0"/>
          </a:p>
          <a:p>
            <a:pPr marL="285750" indent="-285750">
              <a:buClr>
                <a:schemeClr val="tx1"/>
              </a:buClr>
              <a:buFont typeface="Arial" panose="020B0604020202020204" pitchFamily="34" charset="0"/>
              <a:buChar char="•"/>
            </a:pPr>
            <a:r>
              <a:rPr lang="en-GB" sz="2400" dirty="0">
                <a:solidFill>
                  <a:srgbClr val="FF0000"/>
                </a:solidFill>
              </a:rPr>
              <a:t>Invariants</a:t>
            </a:r>
            <a:r>
              <a:rPr lang="en-GB" sz="2400" dirty="0"/>
              <a:t> of the system tell us the form of the similarity solution. </a:t>
            </a:r>
          </a:p>
        </p:txBody>
      </p:sp>
    </p:spTree>
    <p:extLst>
      <p:ext uri="{BB962C8B-B14F-4D97-AF65-F5344CB8AC3E}">
        <p14:creationId xmlns:p14="http://schemas.microsoft.com/office/powerpoint/2010/main" val="175533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6D7960-4635-4246-AB24-DF141918CE93}"/>
              </a:ext>
            </a:extLst>
          </p:cNvPr>
          <p:cNvPicPr>
            <a:picLocks noChangeAspect="1"/>
          </p:cNvPicPr>
          <p:nvPr/>
        </p:nvPicPr>
        <p:blipFill>
          <a:blip r:embed="rId3"/>
          <a:stretch>
            <a:fillRect/>
          </a:stretch>
        </p:blipFill>
        <p:spPr>
          <a:xfrm>
            <a:off x="2852179" y="98517"/>
            <a:ext cx="5761785" cy="2853629"/>
          </a:xfrm>
          <a:prstGeom prst="rect">
            <a:avLst/>
          </a:prstGeom>
        </p:spPr>
      </p:pic>
      <p:sp>
        <p:nvSpPr>
          <p:cNvPr id="11" name="TextBox 10">
            <a:extLst>
              <a:ext uri="{FF2B5EF4-FFF2-40B4-BE49-F238E27FC236}">
                <a16:creationId xmlns:a16="http://schemas.microsoft.com/office/drawing/2014/main" id="{CFEE48AF-DE02-4CE1-887F-B256928805F0}"/>
              </a:ext>
            </a:extLst>
          </p:cNvPr>
          <p:cNvSpPr txBox="1"/>
          <p:nvPr/>
        </p:nvSpPr>
        <p:spPr>
          <a:xfrm>
            <a:off x="221688" y="156800"/>
            <a:ext cx="10776990" cy="461665"/>
          </a:xfrm>
          <a:prstGeom prst="rect">
            <a:avLst/>
          </a:prstGeom>
          <a:noFill/>
        </p:spPr>
        <p:txBody>
          <a:bodyPr wrap="square" rtlCol="0">
            <a:spAutoFit/>
          </a:bodyPr>
          <a:lstStyle/>
          <a:p>
            <a:r>
              <a:rPr lang="en-GB" sz="2400" b="1" u="sng" dirty="0"/>
              <a:t>Spreading of liquid on a horizontal plate </a:t>
            </a:r>
            <a:endParaRPr lang="en-GB" sz="2400" dirty="0"/>
          </a:p>
        </p:txBody>
      </p:sp>
      <p:pic>
        <p:nvPicPr>
          <p:cNvPr id="5" name="Picture 4">
            <a:extLst>
              <a:ext uri="{FF2B5EF4-FFF2-40B4-BE49-F238E27FC236}">
                <a16:creationId xmlns:a16="http://schemas.microsoft.com/office/drawing/2014/main" id="{56EA7910-0C7C-475E-8EF4-FCD65796F4E3}"/>
              </a:ext>
            </a:extLst>
          </p:cNvPr>
          <p:cNvPicPr>
            <a:picLocks noChangeAspect="1"/>
          </p:cNvPicPr>
          <p:nvPr/>
        </p:nvPicPr>
        <p:blipFill>
          <a:blip r:embed="rId4"/>
          <a:stretch>
            <a:fillRect/>
          </a:stretch>
        </p:blipFill>
        <p:spPr>
          <a:xfrm>
            <a:off x="407319" y="2914273"/>
            <a:ext cx="2259230" cy="921965"/>
          </a:xfrm>
          <a:prstGeom prst="rect">
            <a:avLst/>
          </a:prstGeom>
        </p:spPr>
      </p:pic>
      <p:pic>
        <p:nvPicPr>
          <p:cNvPr id="7" name="Picture 6">
            <a:extLst>
              <a:ext uri="{FF2B5EF4-FFF2-40B4-BE49-F238E27FC236}">
                <a16:creationId xmlns:a16="http://schemas.microsoft.com/office/drawing/2014/main" id="{AF664ACD-24D7-4FD9-8F1B-BBEDE2AA3403}"/>
              </a:ext>
            </a:extLst>
          </p:cNvPr>
          <p:cNvPicPr>
            <a:picLocks noChangeAspect="1"/>
          </p:cNvPicPr>
          <p:nvPr/>
        </p:nvPicPr>
        <p:blipFill>
          <a:blip r:embed="rId5"/>
          <a:stretch>
            <a:fillRect/>
          </a:stretch>
        </p:blipFill>
        <p:spPr>
          <a:xfrm>
            <a:off x="3395508" y="2858060"/>
            <a:ext cx="2765893" cy="1113002"/>
          </a:xfrm>
          <a:prstGeom prst="rect">
            <a:avLst/>
          </a:prstGeom>
        </p:spPr>
      </p:pic>
      <p:pic>
        <p:nvPicPr>
          <p:cNvPr id="9" name="Picture 8">
            <a:extLst>
              <a:ext uri="{FF2B5EF4-FFF2-40B4-BE49-F238E27FC236}">
                <a16:creationId xmlns:a16="http://schemas.microsoft.com/office/drawing/2014/main" id="{E0C11C33-486A-4ADD-A0EB-87D1C0272838}"/>
              </a:ext>
            </a:extLst>
          </p:cNvPr>
          <p:cNvPicPr>
            <a:picLocks noChangeAspect="1"/>
          </p:cNvPicPr>
          <p:nvPr/>
        </p:nvPicPr>
        <p:blipFill>
          <a:blip r:embed="rId6"/>
          <a:stretch>
            <a:fillRect/>
          </a:stretch>
        </p:blipFill>
        <p:spPr>
          <a:xfrm>
            <a:off x="318139" y="4291268"/>
            <a:ext cx="4460315" cy="1229286"/>
          </a:xfrm>
          <a:prstGeom prst="rect">
            <a:avLst/>
          </a:prstGeom>
        </p:spPr>
      </p:pic>
    </p:spTree>
    <p:extLst>
      <p:ext uri="{BB962C8B-B14F-4D97-AF65-F5344CB8AC3E}">
        <p14:creationId xmlns:p14="http://schemas.microsoft.com/office/powerpoint/2010/main" val="181538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0562BC-2F3B-4B15-8391-069B83B23410}"/>
              </a:ext>
            </a:extLst>
          </p:cNvPr>
          <p:cNvPicPr>
            <a:picLocks noChangeAspect="1"/>
          </p:cNvPicPr>
          <p:nvPr/>
        </p:nvPicPr>
        <p:blipFill>
          <a:blip r:embed="rId3"/>
          <a:stretch>
            <a:fillRect/>
          </a:stretch>
        </p:blipFill>
        <p:spPr>
          <a:xfrm>
            <a:off x="6096000" y="58176"/>
            <a:ext cx="5761785" cy="2853629"/>
          </a:xfrm>
          <a:prstGeom prst="rect">
            <a:avLst/>
          </a:prstGeom>
        </p:spPr>
      </p:pic>
      <p:pic>
        <p:nvPicPr>
          <p:cNvPr id="9" name="Picture 8">
            <a:extLst>
              <a:ext uri="{FF2B5EF4-FFF2-40B4-BE49-F238E27FC236}">
                <a16:creationId xmlns:a16="http://schemas.microsoft.com/office/drawing/2014/main" id="{E0C11C33-486A-4ADD-A0EB-87D1C0272838}"/>
              </a:ext>
            </a:extLst>
          </p:cNvPr>
          <p:cNvPicPr>
            <a:picLocks noChangeAspect="1"/>
          </p:cNvPicPr>
          <p:nvPr/>
        </p:nvPicPr>
        <p:blipFill>
          <a:blip r:embed="rId4"/>
          <a:stretch>
            <a:fillRect/>
          </a:stretch>
        </p:blipFill>
        <p:spPr>
          <a:xfrm>
            <a:off x="956874" y="380742"/>
            <a:ext cx="4460315" cy="1229286"/>
          </a:xfrm>
          <a:prstGeom prst="rect">
            <a:avLst/>
          </a:prstGeom>
        </p:spPr>
      </p:pic>
      <p:sp>
        <p:nvSpPr>
          <p:cNvPr id="12" name="TextBox 11">
            <a:extLst>
              <a:ext uri="{FF2B5EF4-FFF2-40B4-BE49-F238E27FC236}">
                <a16:creationId xmlns:a16="http://schemas.microsoft.com/office/drawing/2014/main" id="{E7AB73D3-ABB7-450C-AED4-B431F1569076}"/>
              </a:ext>
            </a:extLst>
          </p:cNvPr>
          <p:cNvSpPr txBox="1"/>
          <p:nvPr/>
        </p:nvSpPr>
        <p:spPr>
          <a:xfrm>
            <a:off x="168291" y="2739417"/>
            <a:ext cx="9051655" cy="2349361"/>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solidFill>
                  <a:srgbClr val="0070C0"/>
                </a:solidFill>
              </a:rPr>
              <a:t>What extra conditions do we need to solve this?</a:t>
            </a:r>
          </a:p>
          <a:p>
            <a:pPr marL="342900" indent="-342900">
              <a:spcAft>
                <a:spcPts val="800"/>
              </a:spcAft>
              <a:buFont typeface="Arial" panose="020B0604020202020204" pitchFamily="34" charset="0"/>
              <a:buChar char="•"/>
            </a:pPr>
            <a:r>
              <a:rPr lang="en-GB" sz="2400" dirty="0"/>
              <a:t>One initial condition and two boundary conditions</a:t>
            </a:r>
            <a:r>
              <a:rPr lang="en-GB" sz="2400" dirty="0">
                <a:solidFill>
                  <a:srgbClr val="0070C0"/>
                </a:solidFill>
              </a:rPr>
              <a:t> </a:t>
            </a:r>
          </a:p>
          <a:p>
            <a:pPr marL="342900" indent="-342900">
              <a:spcAft>
                <a:spcPts val="800"/>
              </a:spcAft>
              <a:buFont typeface="Arial" panose="020B0604020202020204" pitchFamily="34" charset="0"/>
              <a:buChar char="•"/>
            </a:pPr>
            <a:endParaRPr lang="en-GB" sz="2400" dirty="0">
              <a:solidFill>
                <a:srgbClr val="0070C0"/>
              </a:solidFill>
            </a:endParaRPr>
          </a:p>
          <a:p>
            <a:pPr marL="342900" indent="-342900">
              <a:spcAft>
                <a:spcPts val="800"/>
              </a:spcAft>
              <a:buFont typeface="Arial" panose="020B0604020202020204" pitchFamily="34" charset="0"/>
              <a:buChar char="•"/>
            </a:pPr>
            <a:endParaRPr lang="en-GB" sz="2400" dirty="0">
              <a:solidFill>
                <a:srgbClr val="0070C0"/>
              </a:solidFill>
            </a:endParaRPr>
          </a:p>
          <a:p>
            <a:pPr marL="342900" indent="-342900">
              <a:spcAft>
                <a:spcPts val="800"/>
              </a:spcAft>
              <a:buFont typeface="Arial" panose="020B0604020202020204" pitchFamily="34" charset="0"/>
              <a:buChar char="•"/>
            </a:pPr>
            <a:r>
              <a:rPr lang="en-GB" sz="2400" dirty="0"/>
              <a:t>One boundary condition is                                                (A) </a:t>
            </a:r>
          </a:p>
        </p:txBody>
      </p:sp>
      <p:pic>
        <p:nvPicPr>
          <p:cNvPr id="3" name="Picture 2">
            <a:extLst>
              <a:ext uri="{FF2B5EF4-FFF2-40B4-BE49-F238E27FC236}">
                <a16:creationId xmlns:a16="http://schemas.microsoft.com/office/drawing/2014/main" id="{B9BC0825-D5ED-4D74-868F-9CA222B03791}"/>
              </a:ext>
            </a:extLst>
          </p:cNvPr>
          <p:cNvPicPr>
            <a:picLocks noChangeAspect="1"/>
          </p:cNvPicPr>
          <p:nvPr/>
        </p:nvPicPr>
        <p:blipFill>
          <a:blip r:embed="rId5"/>
          <a:stretch>
            <a:fillRect/>
          </a:stretch>
        </p:blipFill>
        <p:spPr>
          <a:xfrm>
            <a:off x="3925421" y="4387103"/>
            <a:ext cx="2781300" cy="800100"/>
          </a:xfrm>
          <a:prstGeom prst="rect">
            <a:avLst/>
          </a:prstGeom>
        </p:spPr>
      </p:pic>
      <p:sp>
        <p:nvSpPr>
          <p:cNvPr id="7" name="TextBox 6">
            <a:extLst>
              <a:ext uri="{FF2B5EF4-FFF2-40B4-BE49-F238E27FC236}">
                <a16:creationId xmlns:a16="http://schemas.microsoft.com/office/drawing/2014/main" id="{4D54596E-4F48-4175-8561-EBE011C84A1B}"/>
              </a:ext>
            </a:extLst>
          </p:cNvPr>
          <p:cNvSpPr txBox="1"/>
          <p:nvPr/>
        </p:nvSpPr>
        <p:spPr>
          <a:xfrm>
            <a:off x="5740455" y="757612"/>
            <a:ext cx="739179" cy="461665"/>
          </a:xfrm>
          <a:prstGeom prst="rect">
            <a:avLst/>
          </a:prstGeom>
          <a:noFill/>
        </p:spPr>
        <p:txBody>
          <a:bodyPr wrap="square">
            <a:spAutoFit/>
          </a:bodyPr>
          <a:lstStyle/>
          <a:p>
            <a:r>
              <a:rPr lang="en-GB" sz="2400" dirty="0"/>
              <a:t>(1)</a:t>
            </a:r>
          </a:p>
        </p:txBody>
      </p:sp>
    </p:spTree>
    <p:extLst>
      <p:ext uri="{BB962C8B-B14F-4D97-AF65-F5344CB8AC3E}">
        <p14:creationId xmlns:p14="http://schemas.microsoft.com/office/powerpoint/2010/main" val="272474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5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Effect transition="in" filter="fade">
                                      <p:cBhvr>
                                        <p:cTn id="23" dur="500"/>
                                        <p:tgtEl>
                                          <p:spTgt spid="1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xEl>
                                              <p:pRg st="4" end="4"/>
                                            </p:txEl>
                                          </p:spTgt>
                                        </p:tgtEl>
                                        <p:attrNameLst>
                                          <p:attrName>style.visibility</p:attrName>
                                        </p:attrNameLst>
                                      </p:cBhvr>
                                      <p:to>
                                        <p:strVal val="visible"/>
                                      </p:to>
                                    </p:set>
                                    <p:animEffect transition="in" filter="fade">
                                      <p:cBhvr>
                                        <p:cTn id="28" dur="500"/>
                                        <p:tgtEl>
                                          <p:spTgt spid="12">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5D94AF3-A6B0-4934-95AA-BD9612F20340}"/>
              </a:ext>
            </a:extLst>
          </p:cNvPr>
          <p:cNvPicPr>
            <a:picLocks noChangeAspect="1"/>
          </p:cNvPicPr>
          <p:nvPr/>
        </p:nvPicPr>
        <p:blipFill>
          <a:blip r:embed="rId3"/>
          <a:stretch>
            <a:fillRect/>
          </a:stretch>
        </p:blipFill>
        <p:spPr>
          <a:xfrm>
            <a:off x="7407263" y="2960871"/>
            <a:ext cx="2371725" cy="1009650"/>
          </a:xfrm>
          <a:prstGeom prst="rect">
            <a:avLst/>
          </a:prstGeom>
        </p:spPr>
      </p:pic>
      <p:pic>
        <p:nvPicPr>
          <p:cNvPr id="10" name="Picture 9">
            <a:extLst>
              <a:ext uri="{FF2B5EF4-FFF2-40B4-BE49-F238E27FC236}">
                <a16:creationId xmlns:a16="http://schemas.microsoft.com/office/drawing/2014/main" id="{83234A36-9254-4FEB-A852-742F84F38C72}"/>
              </a:ext>
            </a:extLst>
          </p:cNvPr>
          <p:cNvPicPr>
            <a:picLocks noChangeAspect="1"/>
          </p:cNvPicPr>
          <p:nvPr/>
        </p:nvPicPr>
        <p:blipFill>
          <a:blip r:embed="rId4"/>
          <a:stretch>
            <a:fillRect/>
          </a:stretch>
        </p:blipFill>
        <p:spPr>
          <a:xfrm>
            <a:off x="5531220" y="2820238"/>
            <a:ext cx="2362200" cy="1190625"/>
          </a:xfrm>
          <a:prstGeom prst="rect">
            <a:avLst/>
          </a:prstGeom>
        </p:spPr>
      </p:pic>
      <p:sp>
        <p:nvSpPr>
          <p:cNvPr id="12" name="TextBox 11">
            <a:extLst>
              <a:ext uri="{FF2B5EF4-FFF2-40B4-BE49-F238E27FC236}">
                <a16:creationId xmlns:a16="http://schemas.microsoft.com/office/drawing/2014/main" id="{E7AB73D3-ABB7-450C-AED4-B431F1569076}"/>
              </a:ext>
            </a:extLst>
          </p:cNvPr>
          <p:cNvSpPr txBox="1"/>
          <p:nvPr/>
        </p:nvSpPr>
        <p:spPr>
          <a:xfrm>
            <a:off x="269144" y="560994"/>
            <a:ext cx="9051655" cy="461665"/>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t>Volume conservation:                                                                        (B)</a:t>
            </a:r>
            <a:endParaRPr lang="en-GB" sz="2400" dirty="0">
              <a:solidFill>
                <a:srgbClr val="0070C0"/>
              </a:solidFill>
            </a:endParaRPr>
          </a:p>
        </p:txBody>
      </p:sp>
      <p:pic>
        <p:nvPicPr>
          <p:cNvPr id="4" name="Picture 3">
            <a:extLst>
              <a:ext uri="{FF2B5EF4-FFF2-40B4-BE49-F238E27FC236}">
                <a16:creationId xmlns:a16="http://schemas.microsoft.com/office/drawing/2014/main" id="{3605EE99-CFCF-4D57-834A-B7146DEF4359}"/>
              </a:ext>
            </a:extLst>
          </p:cNvPr>
          <p:cNvPicPr>
            <a:picLocks noChangeAspect="1"/>
          </p:cNvPicPr>
          <p:nvPr/>
        </p:nvPicPr>
        <p:blipFill>
          <a:blip r:embed="rId5"/>
          <a:stretch>
            <a:fillRect/>
          </a:stretch>
        </p:blipFill>
        <p:spPr>
          <a:xfrm>
            <a:off x="3454770" y="-67796"/>
            <a:ext cx="4438650" cy="1466850"/>
          </a:xfrm>
          <a:prstGeom prst="rect">
            <a:avLst/>
          </a:prstGeom>
        </p:spPr>
      </p:pic>
      <p:sp>
        <p:nvSpPr>
          <p:cNvPr id="13" name="TextBox 12">
            <a:extLst>
              <a:ext uri="{FF2B5EF4-FFF2-40B4-BE49-F238E27FC236}">
                <a16:creationId xmlns:a16="http://schemas.microsoft.com/office/drawing/2014/main" id="{DF4176CE-9BA5-4A41-AD4B-AEF1C825139E}"/>
              </a:ext>
            </a:extLst>
          </p:cNvPr>
          <p:cNvSpPr txBox="1"/>
          <p:nvPr/>
        </p:nvSpPr>
        <p:spPr>
          <a:xfrm>
            <a:off x="269144" y="3198167"/>
            <a:ext cx="11060003" cy="461665"/>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t>The final condition to close the system is                                                                 (C)</a:t>
            </a:r>
            <a:endParaRPr lang="en-GB" sz="2400" dirty="0">
              <a:solidFill>
                <a:srgbClr val="0070C0"/>
              </a:solidFill>
            </a:endParaRPr>
          </a:p>
        </p:txBody>
      </p:sp>
    </p:spTree>
    <p:extLst>
      <p:ext uri="{BB962C8B-B14F-4D97-AF65-F5344CB8AC3E}">
        <p14:creationId xmlns:p14="http://schemas.microsoft.com/office/powerpoint/2010/main" val="151994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500"/>
                                        <p:tgtEl>
                                          <p:spTgt spid="13">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F4176CE-9BA5-4A41-AD4B-AEF1C825139E}"/>
              </a:ext>
            </a:extLst>
          </p:cNvPr>
          <p:cNvSpPr txBox="1"/>
          <p:nvPr/>
        </p:nvSpPr>
        <p:spPr>
          <a:xfrm>
            <a:off x="289314" y="454967"/>
            <a:ext cx="11060003" cy="2616101"/>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t>For </a:t>
            </a:r>
            <a:r>
              <a:rPr lang="en-GB" sz="2400" dirty="0" err="1"/>
              <a:t>numerics</a:t>
            </a:r>
            <a:r>
              <a:rPr lang="en-GB" sz="2400" dirty="0"/>
              <a:t> it can be easier to work with boundary conditions rather than </a:t>
            </a:r>
            <a:r>
              <a:rPr lang="en-GB" sz="2400" dirty="0">
                <a:solidFill>
                  <a:srgbClr val="0070C0"/>
                </a:solidFill>
              </a:rPr>
              <a:t>integral constraints</a:t>
            </a:r>
            <a:r>
              <a:rPr lang="en-GB" sz="2400" dirty="0"/>
              <a:t> like (B) and </a:t>
            </a:r>
            <a:r>
              <a:rPr lang="en-GB" sz="2400" dirty="0">
                <a:solidFill>
                  <a:srgbClr val="0070C0"/>
                </a:solidFill>
              </a:rPr>
              <a:t>regularity conditions </a:t>
            </a:r>
            <a:r>
              <a:rPr lang="en-GB" sz="2400" dirty="0"/>
              <a:t>like (C).</a:t>
            </a:r>
          </a:p>
          <a:p>
            <a:pPr marL="342900" indent="-342900">
              <a:spcAft>
                <a:spcPts val="800"/>
              </a:spcAft>
              <a:buFont typeface="Arial" panose="020B0604020202020204" pitchFamily="34" charset="0"/>
              <a:buChar char="•"/>
            </a:pPr>
            <a:endParaRPr lang="en-GB" sz="2400" dirty="0">
              <a:solidFill>
                <a:srgbClr val="0070C0"/>
              </a:solidFill>
            </a:endParaRPr>
          </a:p>
          <a:p>
            <a:pPr marL="342900" indent="-342900">
              <a:spcAft>
                <a:spcPts val="800"/>
              </a:spcAft>
              <a:buFont typeface="Arial" panose="020B0604020202020204" pitchFamily="34" charset="0"/>
              <a:buChar char="•"/>
            </a:pPr>
            <a:r>
              <a:rPr lang="en-GB" sz="2400" dirty="0"/>
              <a:t>But we can transform (B) and (C) into boundary conditions. </a:t>
            </a:r>
            <a:br>
              <a:rPr lang="en-GB" sz="2400" dirty="0"/>
            </a:br>
            <a:endParaRPr lang="en-GB" sz="2400" dirty="0"/>
          </a:p>
          <a:p>
            <a:pPr marL="342900" indent="-342900">
              <a:spcAft>
                <a:spcPts val="800"/>
              </a:spcAft>
              <a:buFont typeface="Arial" panose="020B0604020202020204" pitchFamily="34" charset="0"/>
              <a:buChar char="•"/>
            </a:pPr>
            <a:r>
              <a:rPr lang="en-GB" sz="2400" dirty="0"/>
              <a:t>We integrate (1) over                           and apply (B) and (C) to get </a:t>
            </a:r>
          </a:p>
        </p:txBody>
      </p:sp>
      <p:pic>
        <p:nvPicPr>
          <p:cNvPr id="17" name="Picture 16">
            <a:extLst>
              <a:ext uri="{FF2B5EF4-FFF2-40B4-BE49-F238E27FC236}">
                <a16:creationId xmlns:a16="http://schemas.microsoft.com/office/drawing/2014/main" id="{8568FDBB-C6C6-4BF0-B3BD-46CAA2796998}"/>
              </a:ext>
            </a:extLst>
          </p:cNvPr>
          <p:cNvPicPr>
            <a:picLocks noChangeAspect="1"/>
          </p:cNvPicPr>
          <p:nvPr/>
        </p:nvPicPr>
        <p:blipFill>
          <a:blip r:embed="rId3"/>
          <a:stretch>
            <a:fillRect/>
          </a:stretch>
        </p:blipFill>
        <p:spPr>
          <a:xfrm>
            <a:off x="3393982" y="2605184"/>
            <a:ext cx="1722625" cy="452897"/>
          </a:xfrm>
          <a:prstGeom prst="rect">
            <a:avLst/>
          </a:prstGeom>
        </p:spPr>
      </p:pic>
      <p:pic>
        <p:nvPicPr>
          <p:cNvPr id="19" name="Picture 18">
            <a:extLst>
              <a:ext uri="{FF2B5EF4-FFF2-40B4-BE49-F238E27FC236}">
                <a16:creationId xmlns:a16="http://schemas.microsoft.com/office/drawing/2014/main" id="{8FAFA72D-7B81-4BED-9342-1EC9E20FDCC2}"/>
              </a:ext>
            </a:extLst>
          </p:cNvPr>
          <p:cNvPicPr>
            <a:picLocks noChangeAspect="1"/>
          </p:cNvPicPr>
          <p:nvPr/>
        </p:nvPicPr>
        <p:blipFill>
          <a:blip r:embed="rId4"/>
          <a:stretch>
            <a:fillRect/>
          </a:stretch>
        </p:blipFill>
        <p:spPr>
          <a:xfrm>
            <a:off x="2226469" y="3028911"/>
            <a:ext cx="4057650" cy="1371600"/>
          </a:xfrm>
          <a:prstGeom prst="rect">
            <a:avLst/>
          </a:prstGeom>
        </p:spPr>
      </p:pic>
      <p:pic>
        <p:nvPicPr>
          <p:cNvPr id="21" name="Picture 20">
            <a:extLst>
              <a:ext uri="{FF2B5EF4-FFF2-40B4-BE49-F238E27FC236}">
                <a16:creationId xmlns:a16="http://schemas.microsoft.com/office/drawing/2014/main" id="{7574D0DA-B338-4264-B325-4C7983FD6410}"/>
              </a:ext>
            </a:extLst>
          </p:cNvPr>
          <p:cNvPicPr>
            <a:picLocks noChangeAspect="1"/>
          </p:cNvPicPr>
          <p:nvPr/>
        </p:nvPicPr>
        <p:blipFill>
          <a:blip r:embed="rId5"/>
          <a:stretch>
            <a:fillRect/>
          </a:stretch>
        </p:blipFill>
        <p:spPr>
          <a:xfrm>
            <a:off x="6284119" y="3393982"/>
            <a:ext cx="1981200" cy="581025"/>
          </a:xfrm>
          <a:prstGeom prst="rect">
            <a:avLst/>
          </a:prstGeom>
        </p:spPr>
      </p:pic>
      <p:sp>
        <p:nvSpPr>
          <p:cNvPr id="7" name="TextBox 6">
            <a:extLst>
              <a:ext uri="{FF2B5EF4-FFF2-40B4-BE49-F238E27FC236}">
                <a16:creationId xmlns:a16="http://schemas.microsoft.com/office/drawing/2014/main" id="{DA40AB7B-004D-48A1-85BD-816B8285D58F}"/>
              </a:ext>
            </a:extLst>
          </p:cNvPr>
          <p:cNvSpPr txBox="1"/>
          <p:nvPr/>
        </p:nvSpPr>
        <p:spPr>
          <a:xfrm>
            <a:off x="8940803" y="3522155"/>
            <a:ext cx="896470" cy="461665"/>
          </a:xfrm>
          <a:prstGeom prst="rect">
            <a:avLst/>
          </a:prstGeom>
          <a:noFill/>
        </p:spPr>
        <p:txBody>
          <a:bodyPr wrap="square">
            <a:spAutoFit/>
          </a:bodyPr>
          <a:lstStyle/>
          <a:p>
            <a:r>
              <a:rPr lang="en-GB" sz="2400" dirty="0"/>
              <a:t>(B1)</a:t>
            </a:r>
          </a:p>
        </p:txBody>
      </p:sp>
    </p:spTree>
    <p:extLst>
      <p:ext uri="{BB962C8B-B14F-4D97-AF65-F5344CB8AC3E}">
        <p14:creationId xmlns:p14="http://schemas.microsoft.com/office/powerpoint/2010/main" val="79652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fade">
                                      <p:cBhvr>
                                        <p:cTn id="17" dur="500"/>
                                        <p:tgtEl>
                                          <p:spTgt spid="1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BE31A6-9ADE-4C91-820E-40B209E81AE7}"/>
              </a:ext>
            </a:extLst>
          </p:cNvPr>
          <p:cNvPicPr>
            <a:picLocks noChangeAspect="1"/>
          </p:cNvPicPr>
          <p:nvPr/>
        </p:nvPicPr>
        <p:blipFill>
          <a:blip r:embed="rId3"/>
          <a:stretch>
            <a:fillRect/>
          </a:stretch>
        </p:blipFill>
        <p:spPr>
          <a:xfrm>
            <a:off x="1835616" y="749956"/>
            <a:ext cx="6973702" cy="917818"/>
          </a:xfrm>
          <a:prstGeom prst="rect">
            <a:avLst/>
          </a:prstGeom>
        </p:spPr>
      </p:pic>
      <p:sp>
        <p:nvSpPr>
          <p:cNvPr id="13" name="TextBox 12">
            <a:extLst>
              <a:ext uri="{FF2B5EF4-FFF2-40B4-BE49-F238E27FC236}">
                <a16:creationId xmlns:a16="http://schemas.microsoft.com/office/drawing/2014/main" id="{DF4176CE-9BA5-4A41-AD4B-AEF1C825139E}"/>
              </a:ext>
            </a:extLst>
          </p:cNvPr>
          <p:cNvSpPr txBox="1"/>
          <p:nvPr/>
        </p:nvSpPr>
        <p:spPr>
          <a:xfrm>
            <a:off x="289314" y="454967"/>
            <a:ext cx="11060003" cy="461665"/>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t>Now rescale into a local region near the moving front: </a:t>
            </a:r>
          </a:p>
        </p:txBody>
      </p:sp>
      <p:pic>
        <p:nvPicPr>
          <p:cNvPr id="5" name="Picture 4">
            <a:extLst>
              <a:ext uri="{FF2B5EF4-FFF2-40B4-BE49-F238E27FC236}">
                <a16:creationId xmlns:a16="http://schemas.microsoft.com/office/drawing/2014/main" id="{281DBBF8-C24D-47CC-B65B-60576D6DCCC8}"/>
              </a:ext>
            </a:extLst>
          </p:cNvPr>
          <p:cNvPicPr>
            <a:picLocks noChangeAspect="1"/>
          </p:cNvPicPr>
          <p:nvPr/>
        </p:nvPicPr>
        <p:blipFill>
          <a:blip r:embed="rId4"/>
          <a:stretch>
            <a:fillRect/>
          </a:stretch>
        </p:blipFill>
        <p:spPr>
          <a:xfrm>
            <a:off x="2718417" y="2178803"/>
            <a:ext cx="4476750" cy="1123950"/>
          </a:xfrm>
          <a:prstGeom prst="rect">
            <a:avLst/>
          </a:prstGeom>
        </p:spPr>
      </p:pic>
      <p:sp>
        <p:nvSpPr>
          <p:cNvPr id="11" name="TextBox 10">
            <a:extLst>
              <a:ext uri="{FF2B5EF4-FFF2-40B4-BE49-F238E27FC236}">
                <a16:creationId xmlns:a16="http://schemas.microsoft.com/office/drawing/2014/main" id="{C0C6E334-AC4B-45F6-B4F5-EBCB1E80565B}"/>
              </a:ext>
            </a:extLst>
          </p:cNvPr>
          <p:cNvSpPr txBox="1"/>
          <p:nvPr/>
        </p:nvSpPr>
        <p:spPr>
          <a:xfrm>
            <a:off x="289312" y="1938427"/>
            <a:ext cx="11060003" cy="461665"/>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t>And rescale the height: </a:t>
            </a:r>
          </a:p>
        </p:txBody>
      </p:sp>
      <p:pic>
        <p:nvPicPr>
          <p:cNvPr id="7" name="Picture 6">
            <a:extLst>
              <a:ext uri="{FF2B5EF4-FFF2-40B4-BE49-F238E27FC236}">
                <a16:creationId xmlns:a16="http://schemas.microsoft.com/office/drawing/2014/main" id="{8161A192-F537-484D-8E4A-9ACDDB1C7F8C}"/>
              </a:ext>
            </a:extLst>
          </p:cNvPr>
          <p:cNvPicPr>
            <a:picLocks noChangeAspect="1"/>
          </p:cNvPicPr>
          <p:nvPr/>
        </p:nvPicPr>
        <p:blipFill>
          <a:blip r:embed="rId5"/>
          <a:stretch>
            <a:fillRect/>
          </a:stretch>
        </p:blipFill>
        <p:spPr>
          <a:xfrm>
            <a:off x="1734674" y="3550033"/>
            <a:ext cx="7427679" cy="1588628"/>
          </a:xfrm>
          <a:prstGeom prst="rect">
            <a:avLst/>
          </a:prstGeom>
        </p:spPr>
      </p:pic>
      <p:sp>
        <p:nvSpPr>
          <p:cNvPr id="14" name="TextBox 13">
            <a:extLst>
              <a:ext uri="{FF2B5EF4-FFF2-40B4-BE49-F238E27FC236}">
                <a16:creationId xmlns:a16="http://schemas.microsoft.com/office/drawing/2014/main" id="{D51D182E-FFDC-4C6F-9E27-D71A55C1D19A}"/>
              </a:ext>
            </a:extLst>
          </p:cNvPr>
          <p:cNvSpPr txBox="1"/>
          <p:nvPr/>
        </p:nvSpPr>
        <p:spPr>
          <a:xfrm>
            <a:off x="289312" y="3312296"/>
            <a:ext cx="11060003" cy="461665"/>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t>Then (1) becomes</a:t>
            </a:r>
          </a:p>
        </p:txBody>
      </p:sp>
      <p:sp>
        <p:nvSpPr>
          <p:cNvPr id="15" name="TextBox 14">
            <a:extLst>
              <a:ext uri="{FF2B5EF4-FFF2-40B4-BE49-F238E27FC236}">
                <a16:creationId xmlns:a16="http://schemas.microsoft.com/office/drawing/2014/main" id="{FC061C2E-E2B7-4192-8870-0B654234F93B}"/>
              </a:ext>
            </a:extLst>
          </p:cNvPr>
          <p:cNvSpPr txBox="1"/>
          <p:nvPr/>
        </p:nvSpPr>
        <p:spPr>
          <a:xfrm>
            <a:off x="289312" y="5024555"/>
            <a:ext cx="11060003" cy="461665"/>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t>At leading order this gives</a:t>
            </a:r>
          </a:p>
        </p:txBody>
      </p:sp>
    </p:spTree>
    <p:extLst>
      <p:ext uri="{BB962C8B-B14F-4D97-AF65-F5344CB8AC3E}">
        <p14:creationId xmlns:p14="http://schemas.microsoft.com/office/powerpoint/2010/main" val="250735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500"/>
                                        <p:tgtEl>
                                          <p:spTgt spid="11">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500"/>
                                        <p:tgtEl>
                                          <p:spTgt spid="14">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fade">
                                      <p:cBhvr>
                                        <p:cTn id="3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F4176CE-9BA5-4A41-AD4B-AEF1C825139E}"/>
              </a:ext>
            </a:extLst>
          </p:cNvPr>
          <p:cNvSpPr txBox="1"/>
          <p:nvPr/>
        </p:nvSpPr>
        <p:spPr>
          <a:xfrm>
            <a:off x="289314" y="341418"/>
            <a:ext cx="11060003" cy="461665"/>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t>Integrating gives </a:t>
            </a:r>
          </a:p>
        </p:txBody>
      </p:sp>
      <p:sp>
        <p:nvSpPr>
          <p:cNvPr id="9" name="TextBox 8">
            <a:extLst>
              <a:ext uri="{FF2B5EF4-FFF2-40B4-BE49-F238E27FC236}">
                <a16:creationId xmlns:a16="http://schemas.microsoft.com/office/drawing/2014/main" id="{3B201E36-13ED-44F1-8826-0510C373A345}"/>
              </a:ext>
            </a:extLst>
          </p:cNvPr>
          <p:cNvSpPr txBox="1"/>
          <p:nvPr/>
        </p:nvSpPr>
        <p:spPr>
          <a:xfrm>
            <a:off x="289313" y="1993912"/>
            <a:ext cx="11060003" cy="461665"/>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t>In terms of the original variables this gives </a:t>
            </a:r>
          </a:p>
        </p:txBody>
      </p:sp>
      <p:pic>
        <p:nvPicPr>
          <p:cNvPr id="3" name="Picture 2">
            <a:extLst>
              <a:ext uri="{FF2B5EF4-FFF2-40B4-BE49-F238E27FC236}">
                <a16:creationId xmlns:a16="http://schemas.microsoft.com/office/drawing/2014/main" id="{C6595972-5BCA-4A45-857F-AC29562E21D9}"/>
              </a:ext>
            </a:extLst>
          </p:cNvPr>
          <p:cNvPicPr>
            <a:picLocks noChangeAspect="1"/>
          </p:cNvPicPr>
          <p:nvPr/>
        </p:nvPicPr>
        <p:blipFill>
          <a:blip r:embed="rId3"/>
          <a:stretch>
            <a:fillRect/>
          </a:stretch>
        </p:blipFill>
        <p:spPr>
          <a:xfrm>
            <a:off x="1522226" y="2604528"/>
            <a:ext cx="8117822" cy="1098248"/>
          </a:xfrm>
          <a:prstGeom prst="rect">
            <a:avLst/>
          </a:prstGeom>
        </p:spPr>
      </p:pic>
      <p:sp>
        <p:nvSpPr>
          <p:cNvPr id="12" name="TextBox 11">
            <a:extLst>
              <a:ext uri="{FF2B5EF4-FFF2-40B4-BE49-F238E27FC236}">
                <a16:creationId xmlns:a16="http://schemas.microsoft.com/office/drawing/2014/main" id="{C6C4C141-03E8-4441-8ECD-17786A990876}"/>
              </a:ext>
            </a:extLst>
          </p:cNvPr>
          <p:cNvSpPr txBox="1"/>
          <p:nvPr/>
        </p:nvSpPr>
        <p:spPr>
          <a:xfrm>
            <a:off x="10136094" y="2922819"/>
            <a:ext cx="896470" cy="461665"/>
          </a:xfrm>
          <a:prstGeom prst="rect">
            <a:avLst/>
          </a:prstGeom>
          <a:noFill/>
        </p:spPr>
        <p:txBody>
          <a:bodyPr wrap="square">
            <a:spAutoFit/>
          </a:bodyPr>
          <a:lstStyle/>
          <a:p>
            <a:r>
              <a:rPr lang="en-GB" sz="2400" dirty="0"/>
              <a:t>(C1)</a:t>
            </a:r>
          </a:p>
        </p:txBody>
      </p:sp>
      <p:sp>
        <p:nvSpPr>
          <p:cNvPr id="15" name="TextBox 14">
            <a:extLst>
              <a:ext uri="{FF2B5EF4-FFF2-40B4-BE49-F238E27FC236}">
                <a16:creationId xmlns:a16="http://schemas.microsoft.com/office/drawing/2014/main" id="{E247876A-5A76-440C-9969-46BCC4D8EFDF}"/>
              </a:ext>
            </a:extLst>
          </p:cNvPr>
          <p:cNvSpPr txBox="1"/>
          <p:nvPr/>
        </p:nvSpPr>
        <p:spPr>
          <a:xfrm>
            <a:off x="289313" y="4318753"/>
            <a:ext cx="11060003" cy="461665"/>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t>(B1) and (C1) are easier boundary conditions for </a:t>
            </a:r>
            <a:r>
              <a:rPr lang="en-GB" sz="2400" dirty="0" err="1"/>
              <a:t>numerics</a:t>
            </a:r>
            <a:r>
              <a:rPr lang="en-GB" sz="2400" dirty="0"/>
              <a:t> than (B) and (C). </a:t>
            </a:r>
          </a:p>
        </p:txBody>
      </p:sp>
    </p:spTree>
    <p:extLst>
      <p:ext uri="{BB962C8B-B14F-4D97-AF65-F5344CB8AC3E}">
        <p14:creationId xmlns:p14="http://schemas.microsoft.com/office/powerpoint/2010/main" val="396317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fade">
                                      <p:cBhvr>
                                        <p:cTn id="23"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F4176CE-9BA5-4A41-AD4B-AEF1C825139E}"/>
              </a:ext>
            </a:extLst>
          </p:cNvPr>
          <p:cNvSpPr txBox="1"/>
          <p:nvPr/>
        </p:nvSpPr>
        <p:spPr>
          <a:xfrm>
            <a:off x="289314" y="341418"/>
            <a:ext cx="11060003" cy="2246769"/>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t>Here we will study just </a:t>
            </a:r>
            <a:br>
              <a:rPr lang="en-GB" sz="2400" dirty="0"/>
            </a:br>
            <a:endParaRPr lang="en-GB" sz="2400" dirty="0"/>
          </a:p>
          <a:p>
            <a:pPr marL="342900" indent="-342900">
              <a:spcAft>
                <a:spcPts val="800"/>
              </a:spcAft>
              <a:buFont typeface="Arial" panose="020B0604020202020204" pitchFamily="34" charset="0"/>
              <a:buChar char="•"/>
            </a:pPr>
            <a:r>
              <a:rPr lang="en-GB" sz="2400" dirty="0"/>
              <a:t>Analytical solutions are not possible so we proceed directly to the similarity solution.</a:t>
            </a:r>
          </a:p>
          <a:p>
            <a:pPr marL="342900" indent="-342900">
              <a:spcAft>
                <a:spcPts val="800"/>
              </a:spcAft>
              <a:buFont typeface="Arial" panose="020B0604020202020204" pitchFamily="34" charset="0"/>
              <a:buChar char="•"/>
            </a:pPr>
            <a:endParaRPr lang="en-GB" sz="2400" dirty="0"/>
          </a:p>
          <a:p>
            <a:pPr marL="342900" indent="-342900">
              <a:spcAft>
                <a:spcPts val="800"/>
              </a:spcAft>
              <a:buFont typeface="Arial" panose="020B0604020202020204" pitchFamily="34" charset="0"/>
              <a:buChar char="•"/>
            </a:pPr>
            <a:r>
              <a:rPr lang="en-GB" sz="2400" dirty="0"/>
              <a:t>A scaling law analysis gives </a:t>
            </a:r>
          </a:p>
        </p:txBody>
      </p:sp>
      <p:pic>
        <p:nvPicPr>
          <p:cNvPr id="4" name="Picture 3">
            <a:extLst>
              <a:ext uri="{FF2B5EF4-FFF2-40B4-BE49-F238E27FC236}">
                <a16:creationId xmlns:a16="http://schemas.microsoft.com/office/drawing/2014/main" id="{CE58E300-12D3-4836-859D-04A7C51ED090}"/>
              </a:ext>
            </a:extLst>
          </p:cNvPr>
          <p:cNvPicPr>
            <a:picLocks noChangeAspect="1"/>
          </p:cNvPicPr>
          <p:nvPr/>
        </p:nvPicPr>
        <p:blipFill>
          <a:blip r:embed="rId3"/>
          <a:stretch>
            <a:fillRect/>
          </a:stretch>
        </p:blipFill>
        <p:spPr>
          <a:xfrm>
            <a:off x="3624361" y="280845"/>
            <a:ext cx="2160868" cy="483776"/>
          </a:xfrm>
          <a:prstGeom prst="rect">
            <a:avLst/>
          </a:prstGeom>
        </p:spPr>
      </p:pic>
      <p:sp>
        <p:nvSpPr>
          <p:cNvPr id="10" name="TextBox 9">
            <a:extLst>
              <a:ext uri="{FF2B5EF4-FFF2-40B4-BE49-F238E27FC236}">
                <a16:creationId xmlns:a16="http://schemas.microsoft.com/office/drawing/2014/main" id="{D357362E-5C03-4661-A4F6-C8D4B6EFE3B9}"/>
              </a:ext>
            </a:extLst>
          </p:cNvPr>
          <p:cNvSpPr txBox="1"/>
          <p:nvPr/>
        </p:nvSpPr>
        <p:spPr>
          <a:xfrm>
            <a:off x="255227" y="4790897"/>
            <a:ext cx="11060003" cy="461665"/>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t>This scaling law gives the parametric dependence. </a:t>
            </a:r>
          </a:p>
        </p:txBody>
      </p:sp>
    </p:spTree>
    <p:extLst>
      <p:ext uri="{BB962C8B-B14F-4D97-AF65-F5344CB8AC3E}">
        <p14:creationId xmlns:p14="http://schemas.microsoft.com/office/powerpoint/2010/main" val="59347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animEffect transition="in" filter="fade">
                                      <p:cBhvr>
                                        <p:cTn id="20" dur="500"/>
                                        <p:tgtEl>
                                          <p:spTgt spid="1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F4176CE-9BA5-4A41-AD4B-AEF1C825139E}"/>
              </a:ext>
            </a:extLst>
          </p:cNvPr>
          <p:cNvSpPr txBox="1"/>
          <p:nvPr/>
        </p:nvSpPr>
        <p:spPr>
          <a:xfrm>
            <a:off x="289314" y="341418"/>
            <a:ext cx="11060003" cy="1405513"/>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t>Now consider the full similarity solution.</a:t>
            </a:r>
          </a:p>
          <a:p>
            <a:pPr marL="342900" indent="-342900">
              <a:spcAft>
                <a:spcPts val="800"/>
              </a:spcAft>
              <a:buFont typeface="Arial" panose="020B0604020202020204" pitchFamily="34" charset="0"/>
              <a:buChar char="•"/>
            </a:pPr>
            <a:endParaRPr lang="en-GB" sz="2400" dirty="0"/>
          </a:p>
          <a:p>
            <a:pPr marL="342900" indent="-342900">
              <a:spcAft>
                <a:spcPts val="800"/>
              </a:spcAft>
              <a:buFont typeface="Arial" panose="020B0604020202020204" pitchFamily="34" charset="0"/>
              <a:buChar char="•"/>
            </a:pPr>
            <a:r>
              <a:rPr lang="en-GB" sz="2400" dirty="0"/>
              <a:t>First, non-</a:t>
            </a:r>
            <a:r>
              <a:rPr lang="en-GB" sz="2400" dirty="0" err="1"/>
              <a:t>dimensionalize</a:t>
            </a:r>
            <a:r>
              <a:rPr lang="en-GB" sz="2400" dirty="0"/>
              <a:t>: </a:t>
            </a:r>
          </a:p>
        </p:txBody>
      </p:sp>
      <p:pic>
        <p:nvPicPr>
          <p:cNvPr id="3" name="Picture 2">
            <a:extLst>
              <a:ext uri="{FF2B5EF4-FFF2-40B4-BE49-F238E27FC236}">
                <a16:creationId xmlns:a16="http://schemas.microsoft.com/office/drawing/2014/main" id="{42BEA03C-21C9-4FC9-B46C-A3A2FDCFEECC}"/>
              </a:ext>
            </a:extLst>
          </p:cNvPr>
          <p:cNvPicPr>
            <a:picLocks noChangeAspect="1"/>
          </p:cNvPicPr>
          <p:nvPr/>
        </p:nvPicPr>
        <p:blipFill>
          <a:blip r:embed="rId3"/>
          <a:stretch>
            <a:fillRect/>
          </a:stretch>
        </p:blipFill>
        <p:spPr>
          <a:xfrm>
            <a:off x="818775" y="1746931"/>
            <a:ext cx="10118165" cy="689370"/>
          </a:xfrm>
          <a:prstGeom prst="rect">
            <a:avLst/>
          </a:prstGeom>
        </p:spPr>
      </p:pic>
    </p:spTree>
    <p:extLst>
      <p:ext uri="{BB962C8B-B14F-4D97-AF65-F5344CB8AC3E}">
        <p14:creationId xmlns:p14="http://schemas.microsoft.com/office/powerpoint/2010/main" val="103717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500"/>
                                        <p:tgtEl>
                                          <p:spTgt spid="1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01E2977-DAB0-4D5E-9308-A7118C82B5B6}"/>
              </a:ext>
            </a:extLst>
          </p:cNvPr>
          <p:cNvSpPr txBox="1"/>
          <p:nvPr/>
        </p:nvSpPr>
        <p:spPr>
          <a:xfrm>
            <a:off x="235527" y="103064"/>
            <a:ext cx="8934969" cy="461665"/>
          </a:xfrm>
          <a:prstGeom prst="rect">
            <a:avLst/>
          </a:prstGeom>
          <a:noFill/>
        </p:spPr>
        <p:txBody>
          <a:bodyPr wrap="square" rtlCol="0">
            <a:spAutoFit/>
          </a:bodyPr>
          <a:lstStyle/>
          <a:p>
            <a:r>
              <a:rPr lang="en-GB" sz="2400" b="1" u="sng" dirty="0"/>
              <a:t>Spreading of liquid on a vertical liquid-coated wall</a:t>
            </a:r>
          </a:p>
        </p:txBody>
      </p:sp>
      <p:pic>
        <p:nvPicPr>
          <p:cNvPr id="21" name="Picture 20">
            <a:extLst>
              <a:ext uri="{FF2B5EF4-FFF2-40B4-BE49-F238E27FC236}">
                <a16:creationId xmlns:a16="http://schemas.microsoft.com/office/drawing/2014/main" id="{627B4067-A779-42B9-997B-2873264EAB26}"/>
              </a:ext>
            </a:extLst>
          </p:cNvPr>
          <p:cNvPicPr>
            <a:picLocks noChangeAspect="1"/>
          </p:cNvPicPr>
          <p:nvPr/>
        </p:nvPicPr>
        <p:blipFill>
          <a:blip r:embed="rId3"/>
          <a:stretch>
            <a:fillRect/>
          </a:stretch>
        </p:blipFill>
        <p:spPr>
          <a:xfrm>
            <a:off x="2043545" y="841664"/>
            <a:ext cx="2895600" cy="1295400"/>
          </a:xfrm>
          <a:prstGeom prst="rect">
            <a:avLst/>
          </a:prstGeom>
        </p:spPr>
      </p:pic>
      <p:pic>
        <p:nvPicPr>
          <p:cNvPr id="23" name="Picture 22">
            <a:extLst>
              <a:ext uri="{FF2B5EF4-FFF2-40B4-BE49-F238E27FC236}">
                <a16:creationId xmlns:a16="http://schemas.microsoft.com/office/drawing/2014/main" id="{356BE407-0C71-4990-9F01-0DDA811D30E6}"/>
              </a:ext>
            </a:extLst>
          </p:cNvPr>
          <p:cNvPicPr>
            <a:picLocks noChangeAspect="1"/>
          </p:cNvPicPr>
          <p:nvPr/>
        </p:nvPicPr>
        <p:blipFill>
          <a:blip r:embed="rId4"/>
          <a:stretch>
            <a:fillRect/>
          </a:stretch>
        </p:blipFill>
        <p:spPr>
          <a:xfrm>
            <a:off x="6951642" y="765464"/>
            <a:ext cx="2266950" cy="1447800"/>
          </a:xfrm>
          <a:prstGeom prst="rect">
            <a:avLst/>
          </a:prstGeom>
        </p:spPr>
      </p:pic>
      <p:pic>
        <p:nvPicPr>
          <p:cNvPr id="30" name="Picture 29">
            <a:extLst>
              <a:ext uri="{FF2B5EF4-FFF2-40B4-BE49-F238E27FC236}">
                <a16:creationId xmlns:a16="http://schemas.microsoft.com/office/drawing/2014/main" id="{D52B43F6-C00D-4544-AB30-10BF2783ECB1}"/>
              </a:ext>
            </a:extLst>
          </p:cNvPr>
          <p:cNvPicPr>
            <a:picLocks noChangeAspect="1"/>
          </p:cNvPicPr>
          <p:nvPr/>
        </p:nvPicPr>
        <p:blipFill>
          <a:blip r:embed="rId5"/>
          <a:stretch>
            <a:fillRect/>
          </a:stretch>
        </p:blipFill>
        <p:spPr>
          <a:xfrm>
            <a:off x="3245860" y="2408840"/>
            <a:ext cx="4505325" cy="1400175"/>
          </a:xfrm>
          <a:prstGeom prst="rect">
            <a:avLst/>
          </a:prstGeom>
        </p:spPr>
      </p:pic>
      <p:sp>
        <p:nvSpPr>
          <p:cNvPr id="31" name="TextBox 30">
            <a:extLst>
              <a:ext uri="{FF2B5EF4-FFF2-40B4-BE49-F238E27FC236}">
                <a16:creationId xmlns:a16="http://schemas.microsoft.com/office/drawing/2014/main" id="{82656698-6D6F-4C0F-8722-1B3AF87DF9EE}"/>
              </a:ext>
            </a:extLst>
          </p:cNvPr>
          <p:cNvSpPr txBox="1"/>
          <p:nvPr/>
        </p:nvSpPr>
        <p:spPr>
          <a:xfrm>
            <a:off x="235527" y="4124463"/>
            <a:ext cx="9051655" cy="1877437"/>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solidFill>
                  <a:srgbClr val="0070C0"/>
                </a:solidFill>
              </a:rPr>
              <a:t>What type of equation is this?</a:t>
            </a:r>
          </a:p>
          <a:p>
            <a:pPr marL="342900" indent="-342900">
              <a:spcAft>
                <a:spcPts val="800"/>
              </a:spcAft>
              <a:buFont typeface="Arial" panose="020B0604020202020204" pitchFamily="34" charset="0"/>
              <a:buChar char="•"/>
            </a:pPr>
            <a:r>
              <a:rPr lang="en-GB" sz="2400" dirty="0"/>
              <a:t>First order hyperbolic equation</a:t>
            </a:r>
          </a:p>
          <a:p>
            <a:pPr marL="342900" indent="-342900">
              <a:spcAft>
                <a:spcPts val="800"/>
              </a:spcAft>
              <a:buFont typeface="Arial" panose="020B0604020202020204" pitchFamily="34" charset="0"/>
              <a:buChar char="•"/>
            </a:pPr>
            <a:r>
              <a:rPr lang="en-GB" sz="2400" dirty="0">
                <a:solidFill>
                  <a:srgbClr val="0070C0"/>
                </a:solidFill>
              </a:rPr>
              <a:t>What extra conditions do we need to solve this?</a:t>
            </a:r>
          </a:p>
          <a:p>
            <a:pPr marL="342900" indent="-342900">
              <a:spcAft>
                <a:spcPts val="800"/>
              </a:spcAft>
              <a:buFont typeface="Arial" panose="020B0604020202020204" pitchFamily="34" charset="0"/>
              <a:buChar char="•"/>
            </a:pPr>
            <a:r>
              <a:rPr lang="en-GB" sz="2400" dirty="0"/>
              <a:t>One initial condition and one boundary condition</a:t>
            </a:r>
            <a:r>
              <a:rPr lang="en-GB" sz="2400" dirty="0">
                <a:solidFill>
                  <a:srgbClr val="0070C0"/>
                </a:solidFill>
              </a:rPr>
              <a:t> </a:t>
            </a:r>
          </a:p>
        </p:txBody>
      </p:sp>
    </p:spTree>
    <p:extLst>
      <p:ext uri="{BB962C8B-B14F-4D97-AF65-F5344CB8AC3E}">
        <p14:creationId xmlns:p14="http://schemas.microsoft.com/office/powerpoint/2010/main" val="390551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xEl>
                                              <p:pRg st="0" end="0"/>
                                            </p:txEl>
                                          </p:spTgt>
                                        </p:tgtEl>
                                        <p:attrNameLst>
                                          <p:attrName>style.visibility</p:attrName>
                                        </p:attrNameLst>
                                      </p:cBhvr>
                                      <p:to>
                                        <p:strVal val="visible"/>
                                      </p:to>
                                    </p:set>
                                    <p:animEffect transition="in" filter="fade">
                                      <p:cBhvr>
                                        <p:cTn id="12" dur="500"/>
                                        <p:tgtEl>
                                          <p:spTgt spid="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xEl>
                                              <p:pRg st="1" end="1"/>
                                            </p:txEl>
                                          </p:spTgt>
                                        </p:tgtEl>
                                        <p:attrNameLst>
                                          <p:attrName>style.visibility</p:attrName>
                                        </p:attrNameLst>
                                      </p:cBhvr>
                                      <p:to>
                                        <p:strVal val="visible"/>
                                      </p:to>
                                    </p:set>
                                    <p:animEffect transition="in" filter="fade">
                                      <p:cBhvr>
                                        <p:cTn id="17" dur="500"/>
                                        <p:tgtEl>
                                          <p:spTgt spid="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xEl>
                                              <p:pRg st="2" end="2"/>
                                            </p:txEl>
                                          </p:spTgt>
                                        </p:tgtEl>
                                        <p:attrNameLst>
                                          <p:attrName>style.visibility</p:attrName>
                                        </p:attrNameLst>
                                      </p:cBhvr>
                                      <p:to>
                                        <p:strVal val="visible"/>
                                      </p:to>
                                    </p:set>
                                    <p:animEffect transition="in" filter="fade">
                                      <p:cBhvr>
                                        <p:cTn id="22" dur="500"/>
                                        <p:tgtEl>
                                          <p:spTgt spid="3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
                                            <p:txEl>
                                              <p:pRg st="3" end="3"/>
                                            </p:txEl>
                                          </p:spTgt>
                                        </p:tgtEl>
                                        <p:attrNameLst>
                                          <p:attrName>style.visibility</p:attrName>
                                        </p:attrNameLst>
                                      </p:cBhvr>
                                      <p:to>
                                        <p:strVal val="visible"/>
                                      </p:to>
                                    </p:set>
                                    <p:animEffect transition="in" filter="fade">
                                      <p:cBhvr>
                                        <p:cTn id="27" dur="500"/>
                                        <p:tgtEl>
                                          <p:spTgt spid="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2EF9FF2-087B-47A9-B56C-3F26512B0AC0}"/>
              </a:ext>
            </a:extLst>
          </p:cNvPr>
          <p:cNvSpPr txBox="1"/>
          <p:nvPr/>
        </p:nvSpPr>
        <p:spPr>
          <a:xfrm>
            <a:off x="205643" y="245710"/>
            <a:ext cx="11060003" cy="461665"/>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t>Dimensionless problem: </a:t>
            </a:r>
          </a:p>
        </p:txBody>
      </p:sp>
      <p:pic>
        <p:nvPicPr>
          <p:cNvPr id="6" name="Picture 5">
            <a:extLst>
              <a:ext uri="{FF2B5EF4-FFF2-40B4-BE49-F238E27FC236}">
                <a16:creationId xmlns:a16="http://schemas.microsoft.com/office/drawing/2014/main" id="{7E381062-0DAE-41BB-950A-80D5D0ACCD47}"/>
              </a:ext>
            </a:extLst>
          </p:cNvPr>
          <p:cNvPicPr>
            <a:picLocks noChangeAspect="1"/>
          </p:cNvPicPr>
          <p:nvPr/>
        </p:nvPicPr>
        <p:blipFill>
          <a:blip r:embed="rId3"/>
          <a:stretch>
            <a:fillRect/>
          </a:stretch>
        </p:blipFill>
        <p:spPr>
          <a:xfrm>
            <a:off x="1798918" y="783220"/>
            <a:ext cx="6950636" cy="2559855"/>
          </a:xfrm>
          <a:prstGeom prst="rect">
            <a:avLst/>
          </a:prstGeom>
        </p:spPr>
      </p:pic>
    </p:spTree>
    <p:extLst>
      <p:ext uri="{BB962C8B-B14F-4D97-AF65-F5344CB8AC3E}">
        <p14:creationId xmlns:p14="http://schemas.microsoft.com/office/powerpoint/2010/main" val="381036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2EF9FF2-087B-47A9-B56C-3F26512B0AC0}"/>
              </a:ext>
            </a:extLst>
          </p:cNvPr>
          <p:cNvSpPr txBox="1"/>
          <p:nvPr/>
        </p:nvSpPr>
        <p:spPr>
          <a:xfrm>
            <a:off x="205643" y="245710"/>
            <a:ext cx="11060003" cy="461665"/>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t>Dimensionless problem: </a:t>
            </a:r>
          </a:p>
        </p:txBody>
      </p:sp>
      <p:pic>
        <p:nvPicPr>
          <p:cNvPr id="3" name="Picture 2">
            <a:extLst>
              <a:ext uri="{FF2B5EF4-FFF2-40B4-BE49-F238E27FC236}">
                <a16:creationId xmlns:a16="http://schemas.microsoft.com/office/drawing/2014/main" id="{E022329B-74E6-4C28-A9A2-01A0650C699C}"/>
              </a:ext>
            </a:extLst>
          </p:cNvPr>
          <p:cNvPicPr>
            <a:picLocks noChangeAspect="1"/>
          </p:cNvPicPr>
          <p:nvPr/>
        </p:nvPicPr>
        <p:blipFill>
          <a:blip r:embed="rId3"/>
          <a:stretch>
            <a:fillRect/>
          </a:stretch>
        </p:blipFill>
        <p:spPr>
          <a:xfrm>
            <a:off x="627528" y="707375"/>
            <a:ext cx="7512999" cy="2718361"/>
          </a:xfrm>
          <a:prstGeom prst="rect">
            <a:avLst/>
          </a:prstGeom>
        </p:spPr>
      </p:pic>
      <p:pic>
        <p:nvPicPr>
          <p:cNvPr id="5" name="Picture 4">
            <a:extLst>
              <a:ext uri="{FF2B5EF4-FFF2-40B4-BE49-F238E27FC236}">
                <a16:creationId xmlns:a16="http://schemas.microsoft.com/office/drawing/2014/main" id="{766FF1D7-5735-456C-B07B-427D12325341}"/>
              </a:ext>
            </a:extLst>
          </p:cNvPr>
          <p:cNvPicPr>
            <a:picLocks noChangeAspect="1"/>
          </p:cNvPicPr>
          <p:nvPr/>
        </p:nvPicPr>
        <p:blipFill>
          <a:blip r:embed="rId4"/>
          <a:stretch>
            <a:fillRect/>
          </a:stretch>
        </p:blipFill>
        <p:spPr>
          <a:xfrm>
            <a:off x="1071471" y="3684316"/>
            <a:ext cx="1742319" cy="1062691"/>
          </a:xfrm>
          <a:prstGeom prst="rect">
            <a:avLst/>
          </a:prstGeom>
        </p:spPr>
      </p:pic>
      <p:sp>
        <p:nvSpPr>
          <p:cNvPr id="8" name="TextBox 7">
            <a:extLst>
              <a:ext uri="{FF2B5EF4-FFF2-40B4-BE49-F238E27FC236}">
                <a16:creationId xmlns:a16="http://schemas.microsoft.com/office/drawing/2014/main" id="{102118F3-1620-461C-8824-749095DBBAAB}"/>
              </a:ext>
            </a:extLst>
          </p:cNvPr>
          <p:cNvSpPr txBox="1"/>
          <p:nvPr/>
        </p:nvSpPr>
        <p:spPr>
          <a:xfrm>
            <a:off x="627529" y="4058236"/>
            <a:ext cx="1664650" cy="461665"/>
          </a:xfrm>
          <a:prstGeom prst="rect">
            <a:avLst/>
          </a:prstGeom>
          <a:noFill/>
        </p:spPr>
        <p:txBody>
          <a:bodyPr wrap="square">
            <a:spAutoFit/>
          </a:bodyPr>
          <a:lstStyle/>
          <a:p>
            <a:pPr>
              <a:spcAft>
                <a:spcPts val="800"/>
              </a:spcAft>
            </a:pPr>
            <a:r>
              <a:rPr lang="en-GB" sz="2400" dirty="0"/>
              <a:t>with </a:t>
            </a:r>
          </a:p>
        </p:txBody>
      </p:sp>
    </p:spTree>
    <p:extLst>
      <p:ext uri="{BB962C8B-B14F-4D97-AF65-F5344CB8AC3E}">
        <p14:creationId xmlns:p14="http://schemas.microsoft.com/office/powerpoint/2010/main" val="192780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2EF9FF2-087B-47A9-B56C-3F26512B0AC0}"/>
              </a:ext>
            </a:extLst>
          </p:cNvPr>
          <p:cNvSpPr txBox="1"/>
          <p:nvPr/>
        </p:nvSpPr>
        <p:spPr>
          <a:xfrm>
            <a:off x="205643" y="245710"/>
            <a:ext cx="11060003" cy="461665"/>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t>A final change of variable decouples the spreading domain:</a:t>
            </a:r>
          </a:p>
        </p:txBody>
      </p:sp>
      <p:pic>
        <p:nvPicPr>
          <p:cNvPr id="4" name="Picture 3">
            <a:extLst>
              <a:ext uri="{FF2B5EF4-FFF2-40B4-BE49-F238E27FC236}">
                <a16:creationId xmlns:a16="http://schemas.microsoft.com/office/drawing/2014/main" id="{D7E3BF0C-2147-4B24-993F-E4565BC9E6DB}"/>
              </a:ext>
            </a:extLst>
          </p:cNvPr>
          <p:cNvPicPr>
            <a:picLocks noChangeAspect="1"/>
          </p:cNvPicPr>
          <p:nvPr/>
        </p:nvPicPr>
        <p:blipFill>
          <a:blip r:embed="rId3"/>
          <a:stretch>
            <a:fillRect/>
          </a:stretch>
        </p:blipFill>
        <p:spPr>
          <a:xfrm>
            <a:off x="1458257" y="707375"/>
            <a:ext cx="6059021" cy="1273916"/>
          </a:xfrm>
          <a:prstGeom prst="rect">
            <a:avLst/>
          </a:prstGeom>
        </p:spPr>
      </p:pic>
      <p:sp>
        <p:nvSpPr>
          <p:cNvPr id="9" name="TextBox 8">
            <a:extLst>
              <a:ext uri="{FF2B5EF4-FFF2-40B4-BE49-F238E27FC236}">
                <a16:creationId xmlns:a16="http://schemas.microsoft.com/office/drawing/2014/main" id="{866A402D-69D9-4588-AA3C-7C75EA0F5B84}"/>
              </a:ext>
            </a:extLst>
          </p:cNvPr>
          <p:cNvSpPr txBox="1"/>
          <p:nvPr/>
        </p:nvSpPr>
        <p:spPr>
          <a:xfrm>
            <a:off x="205642" y="2119334"/>
            <a:ext cx="11060003" cy="461665"/>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t>This leads to the system</a:t>
            </a:r>
          </a:p>
        </p:txBody>
      </p:sp>
      <p:pic>
        <p:nvPicPr>
          <p:cNvPr id="10" name="Picture 9">
            <a:extLst>
              <a:ext uri="{FF2B5EF4-FFF2-40B4-BE49-F238E27FC236}">
                <a16:creationId xmlns:a16="http://schemas.microsoft.com/office/drawing/2014/main" id="{FA79B99E-5891-4EE1-BE39-EB8BF3D3A6C5}"/>
              </a:ext>
            </a:extLst>
          </p:cNvPr>
          <p:cNvPicPr>
            <a:picLocks noChangeAspect="1"/>
          </p:cNvPicPr>
          <p:nvPr/>
        </p:nvPicPr>
        <p:blipFill>
          <a:blip r:embed="rId4"/>
          <a:stretch>
            <a:fillRect/>
          </a:stretch>
        </p:blipFill>
        <p:spPr>
          <a:xfrm>
            <a:off x="896470" y="2719042"/>
            <a:ext cx="7841130" cy="2333602"/>
          </a:xfrm>
          <a:prstGeom prst="rect">
            <a:avLst/>
          </a:prstGeom>
        </p:spPr>
      </p:pic>
    </p:spTree>
    <p:extLst>
      <p:ext uri="{BB962C8B-B14F-4D97-AF65-F5344CB8AC3E}">
        <p14:creationId xmlns:p14="http://schemas.microsoft.com/office/powerpoint/2010/main" val="14132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2EF9FF2-087B-47A9-B56C-3F26512B0AC0}"/>
              </a:ext>
            </a:extLst>
          </p:cNvPr>
          <p:cNvSpPr txBox="1"/>
          <p:nvPr/>
        </p:nvSpPr>
        <p:spPr>
          <a:xfrm>
            <a:off x="205643" y="245710"/>
            <a:ext cx="11060003" cy="461665"/>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t>The solution to this system is </a:t>
            </a:r>
          </a:p>
        </p:txBody>
      </p:sp>
      <p:pic>
        <p:nvPicPr>
          <p:cNvPr id="3" name="Picture 2">
            <a:extLst>
              <a:ext uri="{FF2B5EF4-FFF2-40B4-BE49-F238E27FC236}">
                <a16:creationId xmlns:a16="http://schemas.microsoft.com/office/drawing/2014/main" id="{6BF9D0C3-489E-46BF-A4A9-4DDF707471AC}"/>
              </a:ext>
            </a:extLst>
          </p:cNvPr>
          <p:cNvPicPr>
            <a:picLocks noChangeAspect="1"/>
          </p:cNvPicPr>
          <p:nvPr/>
        </p:nvPicPr>
        <p:blipFill>
          <a:blip r:embed="rId3"/>
          <a:stretch>
            <a:fillRect/>
          </a:stretch>
        </p:blipFill>
        <p:spPr>
          <a:xfrm>
            <a:off x="2734796" y="864240"/>
            <a:ext cx="3534522" cy="979075"/>
          </a:xfrm>
          <a:prstGeom prst="rect">
            <a:avLst/>
          </a:prstGeom>
        </p:spPr>
      </p:pic>
      <p:pic>
        <p:nvPicPr>
          <p:cNvPr id="11" name="Picture 10">
            <a:extLst>
              <a:ext uri="{FF2B5EF4-FFF2-40B4-BE49-F238E27FC236}">
                <a16:creationId xmlns:a16="http://schemas.microsoft.com/office/drawing/2014/main" id="{F713806C-9BDF-4F39-8707-2C40E684B1E8}"/>
              </a:ext>
            </a:extLst>
          </p:cNvPr>
          <p:cNvPicPr>
            <a:picLocks noChangeAspect="1"/>
          </p:cNvPicPr>
          <p:nvPr/>
        </p:nvPicPr>
        <p:blipFill>
          <a:blip r:embed="rId4"/>
          <a:stretch>
            <a:fillRect/>
          </a:stretch>
        </p:blipFill>
        <p:spPr>
          <a:xfrm>
            <a:off x="4946968" y="3429000"/>
            <a:ext cx="3528378" cy="953796"/>
          </a:xfrm>
          <a:prstGeom prst="rect">
            <a:avLst/>
          </a:prstGeom>
        </p:spPr>
      </p:pic>
      <p:pic>
        <p:nvPicPr>
          <p:cNvPr id="13" name="Picture 12">
            <a:extLst>
              <a:ext uri="{FF2B5EF4-FFF2-40B4-BE49-F238E27FC236}">
                <a16:creationId xmlns:a16="http://schemas.microsoft.com/office/drawing/2014/main" id="{FBD5B84E-F26C-46CB-8604-5237A2ED72AE}"/>
              </a:ext>
            </a:extLst>
          </p:cNvPr>
          <p:cNvPicPr>
            <a:picLocks noChangeAspect="1"/>
          </p:cNvPicPr>
          <p:nvPr/>
        </p:nvPicPr>
        <p:blipFill>
          <a:blip r:embed="rId5"/>
          <a:stretch>
            <a:fillRect/>
          </a:stretch>
        </p:blipFill>
        <p:spPr>
          <a:xfrm>
            <a:off x="1849437" y="2000180"/>
            <a:ext cx="5038725" cy="1221307"/>
          </a:xfrm>
          <a:prstGeom prst="rect">
            <a:avLst/>
          </a:prstGeom>
        </p:spPr>
      </p:pic>
    </p:spTree>
    <p:extLst>
      <p:ext uri="{BB962C8B-B14F-4D97-AF65-F5344CB8AC3E}">
        <p14:creationId xmlns:p14="http://schemas.microsoft.com/office/powerpoint/2010/main" val="304287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2EF9FF2-087B-47A9-B56C-3F26512B0AC0}"/>
              </a:ext>
            </a:extLst>
          </p:cNvPr>
          <p:cNvSpPr txBox="1"/>
          <p:nvPr/>
        </p:nvSpPr>
        <p:spPr>
          <a:xfrm>
            <a:off x="205643" y="245710"/>
            <a:ext cx="11060003" cy="461665"/>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t>In dimensional terms:</a:t>
            </a:r>
          </a:p>
        </p:txBody>
      </p:sp>
      <p:pic>
        <p:nvPicPr>
          <p:cNvPr id="4" name="Picture 3">
            <a:extLst>
              <a:ext uri="{FF2B5EF4-FFF2-40B4-BE49-F238E27FC236}">
                <a16:creationId xmlns:a16="http://schemas.microsoft.com/office/drawing/2014/main" id="{43B09B4A-5104-45DA-9978-25BA55D64994}"/>
              </a:ext>
            </a:extLst>
          </p:cNvPr>
          <p:cNvPicPr>
            <a:picLocks noChangeAspect="1"/>
          </p:cNvPicPr>
          <p:nvPr/>
        </p:nvPicPr>
        <p:blipFill>
          <a:blip r:embed="rId3"/>
          <a:stretch>
            <a:fillRect/>
          </a:stretch>
        </p:blipFill>
        <p:spPr>
          <a:xfrm>
            <a:off x="1965960" y="842638"/>
            <a:ext cx="5018722" cy="2040579"/>
          </a:xfrm>
          <a:prstGeom prst="rect">
            <a:avLst/>
          </a:prstGeom>
        </p:spPr>
      </p:pic>
      <p:sp>
        <p:nvSpPr>
          <p:cNvPr id="8" name="TextBox 7">
            <a:extLst>
              <a:ext uri="{FF2B5EF4-FFF2-40B4-BE49-F238E27FC236}">
                <a16:creationId xmlns:a16="http://schemas.microsoft.com/office/drawing/2014/main" id="{F960FA65-6021-4C3C-8949-828F62206CEF}"/>
              </a:ext>
            </a:extLst>
          </p:cNvPr>
          <p:cNvSpPr txBox="1"/>
          <p:nvPr/>
        </p:nvSpPr>
        <p:spPr>
          <a:xfrm>
            <a:off x="205643" y="5074885"/>
            <a:ext cx="11060003" cy="1302921"/>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t>The </a:t>
            </a:r>
            <a:r>
              <a:rPr lang="en-GB" sz="2400" dirty="0">
                <a:solidFill>
                  <a:srgbClr val="0070C0"/>
                </a:solidFill>
              </a:rPr>
              <a:t>scaling analysis </a:t>
            </a:r>
            <a:r>
              <a:rPr lang="en-GB" sz="2400" dirty="0"/>
              <a:t>provided the </a:t>
            </a:r>
            <a:r>
              <a:rPr lang="en-GB" sz="2400" dirty="0">
                <a:solidFill>
                  <a:srgbClr val="FF0000"/>
                </a:solidFill>
              </a:rPr>
              <a:t>time dependence</a:t>
            </a:r>
            <a:r>
              <a:rPr lang="en-GB" sz="2400" dirty="0"/>
              <a:t> and the </a:t>
            </a:r>
            <a:r>
              <a:rPr lang="en-GB" sz="2400" dirty="0">
                <a:solidFill>
                  <a:srgbClr val="FF0000"/>
                </a:solidFill>
              </a:rPr>
              <a:t>parametric dependence</a:t>
            </a:r>
            <a:r>
              <a:rPr lang="en-GB" sz="2400" dirty="0"/>
              <a:t> but </a:t>
            </a:r>
            <a:r>
              <a:rPr lang="en-GB" sz="2400" dirty="0">
                <a:solidFill>
                  <a:srgbClr val="FF0000"/>
                </a:solidFill>
              </a:rPr>
              <a:t>lacked the shape</a:t>
            </a:r>
            <a:r>
              <a:rPr lang="en-GB" sz="2400" dirty="0"/>
              <a:t> that this similarity solution provides.</a:t>
            </a:r>
          </a:p>
          <a:p>
            <a:pPr marL="342900" indent="-342900">
              <a:spcAft>
                <a:spcPts val="800"/>
              </a:spcAft>
              <a:buFont typeface="Arial" panose="020B0604020202020204" pitchFamily="34" charset="0"/>
              <a:buChar char="•"/>
            </a:pPr>
            <a:endParaRPr lang="en-GB" sz="2400" dirty="0"/>
          </a:p>
        </p:txBody>
      </p:sp>
    </p:spTree>
    <p:extLst>
      <p:ext uri="{BB962C8B-B14F-4D97-AF65-F5344CB8AC3E}">
        <p14:creationId xmlns:p14="http://schemas.microsoft.com/office/powerpoint/2010/main" val="200426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2EF9FF2-087B-47A9-B56C-3F26512B0AC0}"/>
              </a:ext>
            </a:extLst>
          </p:cNvPr>
          <p:cNvSpPr txBox="1"/>
          <p:nvPr/>
        </p:nvSpPr>
        <p:spPr>
          <a:xfrm>
            <a:off x="205643" y="245710"/>
            <a:ext cx="11060003" cy="3929281"/>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t>In all the examples we have considered so far we have been able to determine the form of the required solution by a scaling argument. </a:t>
            </a:r>
          </a:p>
          <a:p>
            <a:pPr marL="342900" indent="-342900">
              <a:spcAft>
                <a:spcPts val="800"/>
              </a:spcAft>
              <a:buFont typeface="Arial" panose="020B0604020202020204" pitchFamily="34" charset="0"/>
              <a:buChar char="•"/>
            </a:pPr>
            <a:endParaRPr lang="en-GB" sz="2400" dirty="0"/>
          </a:p>
          <a:p>
            <a:pPr marL="342900" indent="-342900">
              <a:spcAft>
                <a:spcPts val="800"/>
              </a:spcAft>
              <a:buFont typeface="Arial" panose="020B0604020202020204" pitchFamily="34" charset="0"/>
              <a:buChar char="•"/>
            </a:pPr>
            <a:r>
              <a:rPr lang="en-GB" sz="2400" dirty="0"/>
              <a:t>Examples of this kind are called </a:t>
            </a:r>
            <a:r>
              <a:rPr lang="en-GB" sz="2400" dirty="0">
                <a:solidFill>
                  <a:srgbClr val="FF0000"/>
                </a:solidFill>
              </a:rPr>
              <a:t>similarity solutions of the first kind</a:t>
            </a:r>
            <a:r>
              <a:rPr lang="en-GB" sz="2400" dirty="0"/>
              <a:t>.</a:t>
            </a:r>
            <a:br>
              <a:rPr lang="en-GB" sz="2400" dirty="0"/>
            </a:br>
            <a:endParaRPr lang="en-GB" sz="2400" dirty="0"/>
          </a:p>
          <a:p>
            <a:pPr marL="342900" indent="-342900">
              <a:spcAft>
                <a:spcPts val="800"/>
              </a:spcAft>
              <a:buFont typeface="Arial" panose="020B0604020202020204" pitchFamily="34" charset="0"/>
              <a:buChar char="•"/>
            </a:pPr>
            <a:r>
              <a:rPr lang="en-GB" sz="2400" dirty="0"/>
              <a:t>We will now consider an example where scaling analysis alone does not determine the solution. </a:t>
            </a:r>
          </a:p>
          <a:p>
            <a:pPr marL="342900" indent="-342900">
              <a:spcAft>
                <a:spcPts val="800"/>
              </a:spcAft>
              <a:buFont typeface="Arial" panose="020B0604020202020204" pitchFamily="34" charset="0"/>
              <a:buChar char="•"/>
            </a:pPr>
            <a:endParaRPr lang="en-GB" sz="2400" dirty="0"/>
          </a:p>
          <a:p>
            <a:pPr marL="342900" indent="-342900">
              <a:spcAft>
                <a:spcPts val="800"/>
              </a:spcAft>
              <a:buFont typeface="Arial" panose="020B0604020202020204" pitchFamily="34" charset="0"/>
              <a:buChar char="•"/>
            </a:pPr>
            <a:r>
              <a:rPr lang="en-GB" sz="2400" dirty="0"/>
              <a:t>These are called </a:t>
            </a:r>
            <a:r>
              <a:rPr lang="en-GB" sz="2400" dirty="0">
                <a:solidFill>
                  <a:srgbClr val="FF0000"/>
                </a:solidFill>
              </a:rPr>
              <a:t>similarity solutions of the second kind</a:t>
            </a:r>
            <a:r>
              <a:rPr lang="en-GB" sz="2400" dirty="0"/>
              <a:t>. </a:t>
            </a:r>
          </a:p>
        </p:txBody>
      </p:sp>
    </p:spTree>
    <p:extLst>
      <p:ext uri="{BB962C8B-B14F-4D97-AF65-F5344CB8AC3E}">
        <p14:creationId xmlns:p14="http://schemas.microsoft.com/office/powerpoint/2010/main" val="424859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EE48AF-DE02-4CE1-887F-B256928805F0}"/>
              </a:ext>
            </a:extLst>
          </p:cNvPr>
          <p:cNvSpPr txBox="1"/>
          <p:nvPr/>
        </p:nvSpPr>
        <p:spPr>
          <a:xfrm>
            <a:off x="165127" y="112416"/>
            <a:ext cx="10776990" cy="461665"/>
          </a:xfrm>
          <a:prstGeom prst="rect">
            <a:avLst/>
          </a:prstGeom>
          <a:noFill/>
        </p:spPr>
        <p:txBody>
          <a:bodyPr wrap="square" rtlCol="0">
            <a:spAutoFit/>
          </a:bodyPr>
          <a:lstStyle/>
          <a:p>
            <a:r>
              <a:rPr lang="en-GB" sz="2400" b="1" u="sng" dirty="0"/>
              <a:t>Summary of lecture 3</a:t>
            </a:r>
          </a:p>
        </p:txBody>
      </p:sp>
      <p:sp>
        <p:nvSpPr>
          <p:cNvPr id="12" name="TextBox 11">
            <a:extLst>
              <a:ext uri="{FF2B5EF4-FFF2-40B4-BE49-F238E27FC236}">
                <a16:creationId xmlns:a16="http://schemas.microsoft.com/office/drawing/2014/main" id="{CFEE48AF-DE02-4CE1-887F-B256928805F0}"/>
              </a:ext>
            </a:extLst>
          </p:cNvPr>
          <p:cNvSpPr txBox="1"/>
          <p:nvPr/>
        </p:nvSpPr>
        <p:spPr>
          <a:xfrm>
            <a:off x="165127" y="773799"/>
            <a:ext cx="10776990" cy="5632311"/>
          </a:xfrm>
          <a:prstGeom prst="rect">
            <a:avLst/>
          </a:prstGeom>
          <a:noFill/>
        </p:spPr>
        <p:txBody>
          <a:bodyPr wrap="square" rtlCol="0">
            <a:spAutoFit/>
          </a:bodyPr>
          <a:lstStyle/>
          <a:p>
            <a:pPr marL="285750" indent="-285750">
              <a:buFont typeface="Arial" panose="020B0604020202020204" pitchFamily="34" charset="0"/>
              <a:buChar char="•"/>
            </a:pPr>
            <a:r>
              <a:rPr lang="en-GB" sz="2400" dirty="0"/>
              <a:t>Spreading of liquid on a horizontal plate.</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We use the </a:t>
            </a:r>
            <a:r>
              <a:rPr lang="en-GB" sz="2400" dirty="0">
                <a:solidFill>
                  <a:srgbClr val="0070C0"/>
                </a:solidFill>
              </a:rPr>
              <a:t>governing equation</a:t>
            </a:r>
            <a:r>
              <a:rPr lang="en-GB" sz="2400" dirty="0"/>
              <a:t> and </a:t>
            </a:r>
            <a:r>
              <a:rPr lang="en-GB" sz="2400" dirty="0">
                <a:solidFill>
                  <a:srgbClr val="0070C0"/>
                </a:solidFill>
              </a:rPr>
              <a:t>mass conservation </a:t>
            </a:r>
            <a:r>
              <a:rPr lang="en-GB" sz="2400" dirty="0"/>
              <a:t>to determine the similarity solution.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The </a:t>
            </a:r>
            <a:r>
              <a:rPr lang="en-GB" sz="2400" dirty="0">
                <a:solidFill>
                  <a:srgbClr val="0070C0"/>
                </a:solidFill>
              </a:rPr>
              <a:t>position of the front </a:t>
            </a:r>
            <a:r>
              <a:rPr lang="en-GB" sz="2400" dirty="0"/>
              <a:t>is also an unknown we must solve for.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We can transform the </a:t>
            </a:r>
            <a:r>
              <a:rPr lang="en-GB" sz="2400" dirty="0">
                <a:solidFill>
                  <a:srgbClr val="0070C0"/>
                </a:solidFill>
              </a:rPr>
              <a:t>mass-conservation</a:t>
            </a:r>
            <a:r>
              <a:rPr lang="en-GB" sz="2400" dirty="0"/>
              <a:t> integral relation into a </a:t>
            </a:r>
            <a:r>
              <a:rPr lang="en-GB" sz="2400" dirty="0">
                <a:solidFill>
                  <a:srgbClr val="FF0000"/>
                </a:solidFill>
              </a:rPr>
              <a:t>boundary condition</a:t>
            </a:r>
            <a:r>
              <a:rPr lang="en-GB" sz="2400" dirty="0"/>
              <a:t>.</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We can transform the </a:t>
            </a:r>
            <a:r>
              <a:rPr lang="en-GB" sz="2400" dirty="0">
                <a:solidFill>
                  <a:srgbClr val="0070C0"/>
                </a:solidFill>
              </a:rPr>
              <a:t>regularity condition</a:t>
            </a:r>
            <a:r>
              <a:rPr lang="en-GB" sz="2400" dirty="0"/>
              <a:t> at the moving front into a </a:t>
            </a:r>
            <a:r>
              <a:rPr lang="en-GB" sz="2400" dirty="0">
                <a:solidFill>
                  <a:srgbClr val="FF0000"/>
                </a:solidFill>
              </a:rPr>
              <a:t>boundary condition</a:t>
            </a:r>
            <a:r>
              <a:rPr lang="en-GB" sz="2400" dirty="0"/>
              <a:t>.</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We scale the variables so that we solve for the height of the profile first and determine the position of the front afterwards. </a:t>
            </a:r>
          </a:p>
        </p:txBody>
      </p:sp>
    </p:spTree>
    <p:extLst>
      <p:ext uri="{BB962C8B-B14F-4D97-AF65-F5344CB8AC3E}">
        <p14:creationId xmlns:p14="http://schemas.microsoft.com/office/powerpoint/2010/main" val="218395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fade">
                                      <p:cBhvr>
                                        <p:cTn id="22" dur="5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fade">
                                      <p:cBhvr>
                                        <p:cTn id="27" dur="500"/>
                                        <p:tgtEl>
                                          <p:spTgt spid="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8" end="8"/>
                                            </p:txEl>
                                          </p:spTgt>
                                        </p:tgtEl>
                                        <p:attrNameLst>
                                          <p:attrName>style.visibility</p:attrName>
                                        </p:attrNameLst>
                                      </p:cBhvr>
                                      <p:to>
                                        <p:strVal val="visible"/>
                                      </p:to>
                                    </p:set>
                                    <p:animEffect transition="in" filter="fade">
                                      <p:cBhvr>
                                        <p:cTn id="32" dur="500"/>
                                        <p:tgtEl>
                                          <p:spTgt spid="1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10" end="10"/>
                                            </p:txEl>
                                          </p:spTgt>
                                        </p:tgtEl>
                                        <p:attrNameLst>
                                          <p:attrName>style.visibility</p:attrName>
                                        </p:attrNameLst>
                                      </p:cBhvr>
                                      <p:to>
                                        <p:strVal val="visible"/>
                                      </p:to>
                                    </p:set>
                                    <p:animEffect transition="in" filter="fade">
                                      <p:cBhvr>
                                        <p:cTn id="37" dur="500"/>
                                        <p:tgtEl>
                                          <p:spTgt spid="1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2EF9FF2-087B-47A9-B56C-3F26512B0AC0}"/>
              </a:ext>
            </a:extLst>
          </p:cNvPr>
          <p:cNvSpPr txBox="1"/>
          <p:nvPr/>
        </p:nvSpPr>
        <p:spPr>
          <a:xfrm>
            <a:off x="205643" y="245710"/>
            <a:ext cx="11060003" cy="933589"/>
          </a:xfrm>
          <a:prstGeom prst="rect">
            <a:avLst/>
          </a:prstGeom>
          <a:noFill/>
        </p:spPr>
        <p:txBody>
          <a:bodyPr wrap="square">
            <a:spAutoFit/>
          </a:bodyPr>
          <a:lstStyle/>
          <a:p>
            <a:pPr>
              <a:spcAft>
                <a:spcPts val="800"/>
              </a:spcAft>
            </a:pPr>
            <a:r>
              <a:rPr lang="en-GB" sz="2400" b="1" u="sng" dirty="0"/>
              <a:t>Spreading of a groundwater mound</a:t>
            </a:r>
          </a:p>
          <a:p>
            <a:pPr marL="342900" indent="-342900">
              <a:spcAft>
                <a:spcPts val="800"/>
              </a:spcAft>
              <a:buFont typeface="Arial" panose="020B0604020202020204" pitchFamily="34" charset="0"/>
              <a:buChar char="•"/>
            </a:pPr>
            <a:r>
              <a:rPr lang="en-GB" sz="2400" dirty="0"/>
              <a:t>Now let’s consider the spreading in a porous medium rather than in air: </a:t>
            </a:r>
          </a:p>
        </p:txBody>
      </p:sp>
      <p:sp>
        <p:nvSpPr>
          <p:cNvPr id="2" name="Rectangle 1">
            <a:extLst>
              <a:ext uri="{FF2B5EF4-FFF2-40B4-BE49-F238E27FC236}">
                <a16:creationId xmlns:a16="http://schemas.microsoft.com/office/drawing/2014/main" id="{D6379F39-E355-4561-A043-4C14DF7D8241}"/>
              </a:ext>
            </a:extLst>
          </p:cNvPr>
          <p:cNvSpPr/>
          <p:nvPr/>
        </p:nvSpPr>
        <p:spPr>
          <a:xfrm>
            <a:off x="1314450" y="1442224"/>
            <a:ext cx="8601075" cy="266319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48E94180-26EB-44D2-91DD-C9584EE5D285}"/>
              </a:ext>
            </a:extLst>
          </p:cNvPr>
          <p:cNvSpPr/>
          <p:nvPr/>
        </p:nvSpPr>
        <p:spPr>
          <a:xfrm>
            <a:off x="2977515" y="2526030"/>
            <a:ext cx="4806315" cy="3371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2097DDFE-A888-4A70-A2F2-F0C79F330C2A}"/>
              </a:ext>
            </a:extLst>
          </p:cNvPr>
          <p:cNvSpPr/>
          <p:nvPr/>
        </p:nvSpPr>
        <p:spPr>
          <a:xfrm>
            <a:off x="1314450" y="4105414"/>
            <a:ext cx="8646795" cy="2752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AD5B889-643D-40FD-8C40-F91DC4CF7B66}"/>
              </a:ext>
            </a:extLst>
          </p:cNvPr>
          <p:cNvSpPr txBox="1"/>
          <p:nvPr/>
        </p:nvSpPr>
        <p:spPr>
          <a:xfrm>
            <a:off x="205643" y="5598656"/>
            <a:ext cx="11060003" cy="461665"/>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t>Suppose that the liquid leaves behind a residue.</a:t>
            </a:r>
          </a:p>
        </p:txBody>
      </p:sp>
    </p:spTree>
    <p:extLst>
      <p:ext uri="{BB962C8B-B14F-4D97-AF65-F5344CB8AC3E}">
        <p14:creationId xmlns:p14="http://schemas.microsoft.com/office/powerpoint/2010/main" val="110402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2EF9FF2-087B-47A9-B56C-3F26512B0AC0}"/>
              </a:ext>
            </a:extLst>
          </p:cNvPr>
          <p:cNvSpPr txBox="1"/>
          <p:nvPr/>
        </p:nvSpPr>
        <p:spPr>
          <a:xfrm>
            <a:off x="205643" y="245710"/>
            <a:ext cx="11060003" cy="933589"/>
          </a:xfrm>
          <a:prstGeom prst="rect">
            <a:avLst/>
          </a:prstGeom>
          <a:noFill/>
        </p:spPr>
        <p:txBody>
          <a:bodyPr wrap="square">
            <a:spAutoFit/>
          </a:bodyPr>
          <a:lstStyle/>
          <a:p>
            <a:pPr>
              <a:spcAft>
                <a:spcPts val="800"/>
              </a:spcAft>
            </a:pPr>
            <a:r>
              <a:rPr lang="en-GB" sz="2400" b="1" u="sng" dirty="0"/>
              <a:t>Spreading of a groundwater mound</a:t>
            </a:r>
          </a:p>
          <a:p>
            <a:pPr marL="342900" indent="-342900">
              <a:spcAft>
                <a:spcPts val="800"/>
              </a:spcAft>
              <a:buFont typeface="Arial" panose="020B0604020202020204" pitchFamily="34" charset="0"/>
              <a:buChar char="•"/>
            </a:pPr>
            <a:r>
              <a:rPr lang="en-GB" sz="2400" dirty="0"/>
              <a:t>Now let’s consider the spreading in a porous medium rather than in air: </a:t>
            </a:r>
          </a:p>
        </p:txBody>
      </p:sp>
      <p:sp>
        <p:nvSpPr>
          <p:cNvPr id="2" name="Rectangle 1">
            <a:extLst>
              <a:ext uri="{FF2B5EF4-FFF2-40B4-BE49-F238E27FC236}">
                <a16:creationId xmlns:a16="http://schemas.microsoft.com/office/drawing/2014/main" id="{D6379F39-E355-4561-A043-4C14DF7D8241}"/>
              </a:ext>
            </a:extLst>
          </p:cNvPr>
          <p:cNvSpPr/>
          <p:nvPr/>
        </p:nvSpPr>
        <p:spPr>
          <a:xfrm>
            <a:off x="1314450" y="1442224"/>
            <a:ext cx="8601075" cy="266319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48E94180-26EB-44D2-91DD-C9584EE5D285}"/>
              </a:ext>
            </a:extLst>
          </p:cNvPr>
          <p:cNvSpPr/>
          <p:nvPr/>
        </p:nvSpPr>
        <p:spPr>
          <a:xfrm>
            <a:off x="2977515" y="2526030"/>
            <a:ext cx="4806315" cy="337185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5FACF806-4A5E-4FB2-9DB9-418D0487D58C}"/>
              </a:ext>
            </a:extLst>
          </p:cNvPr>
          <p:cNvSpPr/>
          <p:nvPr/>
        </p:nvSpPr>
        <p:spPr>
          <a:xfrm>
            <a:off x="2451734" y="3087122"/>
            <a:ext cx="5857875" cy="2249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2097DDFE-A888-4A70-A2F2-F0C79F330C2A}"/>
              </a:ext>
            </a:extLst>
          </p:cNvPr>
          <p:cNvSpPr/>
          <p:nvPr/>
        </p:nvSpPr>
        <p:spPr>
          <a:xfrm>
            <a:off x="1314450" y="4105414"/>
            <a:ext cx="8646795" cy="2752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A14E084-E36B-40D5-BA6F-82EBCC18A2B3}"/>
              </a:ext>
            </a:extLst>
          </p:cNvPr>
          <p:cNvSpPr txBox="1"/>
          <p:nvPr/>
        </p:nvSpPr>
        <p:spPr>
          <a:xfrm>
            <a:off x="205643" y="5598656"/>
            <a:ext cx="11060003" cy="461665"/>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t>Suppose that the liquid leaves behind a residue.</a:t>
            </a:r>
          </a:p>
        </p:txBody>
      </p:sp>
    </p:spTree>
    <p:extLst>
      <p:ext uri="{BB962C8B-B14F-4D97-AF65-F5344CB8AC3E}">
        <p14:creationId xmlns:p14="http://schemas.microsoft.com/office/powerpoint/2010/main" val="17451343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2EF9FF2-087B-47A9-B56C-3F26512B0AC0}"/>
              </a:ext>
            </a:extLst>
          </p:cNvPr>
          <p:cNvSpPr txBox="1"/>
          <p:nvPr/>
        </p:nvSpPr>
        <p:spPr>
          <a:xfrm>
            <a:off x="205643" y="526600"/>
            <a:ext cx="11060003" cy="5078313"/>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t>We now split up the problem into two regions.</a:t>
            </a:r>
          </a:p>
          <a:p>
            <a:pPr marL="342900" indent="-342900">
              <a:spcAft>
                <a:spcPts val="800"/>
              </a:spcAft>
              <a:buFont typeface="Arial" panose="020B0604020202020204" pitchFamily="34" charset="0"/>
              <a:buChar char="•"/>
            </a:pPr>
            <a:endParaRPr lang="en-GB" sz="2400" dirty="0"/>
          </a:p>
          <a:p>
            <a:pPr marL="342900" indent="-342900">
              <a:spcAft>
                <a:spcPts val="800"/>
              </a:spcAft>
              <a:buFont typeface="Arial" panose="020B0604020202020204" pitchFamily="34" charset="0"/>
              <a:buChar char="•"/>
            </a:pPr>
            <a:r>
              <a:rPr lang="en-GB" sz="2400" b="1" dirty="0"/>
              <a:t>Region 1: Liquid invading dry porous medium</a:t>
            </a:r>
            <a:br>
              <a:rPr lang="en-GB" sz="2400" b="1" dirty="0"/>
            </a:br>
            <a:endParaRPr lang="en-GB" sz="2400" b="1" dirty="0"/>
          </a:p>
          <a:p>
            <a:pPr marL="342900" indent="-342900">
              <a:spcAft>
                <a:spcPts val="800"/>
              </a:spcAft>
              <a:buFont typeface="Arial" panose="020B0604020202020204" pitchFamily="34" charset="0"/>
              <a:buChar char="•"/>
            </a:pPr>
            <a:endParaRPr lang="en-GB" sz="2400" b="1" dirty="0"/>
          </a:p>
          <a:p>
            <a:pPr marL="342900" indent="-342900">
              <a:spcAft>
                <a:spcPts val="800"/>
              </a:spcAft>
              <a:buFont typeface="Arial" panose="020B0604020202020204" pitchFamily="34" charset="0"/>
              <a:buChar char="•"/>
            </a:pPr>
            <a:endParaRPr lang="en-GB" sz="2400" b="1" dirty="0"/>
          </a:p>
          <a:p>
            <a:pPr marL="342900" indent="-342900">
              <a:spcAft>
                <a:spcPts val="800"/>
              </a:spcAft>
              <a:buFont typeface="Arial" panose="020B0604020202020204" pitchFamily="34" charset="0"/>
              <a:buChar char="•"/>
            </a:pPr>
            <a:endParaRPr lang="en-GB" sz="2400" b="1" dirty="0"/>
          </a:p>
          <a:p>
            <a:pPr marL="342900" indent="-342900">
              <a:spcAft>
                <a:spcPts val="800"/>
              </a:spcAft>
              <a:buFont typeface="Arial" panose="020B0604020202020204" pitchFamily="34" charset="0"/>
              <a:buChar char="•"/>
            </a:pPr>
            <a:endParaRPr lang="en-GB" sz="2400" b="1" dirty="0"/>
          </a:p>
          <a:p>
            <a:pPr marL="342900" indent="-342900">
              <a:spcAft>
                <a:spcPts val="800"/>
              </a:spcAft>
              <a:buFont typeface="Arial" panose="020B0604020202020204" pitchFamily="34" charset="0"/>
              <a:buChar char="•"/>
            </a:pPr>
            <a:r>
              <a:rPr lang="en-GB" sz="2400" dirty="0"/>
              <a:t>Here the flow is governed by the porous  medium equation</a:t>
            </a:r>
          </a:p>
          <a:p>
            <a:pPr marL="342900" indent="-342900">
              <a:spcAft>
                <a:spcPts val="800"/>
              </a:spcAft>
              <a:buFont typeface="Arial" panose="020B0604020202020204" pitchFamily="34" charset="0"/>
              <a:buChar char="•"/>
            </a:pPr>
            <a:endParaRPr lang="en-GB" sz="2400" dirty="0"/>
          </a:p>
          <a:p>
            <a:pPr marL="342900" indent="-342900">
              <a:spcAft>
                <a:spcPts val="800"/>
              </a:spcAft>
              <a:buFont typeface="Arial" panose="020B0604020202020204" pitchFamily="34" charset="0"/>
              <a:buChar char="•"/>
            </a:pPr>
            <a:endParaRPr lang="en-GB" sz="2400" dirty="0"/>
          </a:p>
        </p:txBody>
      </p:sp>
      <p:pic>
        <p:nvPicPr>
          <p:cNvPr id="9" name="Picture 8">
            <a:extLst>
              <a:ext uri="{FF2B5EF4-FFF2-40B4-BE49-F238E27FC236}">
                <a16:creationId xmlns:a16="http://schemas.microsoft.com/office/drawing/2014/main" id="{F8B7270D-5CE1-4E5C-9A8A-A23C80360182}"/>
              </a:ext>
            </a:extLst>
          </p:cNvPr>
          <p:cNvPicPr>
            <a:picLocks noChangeAspect="1"/>
          </p:cNvPicPr>
          <p:nvPr/>
        </p:nvPicPr>
        <p:blipFill>
          <a:blip r:embed="rId3"/>
          <a:stretch>
            <a:fillRect/>
          </a:stretch>
        </p:blipFill>
        <p:spPr>
          <a:xfrm>
            <a:off x="1335406" y="4919160"/>
            <a:ext cx="8420100" cy="1198536"/>
          </a:xfrm>
          <a:prstGeom prst="rect">
            <a:avLst/>
          </a:prstGeom>
        </p:spPr>
      </p:pic>
      <p:pic>
        <p:nvPicPr>
          <p:cNvPr id="3" name="Picture 2">
            <a:extLst>
              <a:ext uri="{FF2B5EF4-FFF2-40B4-BE49-F238E27FC236}">
                <a16:creationId xmlns:a16="http://schemas.microsoft.com/office/drawing/2014/main" id="{87307696-9EC5-431F-8701-88A87087EFFD}"/>
              </a:ext>
            </a:extLst>
          </p:cNvPr>
          <p:cNvPicPr>
            <a:picLocks noChangeAspect="1"/>
          </p:cNvPicPr>
          <p:nvPr/>
        </p:nvPicPr>
        <p:blipFill>
          <a:blip r:embed="rId4"/>
          <a:stretch>
            <a:fillRect/>
          </a:stretch>
        </p:blipFill>
        <p:spPr>
          <a:xfrm>
            <a:off x="6356819" y="1446306"/>
            <a:ext cx="1820792" cy="480581"/>
          </a:xfrm>
          <a:prstGeom prst="rect">
            <a:avLst/>
          </a:prstGeom>
        </p:spPr>
      </p:pic>
    </p:spTree>
    <p:extLst>
      <p:ext uri="{BB962C8B-B14F-4D97-AF65-F5344CB8AC3E}">
        <p14:creationId xmlns:p14="http://schemas.microsoft.com/office/powerpoint/2010/main" val="153336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7" end="7"/>
                                            </p:txEl>
                                          </p:spTgt>
                                        </p:tgtEl>
                                        <p:attrNameLst>
                                          <p:attrName>style.visibility</p:attrName>
                                        </p:attrNameLst>
                                      </p:cBhvr>
                                      <p:to>
                                        <p:strVal val="visible"/>
                                      </p:to>
                                    </p:set>
                                    <p:animEffect transition="in" filter="fade">
                                      <p:cBhvr>
                                        <p:cTn id="20" dur="500"/>
                                        <p:tgtEl>
                                          <p:spTgt spid="7">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D52B43F6-C00D-4544-AB30-10BF2783ECB1}"/>
              </a:ext>
            </a:extLst>
          </p:cNvPr>
          <p:cNvPicPr>
            <a:picLocks noChangeAspect="1"/>
          </p:cNvPicPr>
          <p:nvPr/>
        </p:nvPicPr>
        <p:blipFill>
          <a:blip r:embed="rId2"/>
          <a:stretch>
            <a:fillRect/>
          </a:stretch>
        </p:blipFill>
        <p:spPr>
          <a:xfrm>
            <a:off x="431423" y="67190"/>
            <a:ext cx="4505325" cy="1400175"/>
          </a:xfrm>
          <a:prstGeom prst="rect">
            <a:avLst/>
          </a:prstGeom>
        </p:spPr>
      </p:pic>
      <p:sp>
        <p:nvSpPr>
          <p:cNvPr id="31" name="TextBox 30">
            <a:extLst>
              <a:ext uri="{FF2B5EF4-FFF2-40B4-BE49-F238E27FC236}">
                <a16:creationId xmlns:a16="http://schemas.microsoft.com/office/drawing/2014/main" id="{82656698-6D6F-4C0F-8722-1B3AF87DF9EE}"/>
              </a:ext>
            </a:extLst>
          </p:cNvPr>
          <p:cNvSpPr txBox="1"/>
          <p:nvPr/>
        </p:nvSpPr>
        <p:spPr>
          <a:xfrm>
            <a:off x="235527" y="1682549"/>
            <a:ext cx="9051655" cy="461665"/>
          </a:xfrm>
          <a:prstGeom prst="rect">
            <a:avLst/>
          </a:prstGeom>
          <a:noFill/>
        </p:spPr>
        <p:txBody>
          <a:bodyPr wrap="square">
            <a:spAutoFit/>
          </a:bodyPr>
          <a:lstStyle/>
          <a:p>
            <a:pPr marL="342900" indent="-342900">
              <a:buFont typeface="Arial" panose="020B0604020202020204" pitchFamily="34" charset="0"/>
              <a:buChar char="•"/>
            </a:pPr>
            <a:r>
              <a:rPr lang="en-GB" sz="2400" dirty="0"/>
              <a:t>We can solve this problem analytically (see problem sheet 1).</a:t>
            </a:r>
          </a:p>
        </p:txBody>
      </p:sp>
      <p:pic>
        <p:nvPicPr>
          <p:cNvPr id="33" name="Picture 32">
            <a:extLst>
              <a:ext uri="{FF2B5EF4-FFF2-40B4-BE49-F238E27FC236}">
                <a16:creationId xmlns:a16="http://schemas.microsoft.com/office/drawing/2014/main" id="{6A504A1A-5077-4191-96E9-23588C238440}"/>
              </a:ext>
            </a:extLst>
          </p:cNvPr>
          <p:cNvPicPr>
            <a:picLocks noChangeAspect="1"/>
          </p:cNvPicPr>
          <p:nvPr/>
        </p:nvPicPr>
        <p:blipFill>
          <a:blip r:embed="rId3"/>
          <a:stretch>
            <a:fillRect/>
          </a:stretch>
        </p:blipFill>
        <p:spPr>
          <a:xfrm>
            <a:off x="9367315" y="618014"/>
            <a:ext cx="1780298" cy="464059"/>
          </a:xfrm>
          <a:prstGeom prst="rect">
            <a:avLst/>
          </a:prstGeom>
        </p:spPr>
      </p:pic>
      <p:sp>
        <p:nvSpPr>
          <p:cNvPr id="15" name="TextBox 14">
            <a:extLst>
              <a:ext uri="{FF2B5EF4-FFF2-40B4-BE49-F238E27FC236}">
                <a16:creationId xmlns:a16="http://schemas.microsoft.com/office/drawing/2014/main" id="{1B87F284-9571-4CB1-9770-4C27A233E410}"/>
              </a:ext>
            </a:extLst>
          </p:cNvPr>
          <p:cNvSpPr txBox="1"/>
          <p:nvPr/>
        </p:nvSpPr>
        <p:spPr>
          <a:xfrm>
            <a:off x="235527" y="2248721"/>
            <a:ext cx="10748358" cy="461665"/>
          </a:xfrm>
          <a:prstGeom prst="rect">
            <a:avLst/>
          </a:prstGeom>
          <a:noFill/>
        </p:spPr>
        <p:txBody>
          <a:bodyPr wrap="square">
            <a:spAutoFit/>
          </a:bodyPr>
          <a:lstStyle/>
          <a:p>
            <a:pPr marL="342900" indent="-342900">
              <a:buFont typeface="Arial" panose="020B0604020202020204" pitchFamily="34" charset="0"/>
              <a:buChar char="•"/>
            </a:pPr>
            <a:r>
              <a:rPr lang="en-GB" sz="2400" dirty="0"/>
              <a:t>For any initial condition, we appear to evolve to the same final shape. </a:t>
            </a:r>
          </a:p>
        </p:txBody>
      </p:sp>
      <p:pic>
        <p:nvPicPr>
          <p:cNvPr id="3" name="Picture 2">
            <a:extLst>
              <a:ext uri="{FF2B5EF4-FFF2-40B4-BE49-F238E27FC236}">
                <a16:creationId xmlns:a16="http://schemas.microsoft.com/office/drawing/2014/main" id="{85FBA808-DFDB-4CBD-B638-97F8C5B78C0D}"/>
              </a:ext>
            </a:extLst>
          </p:cNvPr>
          <p:cNvPicPr>
            <a:picLocks noChangeAspect="1"/>
          </p:cNvPicPr>
          <p:nvPr/>
        </p:nvPicPr>
        <p:blipFill>
          <a:blip r:embed="rId4"/>
          <a:stretch>
            <a:fillRect/>
          </a:stretch>
        </p:blipFill>
        <p:spPr>
          <a:xfrm>
            <a:off x="296954" y="4746812"/>
            <a:ext cx="5418048" cy="2156162"/>
          </a:xfrm>
          <a:prstGeom prst="rect">
            <a:avLst/>
          </a:prstGeom>
        </p:spPr>
      </p:pic>
      <p:pic>
        <p:nvPicPr>
          <p:cNvPr id="5" name="Picture 4">
            <a:extLst>
              <a:ext uri="{FF2B5EF4-FFF2-40B4-BE49-F238E27FC236}">
                <a16:creationId xmlns:a16="http://schemas.microsoft.com/office/drawing/2014/main" id="{A7090654-C996-4B54-8A59-89E9DB34D819}"/>
              </a:ext>
            </a:extLst>
          </p:cNvPr>
          <p:cNvPicPr>
            <a:picLocks noChangeAspect="1"/>
          </p:cNvPicPr>
          <p:nvPr/>
        </p:nvPicPr>
        <p:blipFill>
          <a:blip r:embed="rId5"/>
          <a:stretch>
            <a:fillRect/>
          </a:stretch>
        </p:blipFill>
        <p:spPr>
          <a:xfrm>
            <a:off x="6631532" y="4639653"/>
            <a:ext cx="5365087" cy="2119240"/>
          </a:xfrm>
          <a:prstGeom prst="rect">
            <a:avLst/>
          </a:prstGeom>
        </p:spPr>
      </p:pic>
      <p:pic>
        <p:nvPicPr>
          <p:cNvPr id="1070" name="Picture 46" descr="\hat{h}(\hat{z},0)=\hat{h}_0(\hat{z})"/>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4607" y="525031"/>
            <a:ext cx="2814848" cy="590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94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2EF9FF2-087B-47A9-B56C-3F26512B0AC0}"/>
              </a:ext>
            </a:extLst>
          </p:cNvPr>
          <p:cNvSpPr txBox="1"/>
          <p:nvPr/>
        </p:nvSpPr>
        <p:spPr>
          <a:xfrm>
            <a:off x="205643" y="245710"/>
            <a:ext cx="11060003" cy="4503797"/>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b="1" dirty="0"/>
              <a:t>Region 2: Liquid draining </a:t>
            </a:r>
            <a:br>
              <a:rPr lang="en-GB" sz="2400" b="1" dirty="0"/>
            </a:br>
            <a:endParaRPr lang="en-GB" sz="2400" b="1" dirty="0"/>
          </a:p>
          <a:p>
            <a:pPr marL="342900" indent="-342900">
              <a:spcAft>
                <a:spcPts val="800"/>
              </a:spcAft>
              <a:buFont typeface="Arial" panose="020B0604020202020204" pitchFamily="34" charset="0"/>
              <a:buChar char="•"/>
            </a:pPr>
            <a:endParaRPr lang="en-GB" sz="2400" b="1" dirty="0"/>
          </a:p>
          <a:p>
            <a:pPr marL="342900" indent="-342900">
              <a:spcAft>
                <a:spcPts val="800"/>
              </a:spcAft>
              <a:buFont typeface="Arial" panose="020B0604020202020204" pitchFamily="34" charset="0"/>
              <a:buChar char="•"/>
            </a:pPr>
            <a:endParaRPr lang="en-GB" sz="2400" b="1" dirty="0"/>
          </a:p>
          <a:p>
            <a:pPr marL="342900" indent="-342900">
              <a:spcAft>
                <a:spcPts val="800"/>
              </a:spcAft>
              <a:buFont typeface="Arial" panose="020B0604020202020204" pitchFamily="34" charset="0"/>
              <a:buChar char="•"/>
            </a:pPr>
            <a:endParaRPr lang="en-GB" sz="2400" b="1" dirty="0"/>
          </a:p>
          <a:p>
            <a:pPr marL="342900" indent="-342900">
              <a:spcAft>
                <a:spcPts val="800"/>
              </a:spcAft>
              <a:buFont typeface="Arial" panose="020B0604020202020204" pitchFamily="34" charset="0"/>
              <a:buChar char="•"/>
            </a:pPr>
            <a:endParaRPr lang="en-GB" sz="2400" b="1" dirty="0"/>
          </a:p>
          <a:p>
            <a:pPr marL="342900" indent="-342900">
              <a:spcAft>
                <a:spcPts val="800"/>
              </a:spcAft>
              <a:buFont typeface="Arial" panose="020B0604020202020204" pitchFamily="34" charset="0"/>
              <a:buChar char="•"/>
            </a:pPr>
            <a:r>
              <a:rPr lang="en-GB" sz="2400" dirty="0"/>
              <a:t>Here the flow is governed by a modified porous medium equation due to the partially saturated residue region:</a:t>
            </a:r>
          </a:p>
          <a:p>
            <a:pPr marL="342900" indent="-342900">
              <a:spcAft>
                <a:spcPts val="800"/>
              </a:spcAft>
              <a:buFont typeface="Arial" panose="020B0604020202020204" pitchFamily="34" charset="0"/>
              <a:buChar char="•"/>
            </a:pPr>
            <a:endParaRPr lang="en-GB" sz="2400" dirty="0"/>
          </a:p>
          <a:p>
            <a:pPr marL="342900" indent="-342900">
              <a:spcAft>
                <a:spcPts val="800"/>
              </a:spcAft>
              <a:buFont typeface="Arial" panose="020B0604020202020204" pitchFamily="34" charset="0"/>
              <a:buChar char="•"/>
            </a:pPr>
            <a:endParaRPr lang="en-GB" sz="2400" dirty="0"/>
          </a:p>
        </p:txBody>
      </p:sp>
      <p:pic>
        <p:nvPicPr>
          <p:cNvPr id="4" name="Picture 3">
            <a:extLst>
              <a:ext uri="{FF2B5EF4-FFF2-40B4-BE49-F238E27FC236}">
                <a16:creationId xmlns:a16="http://schemas.microsoft.com/office/drawing/2014/main" id="{14F7575B-1514-45F9-84C5-3564BBC1EFA7}"/>
              </a:ext>
            </a:extLst>
          </p:cNvPr>
          <p:cNvPicPr>
            <a:picLocks noChangeAspect="1"/>
          </p:cNvPicPr>
          <p:nvPr/>
        </p:nvPicPr>
        <p:blipFill>
          <a:blip r:embed="rId3"/>
          <a:stretch>
            <a:fillRect/>
          </a:stretch>
        </p:blipFill>
        <p:spPr>
          <a:xfrm>
            <a:off x="3890999" y="245710"/>
            <a:ext cx="1771987" cy="441325"/>
          </a:xfrm>
          <a:prstGeom prst="rect">
            <a:avLst/>
          </a:prstGeom>
        </p:spPr>
      </p:pic>
      <p:pic>
        <p:nvPicPr>
          <p:cNvPr id="6" name="Picture 5">
            <a:extLst>
              <a:ext uri="{FF2B5EF4-FFF2-40B4-BE49-F238E27FC236}">
                <a16:creationId xmlns:a16="http://schemas.microsoft.com/office/drawing/2014/main" id="{2F9F15F7-0691-4ADB-A354-8B1D811B1D25}"/>
              </a:ext>
            </a:extLst>
          </p:cNvPr>
          <p:cNvPicPr>
            <a:picLocks noChangeAspect="1"/>
          </p:cNvPicPr>
          <p:nvPr/>
        </p:nvPicPr>
        <p:blipFill>
          <a:blip r:embed="rId4"/>
          <a:stretch>
            <a:fillRect/>
          </a:stretch>
        </p:blipFill>
        <p:spPr>
          <a:xfrm>
            <a:off x="1404469" y="3893947"/>
            <a:ext cx="8797365" cy="1171755"/>
          </a:xfrm>
          <a:prstGeom prst="rect">
            <a:avLst/>
          </a:prstGeom>
        </p:spPr>
      </p:pic>
      <p:sp>
        <p:nvSpPr>
          <p:cNvPr id="10" name="TextBox 9">
            <a:extLst>
              <a:ext uri="{FF2B5EF4-FFF2-40B4-BE49-F238E27FC236}">
                <a16:creationId xmlns:a16="http://schemas.microsoft.com/office/drawing/2014/main" id="{8EFFBDF4-3E28-4ADC-811F-59AF5936B234}"/>
              </a:ext>
            </a:extLst>
          </p:cNvPr>
          <p:cNvSpPr txBox="1"/>
          <p:nvPr/>
        </p:nvSpPr>
        <p:spPr>
          <a:xfrm>
            <a:off x="273149" y="5152633"/>
            <a:ext cx="11060003" cy="1200329"/>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t>s = fraction of space occupied by liquid in drained region.</a:t>
            </a:r>
            <a:br>
              <a:rPr lang="en-GB" sz="2400" dirty="0"/>
            </a:br>
            <a:r>
              <a:rPr lang="en-GB" sz="2400" dirty="0"/>
              <a:t>s = 0 recovers the original porous medium equation. As s increases,                 gets larger due to the liquid in the drained region pushing down. </a:t>
            </a:r>
          </a:p>
        </p:txBody>
      </p:sp>
      <p:pic>
        <p:nvPicPr>
          <p:cNvPr id="11" name="Picture 10">
            <a:extLst>
              <a:ext uri="{FF2B5EF4-FFF2-40B4-BE49-F238E27FC236}">
                <a16:creationId xmlns:a16="http://schemas.microsoft.com/office/drawing/2014/main" id="{3D73B165-7EAE-4931-B71C-53DF232951A3}"/>
              </a:ext>
            </a:extLst>
          </p:cNvPr>
          <p:cNvPicPr>
            <a:picLocks noChangeAspect="1"/>
          </p:cNvPicPr>
          <p:nvPr/>
        </p:nvPicPr>
        <p:blipFill>
          <a:blip r:embed="rId5"/>
          <a:stretch>
            <a:fillRect/>
          </a:stretch>
        </p:blipFill>
        <p:spPr>
          <a:xfrm>
            <a:off x="8996366" y="5492732"/>
            <a:ext cx="1068009" cy="492067"/>
          </a:xfrm>
          <a:prstGeom prst="rect">
            <a:avLst/>
          </a:prstGeom>
        </p:spPr>
      </p:pic>
    </p:spTree>
    <p:extLst>
      <p:ext uri="{BB962C8B-B14F-4D97-AF65-F5344CB8AC3E}">
        <p14:creationId xmlns:p14="http://schemas.microsoft.com/office/powerpoint/2010/main" val="11102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animEffect transition="in" filter="fade">
                                      <p:cBhvr>
                                        <p:cTn id="15" dur="500"/>
                                        <p:tgtEl>
                                          <p:spTgt spid="7">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C37D6ED-3AC9-4496-8BF5-2542DC4E6322}"/>
              </a:ext>
            </a:extLst>
          </p:cNvPr>
          <p:cNvPicPr>
            <a:picLocks noChangeAspect="1"/>
          </p:cNvPicPr>
          <p:nvPr/>
        </p:nvPicPr>
        <p:blipFill>
          <a:blip r:embed="rId3"/>
          <a:stretch>
            <a:fillRect/>
          </a:stretch>
        </p:blipFill>
        <p:spPr>
          <a:xfrm>
            <a:off x="3103594" y="5619001"/>
            <a:ext cx="330875" cy="379693"/>
          </a:xfrm>
          <a:prstGeom prst="rect">
            <a:avLst/>
          </a:prstGeom>
        </p:spPr>
      </p:pic>
      <p:pic>
        <p:nvPicPr>
          <p:cNvPr id="12" name="Picture 11">
            <a:extLst>
              <a:ext uri="{FF2B5EF4-FFF2-40B4-BE49-F238E27FC236}">
                <a16:creationId xmlns:a16="http://schemas.microsoft.com/office/drawing/2014/main" id="{0741E1DE-1EC9-419B-B399-0D646D532639}"/>
              </a:ext>
            </a:extLst>
          </p:cNvPr>
          <p:cNvPicPr>
            <a:picLocks noChangeAspect="1"/>
          </p:cNvPicPr>
          <p:nvPr/>
        </p:nvPicPr>
        <p:blipFill>
          <a:blip r:embed="rId4"/>
          <a:stretch>
            <a:fillRect/>
          </a:stretch>
        </p:blipFill>
        <p:spPr>
          <a:xfrm>
            <a:off x="2126596" y="5595097"/>
            <a:ext cx="395557" cy="422650"/>
          </a:xfrm>
          <a:prstGeom prst="rect">
            <a:avLst/>
          </a:prstGeom>
        </p:spPr>
      </p:pic>
      <p:sp>
        <p:nvSpPr>
          <p:cNvPr id="7" name="TextBox 6">
            <a:extLst>
              <a:ext uri="{FF2B5EF4-FFF2-40B4-BE49-F238E27FC236}">
                <a16:creationId xmlns:a16="http://schemas.microsoft.com/office/drawing/2014/main" id="{52EF9FF2-087B-47A9-B56C-3F26512B0AC0}"/>
              </a:ext>
            </a:extLst>
          </p:cNvPr>
          <p:cNvSpPr txBox="1"/>
          <p:nvPr/>
        </p:nvSpPr>
        <p:spPr>
          <a:xfrm>
            <a:off x="205643" y="239734"/>
            <a:ext cx="11060003" cy="3190617"/>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t>Denote the position of the front by       </a:t>
            </a:r>
            <a:r>
              <a:rPr lang="en-GB" sz="2400" i="1" dirty="0"/>
              <a:t>     </a:t>
            </a:r>
            <a:r>
              <a:rPr lang="en-GB" sz="2400" dirty="0"/>
              <a:t>and the position of the joint separating Regions 1 and 2 by            .</a:t>
            </a:r>
            <a:endParaRPr lang="en-GB" sz="2400" baseline="-25000" dirty="0"/>
          </a:p>
          <a:p>
            <a:pPr marL="342900" indent="-342900">
              <a:spcAft>
                <a:spcPts val="800"/>
              </a:spcAft>
              <a:buFont typeface="Arial" panose="020B0604020202020204" pitchFamily="34" charset="0"/>
              <a:buChar char="•"/>
            </a:pPr>
            <a:endParaRPr lang="en-GB" sz="2400" b="1" dirty="0"/>
          </a:p>
          <a:p>
            <a:pPr marL="342900" indent="-342900">
              <a:spcAft>
                <a:spcPts val="800"/>
              </a:spcAft>
              <a:buFont typeface="Arial" panose="020B0604020202020204" pitchFamily="34" charset="0"/>
              <a:buChar char="•"/>
            </a:pPr>
            <a:endParaRPr lang="en-GB" sz="2400" b="1" dirty="0"/>
          </a:p>
          <a:p>
            <a:pPr marL="342900" indent="-342900">
              <a:spcAft>
                <a:spcPts val="800"/>
              </a:spcAft>
              <a:buFont typeface="Arial" panose="020B0604020202020204" pitchFamily="34" charset="0"/>
              <a:buChar char="•"/>
            </a:pPr>
            <a:endParaRPr lang="en-GB" sz="2400" b="1" dirty="0"/>
          </a:p>
          <a:p>
            <a:pPr marL="342900" indent="-342900">
              <a:spcAft>
                <a:spcPts val="800"/>
              </a:spcAft>
              <a:buFont typeface="Arial" panose="020B0604020202020204" pitchFamily="34" charset="0"/>
              <a:buChar char="•"/>
            </a:pPr>
            <a:endParaRPr lang="en-GB" sz="2400" dirty="0"/>
          </a:p>
          <a:p>
            <a:pPr marL="1257300" lvl="2" indent="-342900">
              <a:spcAft>
                <a:spcPts val="800"/>
              </a:spcAft>
              <a:buFont typeface="Arial" panose="020B0604020202020204" pitchFamily="34" charset="0"/>
              <a:buChar char="•"/>
            </a:pPr>
            <a:endParaRPr lang="en-GB" sz="2400" dirty="0"/>
          </a:p>
        </p:txBody>
      </p:sp>
      <p:sp>
        <p:nvSpPr>
          <p:cNvPr id="10" name="TextBox 9">
            <a:extLst>
              <a:ext uri="{FF2B5EF4-FFF2-40B4-BE49-F238E27FC236}">
                <a16:creationId xmlns:a16="http://schemas.microsoft.com/office/drawing/2014/main" id="{8EFFBDF4-3E28-4ADC-811F-59AF5936B234}"/>
              </a:ext>
            </a:extLst>
          </p:cNvPr>
          <p:cNvSpPr txBox="1"/>
          <p:nvPr/>
        </p:nvSpPr>
        <p:spPr>
          <a:xfrm>
            <a:off x="273149" y="5152633"/>
            <a:ext cx="11060003" cy="1200329"/>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t>We have two second-order partial differential equations with two additional unknowns (       and     ) so we require initial conditions for the two regions plus six boundary conditions (four for the two equations and two for the unknowns). </a:t>
            </a:r>
          </a:p>
        </p:txBody>
      </p:sp>
      <p:pic>
        <p:nvPicPr>
          <p:cNvPr id="3" name="Picture 2">
            <a:extLst>
              <a:ext uri="{FF2B5EF4-FFF2-40B4-BE49-F238E27FC236}">
                <a16:creationId xmlns:a16="http://schemas.microsoft.com/office/drawing/2014/main" id="{F501FA80-34E7-48B9-AB48-C33A9AF20AF4}"/>
              </a:ext>
            </a:extLst>
          </p:cNvPr>
          <p:cNvPicPr>
            <a:picLocks noChangeAspect="1"/>
          </p:cNvPicPr>
          <p:nvPr/>
        </p:nvPicPr>
        <p:blipFill>
          <a:blip r:embed="rId5"/>
          <a:stretch>
            <a:fillRect/>
          </a:stretch>
        </p:blipFill>
        <p:spPr>
          <a:xfrm>
            <a:off x="4972608" y="245037"/>
            <a:ext cx="727465" cy="479705"/>
          </a:xfrm>
          <a:prstGeom prst="rect">
            <a:avLst/>
          </a:prstGeom>
        </p:spPr>
      </p:pic>
      <p:pic>
        <p:nvPicPr>
          <p:cNvPr id="8" name="Picture 7">
            <a:extLst>
              <a:ext uri="{FF2B5EF4-FFF2-40B4-BE49-F238E27FC236}">
                <a16:creationId xmlns:a16="http://schemas.microsoft.com/office/drawing/2014/main" id="{E7F99891-764F-4B54-94F5-2EABB01C9740}"/>
              </a:ext>
            </a:extLst>
          </p:cNvPr>
          <p:cNvPicPr>
            <a:picLocks noChangeAspect="1"/>
          </p:cNvPicPr>
          <p:nvPr/>
        </p:nvPicPr>
        <p:blipFill>
          <a:blip r:embed="rId6"/>
          <a:stretch>
            <a:fillRect/>
          </a:stretch>
        </p:blipFill>
        <p:spPr>
          <a:xfrm>
            <a:off x="3004951" y="653028"/>
            <a:ext cx="751465" cy="390525"/>
          </a:xfrm>
          <a:prstGeom prst="rect">
            <a:avLst/>
          </a:prstGeom>
        </p:spPr>
      </p:pic>
    </p:spTree>
    <p:extLst>
      <p:ext uri="{BB962C8B-B14F-4D97-AF65-F5344CB8AC3E}">
        <p14:creationId xmlns:p14="http://schemas.microsoft.com/office/powerpoint/2010/main" val="271133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2EF9FF2-087B-47A9-B56C-3F26512B0AC0}"/>
              </a:ext>
            </a:extLst>
          </p:cNvPr>
          <p:cNvSpPr txBox="1"/>
          <p:nvPr/>
        </p:nvSpPr>
        <p:spPr>
          <a:xfrm>
            <a:off x="205643" y="245710"/>
            <a:ext cx="11060003" cy="461665"/>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t>We apply:</a:t>
            </a:r>
          </a:p>
        </p:txBody>
      </p:sp>
      <p:pic>
        <p:nvPicPr>
          <p:cNvPr id="3" name="Picture 2">
            <a:extLst>
              <a:ext uri="{FF2B5EF4-FFF2-40B4-BE49-F238E27FC236}">
                <a16:creationId xmlns:a16="http://schemas.microsoft.com/office/drawing/2014/main" id="{E2B915E2-999C-4056-854A-1BB8444F981C}"/>
              </a:ext>
            </a:extLst>
          </p:cNvPr>
          <p:cNvPicPr>
            <a:picLocks noChangeAspect="1"/>
          </p:cNvPicPr>
          <p:nvPr/>
        </p:nvPicPr>
        <p:blipFill>
          <a:blip r:embed="rId3"/>
          <a:stretch>
            <a:fillRect/>
          </a:stretch>
        </p:blipFill>
        <p:spPr>
          <a:xfrm>
            <a:off x="606238" y="875739"/>
            <a:ext cx="2169459" cy="1559299"/>
          </a:xfrm>
          <a:prstGeom prst="rect">
            <a:avLst/>
          </a:prstGeom>
        </p:spPr>
      </p:pic>
      <p:grpSp>
        <p:nvGrpSpPr>
          <p:cNvPr id="9" name="Group 8">
            <a:extLst>
              <a:ext uri="{FF2B5EF4-FFF2-40B4-BE49-F238E27FC236}">
                <a16:creationId xmlns:a16="http://schemas.microsoft.com/office/drawing/2014/main" id="{8BF11A11-90EC-4EC3-B542-E78505C5CD9C}"/>
              </a:ext>
            </a:extLst>
          </p:cNvPr>
          <p:cNvGrpSpPr/>
          <p:nvPr/>
        </p:nvGrpSpPr>
        <p:grpSpPr>
          <a:xfrm>
            <a:off x="998069" y="2431116"/>
            <a:ext cx="3923927" cy="1910231"/>
            <a:chOff x="4514850" y="1866900"/>
            <a:chExt cx="6169304" cy="3124200"/>
          </a:xfrm>
        </p:grpSpPr>
        <p:pic>
          <p:nvPicPr>
            <p:cNvPr id="5" name="Picture 4">
              <a:extLst>
                <a:ext uri="{FF2B5EF4-FFF2-40B4-BE49-F238E27FC236}">
                  <a16:creationId xmlns:a16="http://schemas.microsoft.com/office/drawing/2014/main" id="{7E90C962-490A-4235-9C52-0396F3891E35}"/>
                </a:ext>
              </a:extLst>
            </p:cNvPr>
            <p:cNvPicPr>
              <a:picLocks noChangeAspect="1"/>
            </p:cNvPicPr>
            <p:nvPr/>
          </p:nvPicPr>
          <p:blipFill>
            <a:blip r:embed="rId4"/>
            <a:stretch>
              <a:fillRect/>
            </a:stretch>
          </p:blipFill>
          <p:spPr>
            <a:xfrm>
              <a:off x="4514850" y="1866900"/>
              <a:ext cx="3162300" cy="3124200"/>
            </a:xfrm>
            <a:prstGeom prst="rect">
              <a:avLst/>
            </a:prstGeom>
          </p:spPr>
        </p:pic>
        <p:pic>
          <p:nvPicPr>
            <p:cNvPr id="8" name="Picture 7">
              <a:extLst>
                <a:ext uri="{FF2B5EF4-FFF2-40B4-BE49-F238E27FC236}">
                  <a16:creationId xmlns:a16="http://schemas.microsoft.com/office/drawing/2014/main" id="{63BE925C-72F9-486F-BF5A-70D034671126}"/>
                </a:ext>
              </a:extLst>
            </p:cNvPr>
            <p:cNvPicPr>
              <a:picLocks noChangeAspect="1"/>
            </p:cNvPicPr>
            <p:nvPr/>
          </p:nvPicPr>
          <p:blipFill>
            <a:blip r:embed="rId5"/>
            <a:stretch>
              <a:fillRect/>
            </a:stretch>
          </p:blipFill>
          <p:spPr>
            <a:xfrm>
              <a:off x="7340879" y="2335306"/>
              <a:ext cx="3343275" cy="2438400"/>
            </a:xfrm>
            <a:prstGeom prst="rect">
              <a:avLst/>
            </a:prstGeom>
          </p:spPr>
        </p:pic>
      </p:grpSp>
      <p:pic>
        <p:nvPicPr>
          <p:cNvPr id="12" name="Picture 11">
            <a:extLst>
              <a:ext uri="{FF2B5EF4-FFF2-40B4-BE49-F238E27FC236}">
                <a16:creationId xmlns:a16="http://schemas.microsoft.com/office/drawing/2014/main" id="{32C43FA9-A2B6-4720-B6A4-E961B973FC1C}"/>
              </a:ext>
            </a:extLst>
          </p:cNvPr>
          <p:cNvPicPr>
            <a:picLocks noChangeAspect="1"/>
          </p:cNvPicPr>
          <p:nvPr/>
        </p:nvPicPr>
        <p:blipFill>
          <a:blip r:embed="rId6"/>
          <a:stretch>
            <a:fillRect/>
          </a:stretch>
        </p:blipFill>
        <p:spPr>
          <a:xfrm>
            <a:off x="2502877" y="4697319"/>
            <a:ext cx="328761" cy="461665"/>
          </a:xfrm>
          <a:prstGeom prst="rect">
            <a:avLst/>
          </a:prstGeom>
        </p:spPr>
      </p:pic>
      <p:pic>
        <p:nvPicPr>
          <p:cNvPr id="14" name="Picture 13">
            <a:extLst>
              <a:ext uri="{FF2B5EF4-FFF2-40B4-BE49-F238E27FC236}">
                <a16:creationId xmlns:a16="http://schemas.microsoft.com/office/drawing/2014/main" id="{4B92EC69-38F5-4B48-B914-065E986AD8B2}"/>
              </a:ext>
            </a:extLst>
          </p:cNvPr>
          <p:cNvPicPr>
            <a:picLocks noChangeAspect="1"/>
          </p:cNvPicPr>
          <p:nvPr/>
        </p:nvPicPr>
        <p:blipFill>
          <a:blip r:embed="rId7"/>
          <a:stretch>
            <a:fillRect/>
          </a:stretch>
        </p:blipFill>
        <p:spPr>
          <a:xfrm>
            <a:off x="3456493" y="4740835"/>
            <a:ext cx="1204725" cy="460096"/>
          </a:xfrm>
          <a:prstGeom prst="rect">
            <a:avLst/>
          </a:prstGeom>
        </p:spPr>
      </p:pic>
      <p:sp>
        <p:nvSpPr>
          <p:cNvPr id="16" name="TextBox 15">
            <a:extLst>
              <a:ext uri="{FF2B5EF4-FFF2-40B4-BE49-F238E27FC236}">
                <a16:creationId xmlns:a16="http://schemas.microsoft.com/office/drawing/2014/main" id="{7D95E142-4286-4FAA-8FBF-349BE3F6CD4E}"/>
              </a:ext>
            </a:extLst>
          </p:cNvPr>
          <p:cNvSpPr txBox="1"/>
          <p:nvPr/>
        </p:nvSpPr>
        <p:spPr>
          <a:xfrm>
            <a:off x="5716856" y="1047659"/>
            <a:ext cx="6096000" cy="461665"/>
          </a:xfrm>
          <a:prstGeom prst="rect">
            <a:avLst/>
          </a:prstGeom>
          <a:noFill/>
        </p:spPr>
        <p:txBody>
          <a:bodyPr wrap="square">
            <a:spAutoFit/>
          </a:bodyPr>
          <a:lstStyle/>
          <a:p>
            <a:pPr>
              <a:spcAft>
                <a:spcPts val="800"/>
              </a:spcAft>
            </a:pPr>
            <a:r>
              <a:rPr lang="en-GB" sz="2400" dirty="0"/>
              <a:t>Definition of </a:t>
            </a:r>
          </a:p>
        </p:txBody>
      </p:sp>
      <p:sp>
        <p:nvSpPr>
          <p:cNvPr id="17" name="TextBox 16">
            <a:extLst>
              <a:ext uri="{FF2B5EF4-FFF2-40B4-BE49-F238E27FC236}">
                <a16:creationId xmlns:a16="http://schemas.microsoft.com/office/drawing/2014/main" id="{6B7503FF-00BF-43B3-B382-1F178B8D78D5}"/>
              </a:ext>
            </a:extLst>
          </p:cNvPr>
          <p:cNvSpPr txBox="1"/>
          <p:nvPr/>
        </p:nvSpPr>
        <p:spPr>
          <a:xfrm>
            <a:off x="5735644" y="1721870"/>
            <a:ext cx="6096000" cy="461665"/>
          </a:xfrm>
          <a:prstGeom prst="rect">
            <a:avLst/>
          </a:prstGeom>
          <a:noFill/>
        </p:spPr>
        <p:txBody>
          <a:bodyPr wrap="square">
            <a:spAutoFit/>
          </a:bodyPr>
          <a:lstStyle/>
          <a:p>
            <a:pPr>
              <a:spcAft>
                <a:spcPts val="800"/>
              </a:spcAft>
            </a:pPr>
            <a:r>
              <a:rPr lang="en-GB" sz="2400" dirty="0"/>
              <a:t>Definition of</a:t>
            </a:r>
          </a:p>
        </p:txBody>
      </p:sp>
      <p:pic>
        <p:nvPicPr>
          <p:cNvPr id="18" name="Picture 17">
            <a:extLst>
              <a:ext uri="{FF2B5EF4-FFF2-40B4-BE49-F238E27FC236}">
                <a16:creationId xmlns:a16="http://schemas.microsoft.com/office/drawing/2014/main" id="{96FBC53E-0F8A-4FAB-BBF8-3C03A94BB1A9}"/>
              </a:ext>
            </a:extLst>
          </p:cNvPr>
          <p:cNvPicPr>
            <a:picLocks noChangeAspect="1"/>
          </p:cNvPicPr>
          <p:nvPr/>
        </p:nvPicPr>
        <p:blipFill>
          <a:blip r:embed="rId8"/>
          <a:stretch>
            <a:fillRect/>
          </a:stretch>
        </p:blipFill>
        <p:spPr>
          <a:xfrm>
            <a:off x="7514222" y="1791890"/>
            <a:ext cx="330875" cy="379693"/>
          </a:xfrm>
          <a:prstGeom prst="rect">
            <a:avLst/>
          </a:prstGeom>
        </p:spPr>
      </p:pic>
      <p:pic>
        <p:nvPicPr>
          <p:cNvPr id="19" name="Picture 18">
            <a:extLst>
              <a:ext uri="{FF2B5EF4-FFF2-40B4-BE49-F238E27FC236}">
                <a16:creationId xmlns:a16="http://schemas.microsoft.com/office/drawing/2014/main" id="{0D3D3EF1-1A4B-4754-90D6-B41E6C81067E}"/>
              </a:ext>
            </a:extLst>
          </p:cNvPr>
          <p:cNvPicPr>
            <a:picLocks noChangeAspect="1"/>
          </p:cNvPicPr>
          <p:nvPr/>
        </p:nvPicPr>
        <p:blipFill>
          <a:blip r:embed="rId9"/>
          <a:stretch>
            <a:fillRect/>
          </a:stretch>
        </p:blipFill>
        <p:spPr>
          <a:xfrm>
            <a:off x="7461252" y="1101063"/>
            <a:ext cx="395557" cy="422650"/>
          </a:xfrm>
          <a:prstGeom prst="rect">
            <a:avLst/>
          </a:prstGeom>
        </p:spPr>
      </p:pic>
      <p:sp>
        <p:nvSpPr>
          <p:cNvPr id="20" name="TextBox 19">
            <a:extLst>
              <a:ext uri="{FF2B5EF4-FFF2-40B4-BE49-F238E27FC236}">
                <a16:creationId xmlns:a16="http://schemas.microsoft.com/office/drawing/2014/main" id="{7460A8ED-F785-446C-9ABE-CC4F00714D2F}"/>
              </a:ext>
            </a:extLst>
          </p:cNvPr>
          <p:cNvSpPr txBox="1"/>
          <p:nvPr/>
        </p:nvSpPr>
        <p:spPr>
          <a:xfrm>
            <a:off x="5783454" y="2728900"/>
            <a:ext cx="6096000" cy="461665"/>
          </a:xfrm>
          <a:prstGeom prst="rect">
            <a:avLst/>
          </a:prstGeom>
          <a:noFill/>
        </p:spPr>
        <p:txBody>
          <a:bodyPr wrap="square">
            <a:spAutoFit/>
          </a:bodyPr>
          <a:lstStyle/>
          <a:p>
            <a:pPr>
              <a:spcAft>
                <a:spcPts val="800"/>
              </a:spcAft>
            </a:pPr>
            <a:r>
              <a:rPr lang="en-GB" sz="2400" dirty="0"/>
              <a:t>No flux at the centre</a:t>
            </a:r>
          </a:p>
        </p:txBody>
      </p:sp>
      <p:sp>
        <p:nvSpPr>
          <p:cNvPr id="21" name="TextBox 20">
            <a:extLst>
              <a:ext uri="{FF2B5EF4-FFF2-40B4-BE49-F238E27FC236}">
                <a16:creationId xmlns:a16="http://schemas.microsoft.com/office/drawing/2014/main" id="{EC0DB1AB-91D3-4376-B2D4-C5ED5E3CE1A0}"/>
              </a:ext>
            </a:extLst>
          </p:cNvPr>
          <p:cNvSpPr txBox="1"/>
          <p:nvPr/>
        </p:nvSpPr>
        <p:spPr>
          <a:xfrm>
            <a:off x="5735644" y="3568594"/>
            <a:ext cx="6096000" cy="461665"/>
          </a:xfrm>
          <a:prstGeom prst="rect">
            <a:avLst/>
          </a:prstGeom>
          <a:noFill/>
        </p:spPr>
        <p:txBody>
          <a:bodyPr wrap="square">
            <a:spAutoFit/>
          </a:bodyPr>
          <a:lstStyle/>
          <a:p>
            <a:pPr>
              <a:spcAft>
                <a:spcPts val="800"/>
              </a:spcAft>
            </a:pPr>
            <a:r>
              <a:rPr lang="en-GB" sz="2400" dirty="0"/>
              <a:t>No flux at the front</a:t>
            </a:r>
          </a:p>
        </p:txBody>
      </p:sp>
      <p:sp>
        <p:nvSpPr>
          <p:cNvPr id="22" name="TextBox 21">
            <a:extLst>
              <a:ext uri="{FF2B5EF4-FFF2-40B4-BE49-F238E27FC236}">
                <a16:creationId xmlns:a16="http://schemas.microsoft.com/office/drawing/2014/main" id="{8406EA67-8627-42C2-B6DF-28C6652DB228}"/>
              </a:ext>
            </a:extLst>
          </p:cNvPr>
          <p:cNvSpPr txBox="1"/>
          <p:nvPr/>
        </p:nvSpPr>
        <p:spPr>
          <a:xfrm>
            <a:off x="810767" y="4749985"/>
            <a:ext cx="6096000" cy="461665"/>
          </a:xfrm>
          <a:prstGeom prst="rect">
            <a:avLst/>
          </a:prstGeom>
          <a:noFill/>
        </p:spPr>
        <p:txBody>
          <a:bodyPr wrap="square">
            <a:spAutoFit/>
          </a:bodyPr>
          <a:lstStyle/>
          <a:p>
            <a:pPr>
              <a:spcAft>
                <a:spcPts val="800"/>
              </a:spcAft>
            </a:pPr>
            <a:r>
              <a:rPr lang="en-GB" sz="2400" dirty="0"/>
              <a:t>Continuity in      and        	   at the joint  </a:t>
            </a:r>
          </a:p>
        </p:txBody>
      </p:sp>
      <p:grpSp>
        <p:nvGrpSpPr>
          <p:cNvPr id="26" name="Group 25">
            <a:extLst>
              <a:ext uri="{FF2B5EF4-FFF2-40B4-BE49-F238E27FC236}">
                <a16:creationId xmlns:a16="http://schemas.microsoft.com/office/drawing/2014/main" id="{53750113-5351-48FF-AFC7-F2C3640FC524}"/>
              </a:ext>
            </a:extLst>
          </p:cNvPr>
          <p:cNvGrpSpPr/>
          <p:nvPr/>
        </p:nvGrpSpPr>
        <p:grpSpPr>
          <a:xfrm>
            <a:off x="6149041" y="4754739"/>
            <a:ext cx="1040273" cy="448133"/>
            <a:chOff x="6556536" y="5075307"/>
            <a:chExt cx="1040273" cy="448133"/>
          </a:xfrm>
        </p:grpSpPr>
        <p:pic>
          <p:nvPicPr>
            <p:cNvPr id="24" name="Picture 23">
              <a:extLst>
                <a:ext uri="{FF2B5EF4-FFF2-40B4-BE49-F238E27FC236}">
                  <a16:creationId xmlns:a16="http://schemas.microsoft.com/office/drawing/2014/main" id="{0AE16AF5-947C-449A-914E-EB815B208C2C}"/>
                </a:ext>
              </a:extLst>
            </p:cNvPr>
            <p:cNvPicPr>
              <a:picLocks noChangeAspect="1"/>
            </p:cNvPicPr>
            <p:nvPr/>
          </p:nvPicPr>
          <p:blipFill>
            <a:blip r:embed="rId10"/>
            <a:stretch>
              <a:fillRect/>
            </a:stretch>
          </p:blipFill>
          <p:spPr>
            <a:xfrm>
              <a:off x="6556536" y="5075307"/>
              <a:ext cx="700462" cy="430205"/>
            </a:xfrm>
            <a:prstGeom prst="rect">
              <a:avLst/>
            </a:prstGeom>
          </p:spPr>
        </p:pic>
        <p:pic>
          <p:nvPicPr>
            <p:cNvPr id="25" name="Picture 24">
              <a:extLst>
                <a:ext uri="{FF2B5EF4-FFF2-40B4-BE49-F238E27FC236}">
                  <a16:creationId xmlns:a16="http://schemas.microsoft.com/office/drawing/2014/main" id="{D867EF02-ADE3-4F1B-8C86-C0F1DD3797D9}"/>
                </a:ext>
              </a:extLst>
            </p:cNvPr>
            <p:cNvPicPr>
              <a:picLocks noChangeAspect="1"/>
            </p:cNvPicPr>
            <p:nvPr/>
          </p:nvPicPr>
          <p:blipFill>
            <a:blip r:embed="rId8"/>
            <a:stretch>
              <a:fillRect/>
            </a:stretch>
          </p:blipFill>
          <p:spPr>
            <a:xfrm>
              <a:off x="7265934" y="5143747"/>
              <a:ext cx="330875" cy="379693"/>
            </a:xfrm>
            <a:prstGeom prst="rect">
              <a:avLst/>
            </a:prstGeom>
          </p:spPr>
        </p:pic>
      </p:grpSp>
    </p:spTree>
    <p:extLst>
      <p:ext uri="{BB962C8B-B14F-4D97-AF65-F5344CB8AC3E}">
        <p14:creationId xmlns:p14="http://schemas.microsoft.com/office/powerpoint/2010/main" val="82838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7" grpId="0"/>
      <p:bldP spid="20" grpId="0"/>
      <p:bldP spid="21" grpId="0"/>
      <p:bldP spid="2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4BC4E88B-8BDC-4BB4-8E41-1CE0C13C9A13}"/>
              </a:ext>
            </a:extLst>
          </p:cNvPr>
          <p:cNvPicPr>
            <a:picLocks noChangeAspect="1"/>
          </p:cNvPicPr>
          <p:nvPr/>
        </p:nvPicPr>
        <p:blipFill>
          <a:blip r:embed="rId3"/>
          <a:stretch>
            <a:fillRect/>
          </a:stretch>
        </p:blipFill>
        <p:spPr>
          <a:xfrm>
            <a:off x="7911592" y="561257"/>
            <a:ext cx="328761" cy="461665"/>
          </a:xfrm>
          <a:prstGeom prst="rect">
            <a:avLst/>
          </a:prstGeom>
        </p:spPr>
      </p:pic>
      <p:sp>
        <p:nvSpPr>
          <p:cNvPr id="7" name="TextBox 6">
            <a:extLst>
              <a:ext uri="{FF2B5EF4-FFF2-40B4-BE49-F238E27FC236}">
                <a16:creationId xmlns:a16="http://schemas.microsoft.com/office/drawing/2014/main" id="{52EF9FF2-087B-47A9-B56C-3F26512B0AC0}"/>
              </a:ext>
            </a:extLst>
          </p:cNvPr>
          <p:cNvSpPr txBox="1"/>
          <p:nvPr/>
        </p:nvSpPr>
        <p:spPr>
          <a:xfrm>
            <a:off x="205643" y="245710"/>
            <a:ext cx="11328945" cy="5406608"/>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t>As for the case of a spreading liquid, (D) doesn’t look like it gives any more information than (A). However, it does enforce a regularity condition on     at the front.</a:t>
            </a:r>
          </a:p>
          <a:p>
            <a:pPr marL="342900" indent="-342900">
              <a:spcAft>
                <a:spcPts val="800"/>
              </a:spcAft>
              <a:buFont typeface="Arial" panose="020B0604020202020204" pitchFamily="34" charset="0"/>
              <a:buChar char="•"/>
            </a:pPr>
            <a:endParaRPr lang="en-GB" sz="2400" dirty="0"/>
          </a:p>
          <a:p>
            <a:pPr marL="342900" indent="-342900">
              <a:spcAft>
                <a:spcPts val="800"/>
              </a:spcAft>
              <a:buFont typeface="Arial" panose="020B0604020202020204" pitchFamily="34" charset="0"/>
              <a:buChar char="•"/>
            </a:pPr>
            <a:r>
              <a:rPr lang="en-GB" sz="2400" dirty="0"/>
              <a:t>We can transform this into a stronger condition by performing a local analysis near the front. We rescale: </a:t>
            </a:r>
          </a:p>
          <a:p>
            <a:pPr marL="342900" indent="-342900">
              <a:spcAft>
                <a:spcPts val="800"/>
              </a:spcAft>
              <a:buFont typeface="Arial" panose="020B0604020202020204" pitchFamily="34" charset="0"/>
              <a:buChar char="•"/>
            </a:pPr>
            <a:endParaRPr lang="en-GB" sz="2400" dirty="0"/>
          </a:p>
          <a:p>
            <a:pPr>
              <a:spcAft>
                <a:spcPts val="800"/>
              </a:spcAft>
            </a:pPr>
            <a:endParaRPr lang="en-GB" sz="2400" dirty="0"/>
          </a:p>
          <a:p>
            <a:pPr marL="342900" indent="-342900">
              <a:spcAft>
                <a:spcPts val="800"/>
              </a:spcAft>
              <a:buFont typeface="Arial" panose="020B0604020202020204" pitchFamily="34" charset="0"/>
              <a:buChar char="•"/>
            </a:pPr>
            <a:r>
              <a:rPr lang="en-GB" sz="2400" dirty="0"/>
              <a:t>Substituting into (1) and considering the result at leading order gives</a:t>
            </a:r>
            <a:br>
              <a:rPr lang="en-GB" sz="2400" dirty="0"/>
            </a:br>
            <a:br>
              <a:rPr lang="en-GB" sz="2400" dirty="0"/>
            </a:br>
            <a:br>
              <a:rPr lang="en-GB" sz="2400" dirty="0"/>
            </a:br>
            <a:br>
              <a:rPr lang="en-GB" sz="2400" dirty="0"/>
            </a:br>
            <a:br>
              <a:rPr lang="en-GB" sz="2400" dirty="0"/>
            </a:br>
            <a:endParaRPr lang="en-GB" sz="2400" dirty="0"/>
          </a:p>
        </p:txBody>
      </p:sp>
      <p:pic>
        <p:nvPicPr>
          <p:cNvPr id="10" name="Picture 9">
            <a:extLst>
              <a:ext uri="{FF2B5EF4-FFF2-40B4-BE49-F238E27FC236}">
                <a16:creationId xmlns:a16="http://schemas.microsoft.com/office/drawing/2014/main" id="{A5890221-BCF0-4E4F-A567-1F6F6F292822}"/>
              </a:ext>
            </a:extLst>
          </p:cNvPr>
          <p:cNvPicPr>
            <a:picLocks noChangeAspect="1"/>
          </p:cNvPicPr>
          <p:nvPr/>
        </p:nvPicPr>
        <p:blipFill>
          <a:blip r:embed="rId4"/>
          <a:stretch>
            <a:fillRect/>
          </a:stretch>
        </p:blipFill>
        <p:spPr>
          <a:xfrm>
            <a:off x="5618705" y="2350095"/>
            <a:ext cx="2899401" cy="640128"/>
          </a:xfrm>
          <a:prstGeom prst="rect">
            <a:avLst/>
          </a:prstGeom>
        </p:spPr>
      </p:pic>
      <p:pic>
        <p:nvPicPr>
          <p:cNvPr id="13" name="Picture 12">
            <a:extLst>
              <a:ext uri="{FF2B5EF4-FFF2-40B4-BE49-F238E27FC236}">
                <a16:creationId xmlns:a16="http://schemas.microsoft.com/office/drawing/2014/main" id="{D419F813-BE35-4B16-B7D9-5C635569066C}"/>
              </a:ext>
            </a:extLst>
          </p:cNvPr>
          <p:cNvPicPr>
            <a:picLocks noChangeAspect="1"/>
          </p:cNvPicPr>
          <p:nvPr/>
        </p:nvPicPr>
        <p:blipFill>
          <a:blip r:embed="rId5"/>
          <a:stretch>
            <a:fillRect/>
          </a:stretch>
        </p:blipFill>
        <p:spPr>
          <a:xfrm>
            <a:off x="3891509" y="2389887"/>
            <a:ext cx="1469384" cy="640128"/>
          </a:xfrm>
          <a:prstGeom prst="rect">
            <a:avLst/>
          </a:prstGeom>
        </p:spPr>
      </p:pic>
      <p:pic>
        <p:nvPicPr>
          <p:cNvPr id="28" name="Picture 27">
            <a:extLst>
              <a:ext uri="{FF2B5EF4-FFF2-40B4-BE49-F238E27FC236}">
                <a16:creationId xmlns:a16="http://schemas.microsoft.com/office/drawing/2014/main" id="{9EF53CE1-5EF5-4987-9A18-5932B41C27FF}"/>
              </a:ext>
            </a:extLst>
          </p:cNvPr>
          <p:cNvPicPr>
            <a:picLocks noChangeAspect="1"/>
          </p:cNvPicPr>
          <p:nvPr/>
        </p:nvPicPr>
        <p:blipFill>
          <a:blip r:embed="rId6"/>
          <a:stretch>
            <a:fillRect/>
          </a:stretch>
        </p:blipFill>
        <p:spPr>
          <a:xfrm>
            <a:off x="815975" y="2435259"/>
            <a:ext cx="2889437" cy="678272"/>
          </a:xfrm>
          <a:prstGeom prst="rect">
            <a:avLst/>
          </a:prstGeom>
        </p:spPr>
      </p:pic>
      <p:pic>
        <p:nvPicPr>
          <p:cNvPr id="30" name="Picture 29">
            <a:extLst>
              <a:ext uri="{FF2B5EF4-FFF2-40B4-BE49-F238E27FC236}">
                <a16:creationId xmlns:a16="http://schemas.microsoft.com/office/drawing/2014/main" id="{D6FB7EAD-D064-4445-9D17-98C89E86E447}"/>
              </a:ext>
            </a:extLst>
          </p:cNvPr>
          <p:cNvPicPr>
            <a:picLocks noChangeAspect="1"/>
          </p:cNvPicPr>
          <p:nvPr/>
        </p:nvPicPr>
        <p:blipFill>
          <a:blip r:embed="rId7"/>
          <a:stretch>
            <a:fillRect/>
          </a:stretch>
        </p:blipFill>
        <p:spPr>
          <a:xfrm>
            <a:off x="2689785" y="3851233"/>
            <a:ext cx="3329343" cy="1088920"/>
          </a:xfrm>
          <a:prstGeom prst="rect">
            <a:avLst/>
          </a:prstGeom>
        </p:spPr>
      </p:pic>
      <p:pic>
        <p:nvPicPr>
          <p:cNvPr id="32" name="Picture 31">
            <a:extLst>
              <a:ext uri="{FF2B5EF4-FFF2-40B4-BE49-F238E27FC236}">
                <a16:creationId xmlns:a16="http://schemas.microsoft.com/office/drawing/2014/main" id="{23A078D2-99B8-4E20-98F5-3F9D8BC9F47C}"/>
              </a:ext>
            </a:extLst>
          </p:cNvPr>
          <p:cNvPicPr>
            <a:picLocks noChangeAspect="1"/>
          </p:cNvPicPr>
          <p:nvPr/>
        </p:nvPicPr>
        <p:blipFill>
          <a:blip r:embed="rId8"/>
          <a:stretch>
            <a:fillRect/>
          </a:stretch>
        </p:blipFill>
        <p:spPr>
          <a:xfrm>
            <a:off x="2356680" y="5801163"/>
            <a:ext cx="3995551" cy="954797"/>
          </a:xfrm>
          <a:prstGeom prst="rect">
            <a:avLst/>
          </a:prstGeom>
        </p:spPr>
      </p:pic>
      <p:sp>
        <p:nvSpPr>
          <p:cNvPr id="34" name="TextBox 33">
            <a:extLst>
              <a:ext uri="{FF2B5EF4-FFF2-40B4-BE49-F238E27FC236}">
                <a16:creationId xmlns:a16="http://schemas.microsoft.com/office/drawing/2014/main" id="{E39E351E-8D2A-46FA-A0C3-2FE634CE3DD5}"/>
              </a:ext>
            </a:extLst>
          </p:cNvPr>
          <p:cNvSpPr txBox="1"/>
          <p:nvPr/>
        </p:nvSpPr>
        <p:spPr>
          <a:xfrm>
            <a:off x="611095" y="5265075"/>
            <a:ext cx="6188634" cy="461665"/>
          </a:xfrm>
          <a:prstGeom prst="rect">
            <a:avLst/>
          </a:prstGeom>
          <a:noFill/>
        </p:spPr>
        <p:txBody>
          <a:bodyPr wrap="square">
            <a:spAutoFit/>
          </a:bodyPr>
          <a:lstStyle/>
          <a:p>
            <a:pPr>
              <a:spcAft>
                <a:spcPts val="800"/>
              </a:spcAft>
            </a:pPr>
            <a:r>
              <a:rPr lang="en-GB" sz="2400" dirty="0"/>
              <a:t>which in terms of the original variables gives </a:t>
            </a:r>
          </a:p>
        </p:txBody>
      </p:sp>
    </p:spTree>
    <p:extLst>
      <p:ext uri="{BB962C8B-B14F-4D97-AF65-F5344CB8AC3E}">
        <p14:creationId xmlns:p14="http://schemas.microsoft.com/office/powerpoint/2010/main" val="122195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Effect transition="in" filter="fade">
                                      <p:cBhvr>
                                        <p:cTn id="29" dur="500"/>
                                        <p:tgtEl>
                                          <p:spTgt spid="7">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2EF9FF2-087B-47A9-B56C-3F26512B0AC0}"/>
              </a:ext>
            </a:extLst>
          </p:cNvPr>
          <p:cNvSpPr txBox="1"/>
          <p:nvPr/>
        </p:nvSpPr>
        <p:spPr>
          <a:xfrm>
            <a:off x="205643" y="245710"/>
            <a:ext cx="11060003" cy="5201424"/>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t>We non-</a:t>
            </a:r>
            <a:r>
              <a:rPr lang="en-GB" sz="2400" dirty="0" err="1"/>
              <a:t>dimensionalize</a:t>
            </a:r>
            <a:r>
              <a:rPr lang="en-GB" sz="2400" dirty="0"/>
              <a:t> via</a:t>
            </a:r>
          </a:p>
          <a:p>
            <a:pPr marL="342900" indent="-342900">
              <a:spcAft>
                <a:spcPts val="800"/>
              </a:spcAft>
              <a:buFont typeface="Arial" panose="020B0604020202020204" pitchFamily="34" charset="0"/>
              <a:buChar char="•"/>
            </a:pPr>
            <a:endParaRPr lang="en-GB" sz="2400" dirty="0"/>
          </a:p>
          <a:p>
            <a:pPr marL="342900" indent="-342900">
              <a:spcAft>
                <a:spcPts val="800"/>
              </a:spcAft>
              <a:buFont typeface="Arial" panose="020B0604020202020204" pitchFamily="34" charset="0"/>
              <a:buChar char="•"/>
            </a:pPr>
            <a:endParaRPr lang="en-GB" sz="2400" dirty="0"/>
          </a:p>
          <a:p>
            <a:pPr marL="342900" indent="-342900">
              <a:spcAft>
                <a:spcPts val="800"/>
              </a:spcAft>
              <a:buFont typeface="Arial" panose="020B0604020202020204" pitchFamily="34" charset="0"/>
              <a:buChar char="•"/>
            </a:pPr>
            <a:r>
              <a:rPr lang="en-GB" sz="2400" dirty="0"/>
              <a:t>The resulting dimensionless system is then </a:t>
            </a:r>
            <a:br>
              <a:rPr lang="en-GB" sz="2400" dirty="0"/>
            </a:br>
            <a:br>
              <a:rPr lang="en-GB" sz="2400" dirty="0"/>
            </a:br>
            <a:r>
              <a:rPr lang="en-GB" sz="2400" dirty="0"/>
              <a:t>						</a:t>
            </a:r>
            <a:br>
              <a:rPr lang="en-GB" sz="2400" dirty="0"/>
            </a:br>
            <a:br>
              <a:rPr lang="en-GB" sz="2400" dirty="0"/>
            </a:br>
            <a:br>
              <a:rPr lang="en-GB" sz="2400" dirty="0"/>
            </a:br>
            <a:br>
              <a:rPr lang="en-GB" sz="2400" dirty="0"/>
            </a:br>
            <a:br>
              <a:rPr lang="en-GB" sz="2400" dirty="0"/>
            </a:br>
            <a:br>
              <a:rPr lang="en-GB" sz="2400" dirty="0"/>
            </a:br>
            <a:br>
              <a:rPr lang="en-GB" sz="2400" dirty="0"/>
            </a:br>
            <a:endParaRPr lang="en-GB" sz="2400" dirty="0"/>
          </a:p>
        </p:txBody>
      </p:sp>
      <p:pic>
        <p:nvPicPr>
          <p:cNvPr id="4" name="Picture 3">
            <a:extLst>
              <a:ext uri="{FF2B5EF4-FFF2-40B4-BE49-F238E27FC236}">
                <a16:creationId xmlns:a16="http://schemas.microsoft.com/office/drawing/2014/main" id="{D172BB99-95E6-497A-868C-7E16CFFF30B4}"/>
              </a:ext>
            </a:extLst>
          </p:cNvPr>
          <p:cNvPicPr>
            <a:picLocks noChangeAspect="1"/>
          </p:cNvPicPr>
          <p:nvPr/>
        </p:nvPicPr>
        <p:blipFill>
          <a:blip r:embed="rId3"/>
          <a:stretch>
            <a:fillRect/>
          </a:stretch>
        </p:blipFill>
        <p:spPr>
          <a:xfrm>
            <a:off x="561789" y="661646"/>
            <a:ext cx="10554447" cy="637250"/>
          </a:xfrm>
          <a:prstGeom prst="rect">
            <a:avLst/>
          </a:prstGeom>
        </p:spPr>
      </p:pic>
      <p:pic>
        <p:nvPicPr>
          <p:cNvPr id="10" name="Picture 9">
            <a:extLst>
              <a:ext uri="{FF2B5EF4-FFF2-40B4-BE49-F238E27FC236}">
                <a16:creationId xmlns:a16="http://schemas.microsoft.com/office/drawing/2014/main" id="{8E32D444-15C7-46CE-956B-25599976E8DC}"/>
              </a:ext>
            </a:extLst>
          </p:cNvPr>
          <p:cNvPicPr>
            <a:picLocks noChangeAspect="1"/>
          </p:cNvPicPr>
          <p:nvPr/>
        </p:nvPicPr>
        <p:blipFill>
          <a:blip r:embed="rId4"/>
          <a:stretch>
            <a:fillRect/>
          </a:stretch>
        </p:blipFill>
        <p:spPr>
          <a:xfrm>
            <a:off x="634720" y="2134443"/>
            <a:ext cx="6418730" cy="1541881"/>
          </a:xfrm>
          <a:prstGeom prst="rect">
            <a:avLst/>
          </a:prstGeom>
        </p:spPr>
      </p:pic>
      <p:pic>
        <p:nvPicPr>
          <p:cNvPr id="13" name="Picture 12">
            <a:extLst>
              <a:ext uri="{FF2B5EF4-FFF2-40B4-BE49-F238E27FC236}">
                <a16:creationId xmlns:a16="http://schemas.microsoft.com/office/drawing/2014/main" id="{A9D7DA01-80FA-4307-96B2-DFFC390D1C31}"/>
              </a:ext>
            </a:extLst>
          </p:cNvPr>
          <p:cNvPicPr>
            <a:picLocks noChangeAspect="1"/>
          </p:cNvPicPr>
          <p:nvPr/>
        </p:nvPicPr>
        <p:blipFill>
          <a:blip r:embed="rId5"/>
          <a:stretch>
            <a:fillRect/>
          </a:stretch>
        </p:blipFill>
        <p:spPr>
          <a:xfrm>
            <a:off x="1541930" y="3550973"/>
            <a:ext cx="2400006" cy="2368721"/>
          </a:xfrm>
          <a:prstGeom prst="rect">
            <a:avLst/>
          </a:prstGeom>
        </p:spPr>
      </p:pic>
      <p:pic>
        <p:nvPicPr>
          <p:cNvPr id="23" name="Picture 22">
            <a:extLst>
              <a:ext uri="{FF2B5EF4-FFF2-40B4-BE49-F238E27FC236}">
                <a16:creationId xmlns:a16="http://schemas.microsoft.com/office/drawing/2014/main" id="{D6514349-3814-4CD9-9C92-3E651679D29B}"/>
              </a:ext>
            </a:extLst>
          </p:cNvPr>
          <p:cNvPicPr>
            <a:picLocks noChangeAspect="1"/>
          </p:cNvPicPr>
          <p:nvPr/>
        </p:nvPicPr>
        <p:blipFill>
          <a:blip r:embed="rId6"/>
          <a:stretch>
            <a:fillRect/>
          </a:stretch>
        </p:blipFill>
        <p:spPr>
          <a:xfrm>
            <a:off x="2834343" y="6066270"/>
            <a:ext cx="3697940" cy="518462"/>
          </a:xfrm>
          <a:prstGeom prst="rect">
            <a:avLst/>
          </a:prstGeom>
        </p:spPr>
      </p:pic>
      <p:sp>
        <p:nvSpPr>
          <p:cNvPr id="28" name="TextBox 27">
            <a:extLst>
              <a:ext uri="{FF2B5EF4-FFF2-40B4-BE49-F238E27FC236}">
                <a16:creationId xmlns:a16="http://schemas.microsoft.com/office/drawing/2014/main" id="{9A08B40F-76EF-457C-A8CF-2E6FA636E6E7}"/>
              </a:ext>
            </a:extLst>
          </p:cNvPr>
          <p:cNvSpPr txBox="1"/>
          <p:nvPr/>
        </p:nvSpPr>
        <p:spPr>
          <a:xfrm>
            <a:off x="7159811" y="2307523"/>
            <a:ext cx="1177365" cy="461665"/>
          </a:xfrm>
          <a:prstGeom prst="rect">
            <a:avLst/>
          </a:prstGeom>
          <a:noFill/>
        </p:spPr>
        <p:txBody>
          <a:bodyPr wrap="square">
            <a:spAutoFit/>
          </a:bodyPr>
          <a:lstStyle/>
          <a:p>
            <a:r>
              <a:rPr lang="en-GB" sz="2400" dirty="0"/>
              <a:t>(1)</a:t>
            </a:r>
          </a:p>
        </p:txBody>
      </p:sp>
      <p:sp>
        <p:nvSpPr>
          <p:cNvPr id="29" name="TextBox 28">
            <a:extLst>
              <a:ext uri="{FF2B5EF4-FFF2-40B4-BE49-F238E27FC236}">
                <a16:creationId xmlns:a16="http://schemas.microsoft.com/office/drawing/2014/main" id="{BA0BC8BE-915A-48FA-ABA6-92093CFBD9B5}"/>
              </a:ext>
            </a:extLst>
          </p:cNvPr>
          <p:cNvSpPr txBox="1"/>
          <p:nvPr/>
        </p:nvSpPr>
        <p:spPr>
          <a:xfrm>
            <a:off x="7195667" y="2934254"/>
            <a:ext cx="1177365" cy="461665"/>
          </a:xfrm>
          <a:prstGeom prst="rect">
            <a:avLst/>
          </a:prstGeom>
          <a:noFill/>
        </p:spPr>
        <p:txBody>
          <a:bodyPr wrap="square">
            <a:spAutoFit/>
          </a:bodyPr>
          <a:lstStyle/>
          <a:p>
            <a:r>
              <a:rPr lang="en-GB" sz="2400" dirty="0"/>
              <a:t>(2)</a:t>
            </a:r>
          </a:p>
        </p:txBody>
      </p:sp>
      <p:sp>
        <p:nvSpPr>
          <p:cNvPr id="30" name="TextBox 29">
            <a:extLst>
              <a:ext uri="{FF2B5EF4-FFF2-40B4-BE49-F238E27FC236}">
                <a16:creationId xmlns:a16="http://schemas.microsoft.com/office/drawing/2014/main" id="{7AB1426D-1BAF-44B5-A8A5-16F1BEBD21DC}"/>
              </a:ext>
            </a:extLst>
          </p:cNvPr>
          <p:cNvSpPr txBox="1"/>
          <p:nvPr/>
        </p:nvSpPr>
        <p:spPr>
          <a:xfrm>
            <a:off x="7195666" y="3465347"/>
            <a:ext cx="1177365" cy="461665"/>
          </a:xfrm>
          <a:prstGeom prst="rect">
            <a:avLst/>
          </a:prstGeom>
          <a:noFill/>
        </p:spPr>
        <p:txBody>
          <a:bodyPr wrap="square">
            <a:spAutoFit/>
          </a:bodyPr>
          <a:lstStyle/>
          <a:p>
            <a:r>
              <a:rPr lang="en-GB" sz="2400" dirty="0"/>
              <a:t>(A)</a:t>
            </a:r>
          </a:p>
        </p:txBody>
      </p:sp>
      <p:sp>
        <p:nvSpPr>
          <p:cNvPr id="31" name="TextBox 30">
            <a:extLst>
              <a:ext uri="{FF2B5EF4-FFF2-40B4-BE49-F238E27FC236}">
                <a16:creationId xmlns:a16="http://schemas.microsoft.com/office/drawing/2014/main" id="{EAAB11E7-85A2-4045-9FC5-DDAA93A24DE7}"/>
              </a:ext>
            </a:extLst>
          </p:cNvPr>
          <p:cNvSpPr txBox="1"/>
          <p:nvPr/>
        </p:nvSpPr>
        <p:spPr>
          <a:xfrm>
            <a:off x="7216587" y="3970610"/>
            <a:ext cx="1177365" cy="461665"/>
          </a:xfrm>
          <a:prstGeom prst="rect">
            <a:avLst/>
          </a:prstGeom>
          <a:noFill/>
        </p:spPr>
        <p:txBody>
          <a:bodyPr wrap="square">
            <a:spAutoFit/>
          </a:bodyPr>
          <a:lstStyle/>
          <a:p>
            <a:r>
              <a:rPr lang="en-GB" sz="2400" dirty="0"/>
              <a:t>(B)</a:t>
            </a:r>
          </a:p>
        </p:txBody>
      </p:sp>
      <p:sp>
        <p:nvSpPr>
          <p:cNvPr id="32" name="TextBox 31">
            <a:extLst>
              <a:ext uri="{FF2B5EF4-FFF2-40B4-BE49-F238E27FC236}">
                <a16:creationId xmlns:a16="http://schemas.microsoft.com/office/drawing/2014/main" id="{878BF411-327F-485D-876A-15264810CAE6}"/>
              </a:ext>
            </a:extLst>
          </p:cNvPr>
          <p:cNvSpPr txBox="1"/>
          <p:nvPr/>
        </p:nvSpPr>
        <p:spPr>
          <a:xfrm>
            <a:off x="7210609" y="4497899"/>
            <a:ext cx="1177365" cy="461665"/>
          </a:xfrm>
          <a:prstGeom prst="rect">
            <a:avLst/>
          </a:prstGeom>
          <a:noFill/>
        </p:spPr>
        <p:txBody>
          <a:bodyPr wrap="square">
            <a:spAutoFit/>
          </a:bodyPr>
          <a:lstStyle/>
          <a:p>
            <a:r>
              <a:rPr lang="en-GB" sz="2400" dirty="0"/>
              <a:t>(C)</a:t>
            </a:r>
          </a:p>
        </p:txBody>
      </p:sp>
      <p:sp>
        <p:nvSpPr>
          <p:cNvPr id="33" name="TextBox 32">
            <a:extLst>
              <a:ext uri="{FF2B5EF4-FFF2-40B4-BE49-F238E27FC236}">
                <a16:creationId xmlns:a16="http://schemas.microsoft.com/office/drawing/2014/main" id="{437971A8-F127-4F83-B006-533D0AC0942B}"/>
              </a:ext>
            </a:extLst>
          </p:cNvPr>
          <p:cNvSpPr txBox="1"/>
          <p:nvPr/>
        </p:nvSpPr>
        <p:spPr>
          <a:xfrm>
            <a:off x="7228537" y="5150686"/>
            <a:ext cx="1177365" cy="461665"/>
          </a:xfrm>
          <a:prstGeom prst="rect">
            <a:avLst/>
          </a:prstGeom>
          <a:noFill/>
        </p:spPr>
        <p:txBody>
          <a:bodyPr wrap="square">
            <a:spAutoFit/>
          </a:bodyPr>
          <a:lstStyle/>
          <a:p>
            <a:r>
              <a:rPr lang="en-GB" sz="2400" dirty="0"/>
              <a:t>(D)</a:t>
            </a:r>
          </a:p>
        </p:txBody>
      </p:sp>
      <p:sp>
        <p:nvSpPr>
          <p:cNvPr id="36" name="TextBox 35">
            <a:extLst>
              <a:ext uri="{FF2B5EF4-FFF2-40B4-BE49-F238E27FC236}">
                <a16:creationId xmlns:a16="http://schemas.microsoft.com/office/drawing/2014/main" id="{F322DA27-7635-4CEA-9295-73E0271AD85A}"/>
              </a:ext>
            </a:extLst>
          </p:cNvPr>
          <p:cNvSpPr txBox="1"/>
          <p:nvPr/>
        </p:nvSpPr>
        <p:spPr>
          <a:xfrm>
            <a:off x="524432" y="6041459"/>
            <a:ext cx="7388413" cy="461665"/>
          </a:xfrm>
          <a:prstGeom prst="rect">
            <a:avLst/>
          </a:prstGeom>
          <a:noFill/>
        </p:spPr>
        <p:txBody>
          <a:bodyPr wrap="square">
            <a:spAutoFit/>
          </a:bodyPr>
          <a:lstStyle/>
          <a:p>
            <a:pPr>
              <a:spcAft>
                <a:spcPts val="800"/>
              </a:spcAft>
            </a:pPr>
            <a:r>
              <a:rPr lang="en-GB" sz="2400" dirty="0"/>
              <a:t>plus continuity in                                                         (E)</a:t>
            </a:r>
          </a:p>
        </p:txBody>
      </p:sp>
    </p:spTree>
    <p:extLst>
      <p:ext uri="{BB962C8B-B14F-4D97-AF65-F5344CB8AC3E}">
        <p14:creationId xmlns:p14="http://schemas.microsoft.com/office/powerpoint/2010/main" val="200421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2EF9FF2-087B-47A9-B56C-3F26512B0AC0}"/>
              </a:ext>
            </a:extLst>
          </p:cNvPr>
          <p:cNvSpPr txBox="1"/>
          <p:nvPr/>
        </p:nvSpPr>
        <p:spPr>
          <a:xfrm>
            <a:off x="205643" y="245710"/>
            <a:ext cx="11060003" cy="2513509"/>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t>Since the liquid leaves behind a residue we can’t apply a simple global conservation law like in previous cases. </a:t>
            </a:r>
          </a:p>
          <a:p>
            <a:pPr marL="342900" indent="-342900">
              <a:spcAft>
                <a:spcPts val="800"/>
              </a:spcAft>
              <a:buFont typeface="Arial" panose="020B0604020202020204" pitchFamily="34" charset="0"/>
              <a:buChar char="•"/>
            </a:pPr>
            <a:endParaRPr lang="en-GB" sz="2400" dirty="0"/>
          </a:p>
          <a:p>
            <a:pPr marL="342900" indent="-342900">
              <a:spcAft>
                <a:spcPts val="800"/>
              </a:spcAft>
              <a:buFont typeface="Arial" panose="020B0604020202020204" pitchFamily="34" charset="0"/>
              <a:buChar char="•"/>
            </a:pPr>
            <a:r>
              <a:rPr lang="en-GB" sz="2400" dirty="0"/>
              <a:t>We try a similarity solution of the form</a:t>
            </a:r>
            <a:br>
              <a:rPr lang="en-GB" sz="2400" dirty="0"/>
            </a:br>
            <a:br>
              <a:rPr lang="en-GB" sz="2400" dirty="0"/>
            </a:br>
            <a:r>
              <a:rPr lang="en-GB" sz="2400" dirty="0"/>
              <a:t>				with</a:t>
            </a:r>
          </a:p>
        </p:txBody>
      </p:sp>
      <p:pic>
        <p:nvPicPr>
          <p:cNvPr id="3" name="Picture 2">
            <a:extLst>
              <a:ext uri="{FF2B5EF4-FFF2-40B4-BE49-F238E27FC236}">
                <a16:creationId xmlns:a16="http://schemas.microsoft.com/office/drawing/2014/main" id="{71E0FC13-7EEE-4920-BAB6-24FAB6995285}"/>
              </a:ext>
            </a:extLst>
          </p:cNvPr>
          <p:cNvPicPr>
            <a:picLocks noChangeAspect="1"/>
          </p:cNvPicPr>
          <p:nvPr/>
        </p:nvPicPr>
        <p:blipFill>
          <a:blip r:embed="rId3"/>
          <a:stretch>
            <a:fillRect/>
          </a:stretch>
        </p:blipFill>
        <p:spPr>
          <a:xfrm>
            <a:off x="2049930" y="2121285"/>
            <a:ext cx="1733175" cy="687854"/>
          </a:xfrm>
          <a:prstGeom prst="rect">
            <a:avLst/>
          </a:prstGeom>
        </p:spPr>
      </p:pic>
      <p:pic>
        <p:nvPicPr>
          <p:cNvPr id="6" name="Picture 5">
            <a:extLst>
              <a:ext uri="{FF2B5EF4-FFF2-40B4-BE49-F238E27FC236}">
                <a16:creationId xmlns:a16="http://schemas.microsoft.com/office/drawing/2014/main" id="{A038E95E-39DA-4143-BE95-3353D676BE39}"/>
              </a:ext>
            </a:extLst>
          </p:cNvPr>
          <p:cNvPicPr>
            <a:picLocks noChangeAspect="1"/>
          </p:cNvPicPr>
          <p:nvPr/>
        </p:nvPicPr>
        <p:blipFill>
          <a:blip r:embed="rId4"/>
          <a:stretch>
            <a:fillRect/>
          </a:stretch>
        </p:blipFill>
        <p:spPr>
          <a:xfrm>
            <a:off x="4539811" y="2139213"/>
            <a:ext cx="1189857" cy="879205"/>
          </a:xfrm>
          <a:prstGeom prst="rect">
            <a:avLst/>
          </a:prstGeom>
        </p:spPr>
      </p:pic>
      <p:pic>
        <p:nvPicPr>
          <p:cNvPr id="9" name="Picture 8">
            <a:extLst>
              <a:ext uri="{FF2B5EF4-FFF2-40B4-BE49-F238E27FC236}">
                <a16:creationId xmlns:a16="http://schemas.microsoft.com/office/drawing/2014/main" id="{C49E909B-48EA-420C-86A8-A90152170DC6}"/>
              </a:ext>
            </a:extLst>
          </p:cNvPr>
          <p:cNvPicPr>
            <a:picLocks noChangeAspect="1"/>
          </p:cNvPicPr>
          <p:nvPr/>
        </p:nvPicPr>
        <p:blipFill>
          <a:blip r:embed="rId5"/>
          <a:stretch>
            <a:fillRect/>
          </a:stretch>
        </p:blipFill>
        <p:spPr>
          <a:xfrm>
            <a:off x="519953" y="3694745"/>
            <a:ext cx="8169836" cy="1007897"/>
          </a:xfrm>
          <a:prstGeom prst="rect">
            <a:avLst/>
          </a:prstGeom>
        </p:spPr>
      </p:pic>
      <p:pic>
        <p:nvPicPr>
          <p:cNvPr id="12" name="Picture 11">
            <a:extLst>
              <a:ext uri="{FF2B5EF4-FFF2-40B4-BE49-F238E27FC236}">
                <a16:creationId xmlns:a16="http://schemas.microsoft.com/office/drawing/2014/main" id="{566750C2-77FC-4A6D-B30C-539BC29C6AFB}"/>
              </a:ext>
            </a:extLst>
          </p:cNvPr>
          <p:cNvPicPr>
            <a:picLocks noChangeAspect="1"/>
          </p:cNvPicPr>
          <p:nvPr/>
        </p:nvPicPr>
        <p:blipFill>
          <a:blip r:embed="rId6"/>
          <a:stretch>
            <a:fillRect/>
          </a:stretch>
        </p:blipFill>
        <p:spPr>
          <a:xfrm>
            <a:off x="603619" y="4912185"/>
            <a:ext cx="8725647" cy="1839064"/>
          </a:xfrm>
          <a:prstGeom prst="rect">
            <a:avLst/>
          </a:prstGeom>
        </p:spPr>
      </p:pic>
      <p:sp>
        <p:nvSpPr>
          <p:cNvPr id="16" name="TextBox 15">
            <a:extLst>
              <a:ext uri="{FF2B5EF4-FFF2-40B4-BE49-F238E27FC236}">
                <a16:creationId xmlns:a16="http://schemas.microsoft.com/office/drawing/2014/main" id="{12574387-BEED-435D-AA25-23C7B0790049}"/>
              </a:ext>
            </a:extLst>
          </p:cNvPr>
          <p:cNvSpPr txBox="1"/>
          <p:nvPr/>
        </p:nvSpPr>
        <p:spPr>
          <a:xfrm>
            <a:off x="603619" y="2967335"/>
            <a:ext cx="6188634" cy="461665"/>
          </a:xfrm>
          <a:prstGeom prst="rect">
            <a:avLst/>
          </a:prstGeom>
          <a:noFill/>
        </p:spPr>
        <p:txBody>
          <a:bodyPr wrap="square">
            <a:spAutoFit/>
          </a:bodyPr>
          <a:lstStyle/>
          <a:p>
            <a:pPr>
              <a:spcAft>
                <a:spcPts val="800"/>
              </a:spcAft>
            </a:pPr>
            <a:r>
              <a:rPr lang="en-GB" sz="2400" dirty="0"/>
              <a:t>This gives</a:t>
            </a:r>
          </a:p>
        </p:txBody>
      </p:sp>
    </p:spTree>
    <p:extLst>
      <p:ext uri="{BB962C8B-B14F-4D97-AF65-F5344CB8AC3E}">
        <p14:creationId xmlns:p14="http://schemas.microsoft.com/office/powerpoint/2010/main" val="368391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6FEC51-80BB-47A1-B2BF-B8D2D9217F0C}"/>
              </a:ext>
            </a:extLst>
          </p:cNvPr>
          <p:cNvPicPr>
            <a:picLocks noChangeAspect="1"/>
          </p:cNvPicPr>
          <p:nvPr/>
        </p:nvPicPr>
        <p:blipFill>
          <a:blip r:embed="rId3"/>
          <a:stretch>
            <a:fillRect/>
          </a:stretch>
        </p:blipFill>
        <p:spPr>
          <a:xfrm>
            <a:off x="4722629" y="1741541"/>
            <a:ext cx="452998" cy="452998"/>
          </a:xfrm>
          <a:prstGeom prst="rect">
            <a:avLst/>
          </a:prstGeom>
        </p:spPr>
      </p:pic>
      <p:sp>
        <p:nvSpPr>
          <p:cNvPr id="7" name="TextBox 6">
            <a:extLst>
              <a:ext uri="{FF2B5EF4-FFF2-40B4-BE49-F238E27FC236}">
                <a16:creationId xmlns:a16="http://schemas.microsoft.com/office/drawing/2014/main" id="{52EF9FF2-087B-47A9-B56C-3F26512B0AC0}"/>
              </a:ext>
            </a:extLst>
          </p:cNvPr>
          <p:cNvSpPr txBox="1"/>
          <p:nvPr/>
        </p:nvSpPr>
        <p:spPr>
          <a:xfrm>
            <a:off x="205643" y="245710"/>
            <a:ext cx="11060003" cy="3621504"/>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t>We also apply</a:t>
            </a:r>
            <a:br>
              <a:rPr lang="en-GB" sz="2400" dirty="0"/>
            </a:br>
            <a:br>
              <a:rPr lang="en-GB" sz="2400" dirty="0"/>
            </a:br>
            <a:br>
              <a:rPr lang="en-GB" sz="2400" dirty="0"/>
            </a:br>
            <a:br>
              <a:rPr lang="en-GB" sz="2400" dirty="0"/>
            </a:br>
            <a:r>
              <a:rPr lang="en-GB" sz="2400" dirty="0"/>
              <a:t>as well as continuity in </a:t>
            </a:r>
            <a:r>
              <a:rPr lang="en-GB" sz="2400" i="1" dirty="0"/>
              <a:t>f </a:t>
            </a:r>
            <a:r>
              <a:rPr lang="en-GB" sz="2400" dirty="0"/>
              <a:t>and </a:t>
            </a:r>
            <a:r>
              <a:rPr lang="en-GB" sz="2400" i="1" dirty="0"/>
              <a:t>f’ </a:t>
            </a:r>
            <a:r>
              <a:rPr lang="en-GB" sz="2400" dirty="0"/>
              <a:t>at</a:t>
            </a:r>
            <a:r>
              <a:rPr lang="en-GB" sz="2400" i="1" dirty="0"/>
              <a:t>       .</a:t>
            </a:r>
          </a:p>
          <a:p>
            <a:pPr marL="342900" indent="-342900">
              <a:spcAft>
                <a:spcPts val="800"/>
              </a:spcAft>
              <a:buFont typeface="Arial" panose="020B0604020202020204" pitchFamily="34" charset="0"/>
              <a:buChar char="•"/>
            </a:pPr>
            <a:endParaRPr lang="en-GB" sz="2400" i="1" dirty="0"/>
          </a:p>
          <a:p>
            <a:pPr marL="342900" indent="-342900">
              <a:spcAft>
                <a:spcPts val="800"/>
              </a:spcAft>
              <a:buFont typeface="Arial" panose="020B0604020202020204" pitchFamily="34" charset="0"/>
              <a:buChar char="•"/>
            </a:pPr>
            <a:r>
              <a:rPr lang="en-GB" sz="2400" dirty="0"/>
              <a:t>Unlike in our previous examples, we have no further information to determine </a:t>
            </a:r>
            <a:r>
              <a:rPr lang="el-GR" sz="2400" i="1" dirty="0"/>
              <a:t>α</a:t>
            </a:r>
            <a:r>
              <a:rPr lang="en-GB" sz="2400" i="1" dirty="0"/>
              <a:t>.</a:t>
            </a:r>
            <a:br>
              <a:rPr lang="en-GB" sz="2400" i="1" dirty="0"/>
            </a:br>
            <a:r>
              <a:rPr lang="en-GB" sz="2400" dirty="0"/>
              <a:t>So, we press on.</a:t>
            </a:r>
            <a:br>
              <a:rPr lang="en-GB" sz="2400" dirty="0"/>
            </a:br>
            <a:endParaRPr lang="en-GB" sz="2400" dirty="0"/>
          </a:p>
        </p:txBody>
      </p:sp>
      <p:pic>
        <p:nvPicPr>
          <p:cNvPr id="4" name="Picture 3">
            <a:extLst>
              <a:ext uri="{FF2B5EF4-FFF2-40B4-BE49-F238E27FC236}">
                <a16:creationId xmlns:a16="http://schemas.microsoft.com/office/drawing/2014/main" id="{6AA60A35-C539-4CED-9944-C99AC7BCDD3E}"/>
              </a:ext>
            </a:extLst>
          </p:cNvPr>
          <p:cNvPicPr>
            <a:picLocks noChangeAspect="1"/>
          </p:cNvPicPr>
          <p:nvPr/>
        </p:nvPicPr>
        <p:blipFill>
          <a:blip r:embed="rId4"/>
          <a:stretch>
            <a:fillRect/>
          </a:stretch>
        </p:blipFill>
        <p:spPr>
          <a:xfrm>
            <a:off x="3163981" y="603639"/>
            <a:ext cx="2125196" cy="1101138"/>
          </a:xfrm>
          <a:prstGeom prst="rect">
            <a:avLst/>
          </a:prstGeom>
        </p:spPr>
      </p:pic>
    </p:spTree>
    <p:extLst>
      <p:ext uri="{BB962C8B-B14F-4D97-AF65-F5344CB8AC3E}">
        <p14:creationId xmlns:p14="http://schemas.microsoft.com/office/powerpoint/2010/main" val="118193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2EF9FF2-087B-47A9-B56C-3F26512B0AC0}"/>
              </a:ext>
            </a:extLst>
          </p:cNvPr>
          <p:cNvSpPr txBox="1"/>
          <p:nvPr/>
        </p:nvSpPr>
        <p:spPr>
          <a:xfrm>
            <a:off x="205643" y="245710"/>
            <a:ext cx="11060003" cy="461665"/>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t>Make a change of variable                 </a:t>
            </a:r>
          </a:p>
        </p:txBody>
      </p:sp>
      <p:pic>
        <p:nvPicPr>
          <p:cNvPr id="11" name="Picture 10">
            <a:extLst>
              <a:ext uri="{FF2B5EF4-FFF2-40B4-BE49-F238E27FC236}">
                <a16:creationId xmlns:a16="http://schemas.microsoft.com/office/drawing/2014/main" id="{61FB9C29-3EE5-44D5-9181-EBBE4A5443BE}"/>
              </a:ext>
            </a:extLst>
          </p:cNvPr>
          <p:cNvPicPr>
            <a:picLocks noChangeAspect="1"/>
          </p:cNvPicPr>
          <p:nvPr/>
        </p:nvPicPr>
        <p:blipFill>
          <a:blip r:embed="rId3"/>
          <a:stretch>
            <a:fillRect/>
          </a:stretch>
        </p:blipFill>
        <p:spPr>
          <a:xfrm>
            <a:off x="3971696" y="239734"/>
            <a:ext cx="5249999" cy="548408"/>
          </a:xfrm>
          <a:prstGeom prst="rect">
            <a:avLst/>
          </a:prstGeom>
        </p:spPr>
      </p:pic>
      <p:pic>
        <p:nvPicPr>
          <p:cNvPr id="14" name="Picture 13">
            <a:extLst>
              <a:ext uri="{FF2B5EF4-FFF2-40B4-BE49-F238E27FC236}">
                <a16:creationId xmlns:a16="http://schemas.microsoft.com/office/drawing/2014/main" id="{EB30E0ED-0484-4B1D-8D5A-BE747F4C7C1C}"/>
              </a:ext>
            </a:extLst>
          </p:cNvPr>
          <p:cNvPicPr>
            <a:picLocks noChangeAspect="1"/>
          </p:cNvPicPr>
          <p:nvPr/>
        </p:nvPicPr>
        <p:blipFill>
          <a:blip r:embed="rId4"/>
          <a:stretch>
            <a:fillRect/>
          </a:stretch>
        </p:blipFill>
        <p:spPr>
          <a:xfrm>
            <a:off x="1081742" y="1036396"/>
            <a:ext cx="9406965" cy="1364133"/>
          </a:xfrm>
          <a:prstGeom prst="rect">
            <a:avLst/>
          </a:prstGeom>
        </p:spPr>
      </p:pic>
      <p:pic>
        <p:nvPicPr>
          <p:cNvPr id="3" name="Picture 2">
            <a:extLst>
              <a:ext uri="{FF2B5EF4-FFF2-40B4-BE49-F238E27FC236}">
                <a16:creationId xmlns:a16="http://schemas.microsoft.com/office/drawing/2014/main" id="{E4374A7D-B1FB-4199-9A0E-E508E61988BC}"/>
              </a:ext>
            </a:extLst>
          </p:cNvPr>
          <p:cNvPicPr>
            <a:picLocks noChangeAspect="1"/>
          </p:cNvPicPr>
          <p:nvPr/>
        </p:nvPicPr>
        <p:blipFill>
          <a:blip r:embed="rId5"/>
          <a:stretch>
            <a:fillRect/>
          </a:stretch>
        </p:blipFill>
        <p:spPr>
          <a:xfrm>
            <a:off x="1301284" y="2149651"/>
            <a:ext cx="5231000" cy="2354273"/>
          </a:xfrm>
          <a:prstGeom prst="rect">
            <a:avLst/>
          </a:prstGeom>
        </p:spPr>
      </p:pic>
      <p:sp>
        <p:nvSpPr>
          <p:cNvPr id="9" name="TextBox 8">
            <a:extLst>
              <a:ext uri="{FF2B5EF4-FFF2-40B4-BE49-F238E27FC236}">
                <a16:creationId xmlns:a16="http://schemas.microsoft.com/office/drawing/2014/main" id="{42BADA99-BD64-482B-9032-73783F5468A5}"/>
              </a:ext>
            </a:extLst>
          </p:cNvPr>
          <p:cNvSpPr txBox="1"/>
          <p:nvPr/>
        </p:nvSpPr>
        <p:spPr>
          <a:xfrm>
            <a:off x="794325" y="4897501"/>
            <a:ext cx="11060003" cy="461665"/>
          </a:xfrm>
          <a:prstGeom prst="rect">
            <a:avLst/>
          </a:prstGeom>
          <a:noFill/>
        </p:spPr>
        <p:txBody>
          <a:bodyPr wrap="square">
            <a:spAutoFit/>
          </a:bodyPr>
          <a:lstStyle/>
          <a:p>
            <a:pPr>
              <a:spcAft>
                <a:spcPts val="800"/>
              </a:spcAft>
            </a:pPr>
            <a:r>
              <a:rPr lang="en-GB" sz="2400" dirty="0"/>
              <a:t>And continuity in </a:t>
            </a:r>
            <a:r>
              <a:rPr lang="en-GB" sz="2400" i="1" dirty="0"/>
              <a:t>k</a:t>
            </a:r>
            <a:r>
              <a:rPr lang="en-GB" sz="2400" dirty="0"/>
              <a:t> and </a:t>
            </a:r>
            <a:r>
              <a:rPr lang="en-GB" sz="2400" i="1" dirty="0"/>
              <a:t>k</a:t>
            </a:r>
            <a:r>
              <a:rPr lang="en-GB" sz="2400" dirty="0"/>
              <a:t>’ at </a:t>
            </a:r>
            <a:r>
              <a:rPr lang="en-GB" sz="2400" i="1" dirty="0"/>
              <a:t>z</a:t>
            </a:r>
            <a:r>
              <a:rPr lang="en-GB" sz="2400" dirty="0"/>
              <a:t>=</a:t>
            </a:r>
            <a:r>
              <a:rPr lang="en-GB" sz="2400" i="1" dirty="0" err="1"/>
              <a:t>z</a:t>
            </a:r>
            <a:r>
              <a:rPr lang="en-GB" sz="2400" baseline="-25000" dirty="0" err="1"/>
              <a:t>s</a:t>
            </a:r>
            <a:r>
              <a:rPr lang="en-GB" sz="2400" dirty="0"/>
              <a:t>.</a:t>
            </a:r>
          </a:p>
        </p:txBody>
      </p:sp>
      <p:sp>
        <p:nvSpPr>
          <p:cNvPr id="10" name="TextBox 9">
            <a:extLst>
              <a:ext uri="{FF2B5EF4-FFF2-40B4-BE49-F238E27FC236}">
                <a16:creationId xmlns:a16="http://schemas.microsoft.com/office/drawing/2014/main" id="{2AC797BE-2199-42B1-8134-08B2323CEB43}"/>
              </a:ext>
            </a:extLst>
          </p:cNvPr>
          <p:cNvSpPr txBox="1"/>
          <p:nvPr/>
        </p:nvSpPr>
        <p:spPr>
          <a:xfrm>
            <a:off x="369996" y="5752743"/>
            <a:ext cx="11060003" cy="933589"/>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t>This is two second-order ordinary differential equations plus one unknown (</a:t>
            </a:r>
            <a:r>
              <a:rPr lang="en-GB" sz="2400" i="1" dirty="0" err="1"/>
              <a:t>z</a:t>
            </a:r>
            <a:r>
              <a:rPr lang="en-GB" sz="2400" baseline="-25000" dirty="0" err="1"/>
              <a:t>s</a:t>
            </a:r>
            <a:r>
              <a:rPr lang="en-GB" sz="2400" dirty="0"/>
              <a:t>). </a:t>
            </a:r>
          </a:p>
          <a:p>
            <a:pPr marL="342900" indent="-342900">
              <a:spcAft>
                <a:spcPts val="800"/>
              </a:spcAft>
              <a:buFont typeface="Arial" panose="020B0604020202020204" pitchFamily="34" charset="0"/>
              <a:buChar char="•"/>
            </a:pPr>
            <a:r>
              <a:rPr lang="en-GB" sz="2400" dirty="0">
                <a:solidFill>
                  <a:srgbClr val="0070C0"/>
                </a:solidFill>
              </a:rPr>
              <a:t>How many boundary conditions does this require? </a:t>
            </a:r>
          </a:p>
        </p:txBody>
      </p:sp>
    </p:spTree>
    <p:extLst>
      <p:ext uri="{BB962C8B-B14F-4D97-AF65-F5344CB8AC3E}">
        <p14:creationId xmlns:p14="http://schemas.microsoft.com/office/powerpoint/2010/main" val="67859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fade">
                                      <p:cBhvr>
                                        <p:cTn id="28" dur="500"/>
                                        <p:tgtEl>
                                          <p:spTgt spid="1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animEffect transition="in" filter="fade">
                                      <p:cBhvr>
                                        <p:cTn id="33"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AC797BE-2199-42B1-8134-08B2323CEB43}"/>
              </a:ext>
            </a:extLst>
          </p:cNvPr>
          <p:cNvSpPr txBox="1"/>
          <p:nvPr/>
        </p:nvSpPr>
        <p:spPr>
          <a:xfrm>
            <a:off x="238514" y="266343"/>
            <a:ext cx="11060003" cy="4401205"/>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t>We have six boundary conditions. The sixth condition determines </a:t>
            </a:r>
            <a:r>
              <a:rPr lang="el-GR" sz="2400" i="1" dirty="0"/>
              <a:t>α</a:t>
            </a:r>
            <a:r>
              <a:rPr lang="en-GB" sz="2400" dirty="0"/>
              <a:t>. </a:t>
            </a:r>
            <a:br>
              <a:rPr lang="en-GB" sz="2400" dirty="0"/>
            </a:br>
            <a:endParaRPr lang="en-GB" sz="2400" dirty="0"/>
          </a:p>
          <a:p>
            <a:pPr marL="342900" indent="-342900">
              <a:spcAft>
                <a:spcPts val="800"/>
              </a:spcAft>
              <a:buFont typeface="Arial" panose="020B0604020202020204" pitchFamily="34" charset="0"/>
              <a:buChar char="•"/>
            </a:pPr>
            <a:r>
              <a:rPr lang="en-GB" sz="2400" dirty="0"/>
              <a:t>This is an</a:t>
            </a:r>
            <a:r>
              <a:rPr lang="en-GB" sz="2400" dirty="0">
                <a:solidFill>
                  <a:srgbClr val="0070C0"/>
                </a:solidFill>
              </a:rPr>
              <a:t> eigenvalue problem</a:t>
            </a:r>
            <a:r>
              <a:rPr lang="en-GB" sz="2400" dirty="0"/>
              <a:t>. </a:t>
            </a:r>
            <a:br>
              <a:rPr lang="en-GB" sz="2400" dirty="0">
                <a:solidFill>
                  <a:srgbClr val="0070C0"/>
                </a:solidFill>
              </a:rPr>
            </a:br>
            <a:endParaRPr lang="en-GB" sz="2400" dirty="0">
              <a:solidFill>
                <a:srgbClr val="0070C0"/>
              </a:solidFill>
            </a:endParaRPr>
          </a:p>
          <a:p>
            <a:pPr marL="342900" indent="-342900">
              <a:spcAft>
                <a:spcPts val="800"/>
              </a:spcAft>
              <a:buFont typeface="Arial" panose="020B0604020202020204" pitchFamily="34" charset="0"/>
              <a:buChar char="•"/>
            </a:pPr>
            <a:r>
              <a:rPr lang="en-GB" sz="2400" dirty="0"/>
              <a:t>For a given value of </a:t>
            </a:r>
            <a:r>
              <a:rPr lang="en-GB" sz="2400" i="1" dirty="0"/>
              <a:t>κ</a:t>
            </a:r>
            <a:r>
              <a:rPr lang="en-GB" sz="2400" dirty="0"/>
              <a:t> there is an associated </a:t>
            </a:r>
            <a:r>
              <a:rPr lang="el-GR" sz="2400" dirty="0"/>
              <a:t>α</a:t>
            </a:r>
            <a:r>
              <a:rPr lang="en-GB" sz="2400" dirty="0"/>
              <a:t> that gives a solution. </a:t>
            </a:r>
          </a:p>
          <a:p>
            <a:pPr marL="342900" indent="-342900">
              <a:spcAft>
                <a:spcPts val="800"/>
              </a:spcAft>
              <a:buFont typeface="Arial" panose="020B0604020202020204" pitchFamily="34" charset="0"/>
              <a:buChar char="•"/>
            </a:pPr>
            <a:endParaRPr lang="en-GB" sz="2400" dirty="0">
              <a:solidFill>
                <a:srgbClr val="0070C0"/>
              </a:solidFill>
            </a:endParaRPr>
          </a:p>
          <a:p>
            <a:pPr marL="342900" indent="-342900">
              <a:spcAft>
                <a:spcPts val="800"/>
              </a:spcAft>
              <a:buFont typeface="Arial" panose="020B0604020202020204" pitchFamily="34" charset="0"/>
              <a:buChar char="•"/>
            </a:pPr>
            <a:r>
              <a:rPr lang="en-GB" sz="2400" dirty="0"/>
              <a:t>The natural similarity variables did not emerge from a scaling argument but instead as part of the solution. </a:t>
            </a:r>
          </a:p>
          <a:p>
            <a:pPr marL="342900" indent="-342900">
              <a:spcAft>
                <a:spcPts val="800"/>
              </a:spcAft>
              <a:buFont typeface="Arial" panose="020B0604020202020204" pitchFamily="34" charset="0"/>
              <a:buChar char="•"/>
            </a:pPr>
            <a:endParaRPr lang="en-GB" sz="2400" dirty="0"/>
          </a:p>
          <a:p>
            <a:pPr marL="342900" indent="-342900">
              <a:spcAft>
                <a:spcPts val="800"/>
              </a:spcAft>
              <a:buFont typeface="Arial" panose="020B0604020202020204" pitchFamily="34" charset="0"/>
              <a:buChar char="•"/>
            </a:pPr>
            <a:r>
              <a:rPr lang="en-GB" sz="2400" dirty="0"/>
              <a:t>Such problems are called </a:t>
            </a:r>
            <a:r>
              <a:rPr lang="en-GB" sz="2400" dirty="0">
                <a:solidFill>
                  <a:srgbClr val="0070C0"/>
                </a:solidFill>
              </a:rPr>
              <a:t>similarity solutions of the second kind</a:t>
            </a:r>
            <a:r>
              <a:rPr lang="en-GB" sz="2400" dirty="0"/>
              <a:t>. </a:t>
            </a:r>
          </a:p>
        </p:txBody>
      </p:sp>
    </p:spTree>
    <p:extLst>
      <p:ext uri="{BB962C8B-B14F-4D97-AF65-F5344CB8AC3E}">
        <p14:creationId xmlns:p14="http://schemas.microsoft.com/office/powerpoint/2010/main" val="36950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fade">
                                      <p:cBhvr>
                                        <p:cTn id="2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AC797BE-2199-42B1-8134-08B2323CEB43}"/>
              </a:ext>
            </a:extLst>
          </p:cNvPr>
          <p:cNvSpPr txBox="1"/>
          <p:nvPr/>
        </p:nvSpPr>
        <p:spPr>
          <a:xfrm>
            <a:off x="238514" y="266343"/>
            <a:ext cx="11060003" cy="3724096"/>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2400" dirty="0"/>
              <a:t>Importantly, in this case, the similarity solution only provides the shape of the interface up to a constant. Our final scaling moved the unknown </a:t>
            </a:r>
            <a:r>
              <a:rPr lang="el-GR" sz="2400" i="1" dirty="0"/>
              <a:t>η</a:t>
            </a:r>
            <a:r>
              <a:rPr lang="en-GB" sz="2400" baseline="-25000" dirty="0"/>
              <a:t>s</a:t>
            </a:r>
            <a:r>
              <a:rPr lang="en-GB" sz="2400" dirty="0"/>
              <a:t> to determine </a:t>
            </a:r>
            <a:r>
              <a:rPr lang="el-GR" sz="2400" dirty="0"/>
              <a:t>α</a:t>
            </a:r>
            <a:r>
              <a:rPr lang="en-GB" sz="2400" dirty="0"/>
              <a:t> so we are still missing one pieced of information. (In our previous example of spreading liquid on a horizontal plate, this came from mass conservation.)</a:t>
            </a:r>
            <a:br>
              <a:rPr lang="en-GB" sz="2400" dirty="0">
                <a:solidFill>
                  <a:srgbClr val="0070C0"/>
                </a:solidFill>
              </a:rPr>
            </a:br>
            <a:endParaRPr lang="en-GB" sz="2400" dirty="0">
              <a:solidFill>
                <a:srgbClr val="0070C0"/>
              </a:solidFill>
            </a:endParaRPr>
          </a:p>
          <a:p>
            <a:pPr marL="342900" indent="-342900">
              <a:spcAft>
                <a:spcPts val="800"/>
              </a:spcAft>
              <a:buFont typeface="Arial" panose="020B0604020202020204" pitchFamily="34" charset="0"/>
              <a:buChar char="•"/>
            </a:pPr>
            <a:r>
              <a:rPr lang="en-GB" sz="2400" dirty="0"/>
              <a:t>To determine the appropriate scaling we must compare our similarity solution with the full numerical solution at one point in time. </a:t>
            </a:r>
          </a:p>
          <a:p>
            <a:pPr marL="342900" indent="-342900">
              <a:spcAft>
                <a:spcPts val="800"/>
              </a:spcAft>
              <a:buFont typeface="Arial" panose="020B0604020202020204" pitchFamily="34" charset="0"/>
              <a:buChar char="•"/>
            </a:pPr>
            <a:endParaRPr lang="en-GB" sz="2400" dirty="0"/>
          </a:p>
          <a:p>
            <a:pPr marL="342900" indent="-342900">
              <a:spcAft>
                <a:spcPts val="800"/>
              </a:spcAft>
              <a:buFont typeface="Arial" panose="020B0604020202020204" pitchFamily="34" charset="0"/>
              <a:buChar char="•"/>
            </a:pPr>
            <a:endParaRPr lang="en-GB" sz="2400" dirty="0"/>
          </a:p>
        </p:txBody>
      </p:sp>
    </p:spTree>
    <p:extLst>
      <p:ext uri="{BB962C8B-B14F-4D97-AF65-F5344CB8AC3E}">
        <p14:creationId xmlns:p14="http://schemas.microsoft.com/office/powerpoint/2010/main" val="134584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EE48AF-DE02-4CE1-887F-B256928805F0}"/>
              </a:ext>
            </a:extLst>
          </p:cNvPr>
          <p:cNvSpPr txBox="1"/>
          <p:nvPr/>
        </p:nvSpPr>
        <p:spPr>
          <a:xfrm>
            <a:off x="74813" y="171166"/>
            <a:ext cx="10878590" cy="90794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400" dirty="0"/>
              <a:t>Can we extract what this universal shape is? </a:t>
            </a:r>
          </a:p>
          <a:p>
            <a:pPr marL="285750" indent="-285750">
              <a:buFont typeface="Arial" panose="020B0604020202020204" pitchFamily="34" charset="0"/>
              <a:buChar char="•"/>
            </a:pPr>
            <a:r>
              <a:rPr lang="en-GB" sz="2400" dirty="0"/>
              <a:t>First, non-</a:t>
            </a:r>
            <a:r>
              <a:rPr lang="en-GB" sz="2400" dirty="0" err="1"/>
              <a:t>dimensionalize</a:t>
            </a:r>
            <a:r>
              <a:rPr lang="en-GB" sz="2400" dirty="0"/>
              <a:t>: </a:t>
            </a:r>
          </a:p>
        </p:txBody>
      </p:sp>
      <p:pic>
        <p:nvPicPr>
          <p:cNvPr id="7" name="Picture 6">
            <a:extLst>
              <a:ext uri="{FF2B5EF4-FFF2-40B4-BE49-F238E27FC236}">
                <a16:creationId xmlns:a16="http://schemas.microsoft.com/office/drawing/2014/main" id="{168CF294-6024-4A0D-B58F-E016B5510080}"/>
              </a:ext>
            </a:extLst>
          </p:cNvPr>
          <p:cNvPicPr>
            <a:picLocks noChangeAspect="1"/>
          </p:cNvPicPr>
          <p:nvPr/>
        </p:nvPicPr>
        <p:blipFill>
          <a:blip r:embed="rId3"/>
          <a:stretch>
            <a:fillRect/>
          </a:stretch>
        </p:blipFill>
        <p:spPr>
          <a:xfrm>
            <a:off x="930688" y="1079107"/>
            <a:ext cx="9429750" cy="828675"/>
          </a:xfrm>
          <a:prstGeom prst="rect">
            <a:avLst/>
          </a:prstGeom>
        </p:spPr>
      </p:pic>
      <p:sp>
        <p:nvSpPr>
          <p:cNvPr id="15" name="TextBox 14">
            <a:extLst>
              <a:ext uri="{FF2B5EF4-FFF2-40B4-BE49-F238E27FC236}">
                <a16:creationId xmlns:a16="http://schemas.microsoft.com/office/drawing/2014/main" id="{E01E500C-4843-4299-AEB8-E6B9F9962E2B}"/>
              </a:ext>
            </a:extLst>
          </p:cNvPr>
          <p:cNvSpPr txBox="1"/>
          <p:nvPr/>
        </p:nvSpPr>
        <p:spPr>
          <a:xfrm>
            <a:off x="74813" y="3006391"/>
            <a:ext cx="10878590" cy="127727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400" dirty="0"/>
              <a:t>There is no natural length or height scale.</a:t>
            </a:r>
          </a:p>
          <a:p>
            <a:pPr marL="285750" indent="-285750">
              <a:spcAft>
                <a:spcPts val="600"/>
              </a:spcAft>
              <a:buFont typeface="Arial" panose="020B0604020202020204" pitchFamily="34" charset="0"/>
              <a:buChar char="•"/>
            </a:pPr>
            <a:r>
              <a:rPr lang="en-GB" sz="2400" dirty="0"/>
              <a:t>We could chose these using the initial conditions, but there is nothing inherent in the problem to specify these. </a:t>
            </a:r>
          </a:p>
        </p:txBody>
      </p:sp>
      <p:pic>
        <p:nvPicPr>
          <p:cNvPr id="17" name="Picture 16">
            <a:extLst>
              <a:ext uri="{FF2B5EF4-FFF2-40B4-BE49-F238E27FC236}">
                <a16:creationId xmlns:a16="http://schemas.microsoft.com/office/drawing/2014/main" id="{D398EF2E-FBED-42D9-BB63-3A8EB9732709}"/>
              </a:ext>
            </a:extLst>
          </p:cNvPr>
          <p:cNvPicPr>
            <a:picLocks noChangeAspect="1"/>
          </p:cNvPicPr>
          <p:nvPr/>
        </p:nvPicPr>
        <p:blipFill>
          <a:blip r:embed="rId4"/>
          <a:stretch>
            <a:fillRect/>
          </a:stretch>
        </p:blipFill>
        <p:spPr>
          <a:xfrm>
            <a:off x="3716750" y="5090389"/>
            <a:ext cx="3857625" cy="1266825"/>
          </a:xfrm>
          <a:prstGeom prst="rect">
            <a:avLst/>
          </a:prstGeom>
        </p:spPr>
      </p:pic>
    </p:spTree>
    <p:extLst>
      <p:ext uri="{BB962C8B-B14F-4D97-AF65-F5344CB8AC3E}">
        <p14:creationId xmlns:p14="http://schemas.microsoft.com/office/powerpoint/2010/main" val="18156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Effect transition="in" filter="fade">
                                      <p:cBhvr>
                                        <p:cTn id="20" dur="500"/>
                                        <p:tgtEl>
                                          <p:spTgt spid="1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xEl>
                                              <p:pRg st="1" end="1"/>
                                            </p:txEl>
                                          </p:spTgt>
                                        </p:tgtEl>
                                        <p:attrNameLst>
                                          <p:attrName>style.visibility</p:attrName>
                                        </p:attrNameLst>
                                      </p:cBhvr>
                                      <p:to>
                                        <p:strVal val="visible"/>
                                      </p:to>
                                    </p:set>
                                    <p:animEffect transition="in" filter="fade">
                                      <p:cBhvr>
                                        <p:cTn id="25" dur="500"/>
                                        <p:tgtEl>
                                          <p:spTgt spid="1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AC797BE-2199-42B1-8134-08B2323CEB43}"/>
              </a:ext>
            </a:extLst>
          </p:cNvPr>
          <p:cNvSpPr txBox="1"/>
          <p:nvPr/>
        </p:nvSpPr>
        <p:spPr>
          <a:xfrm>
            <a:off x="399879" y="1109024"/>
            <a:ext cx="11060003" cy="4565352"/>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solidFill>
                  <a:srgbClr val="0070C0"/>
                </a:solidFill>
              </a:rPr>
              <a:t>Scaling laws</a:t>
            </a:r>
            <a:r>
              <a:rPr lang="en-GB" sz="2400" dirty="0"/>
              <a:t> can provide a significant amount of information about the solution of a partial differential equation system. </a:t>
            </a:r>
          </a:p>
          <a:p>
            <a:pPr marL="342900" indent="-342900">
              <a:spcAft>
                <a:spcPts val="800"/>
              </a:spcAft>
              <a:buClr>
                <a:schemeClr val="tx1"/>
              </a:buClr>
              <a:buFont typeface="Arial" panose="020B0604020202020204" pitchFamily="34" charset="0"/>
              <a:buChar char="•"/>
            </a:pPr>
            <a:endParaRPr lang="en-GB" sz="2400" dirty="0"/>
          </a:p>
          <a:p>
            <a:pPr marL="342900" indent="-342900">
              <a:spcAft>
                <a:spcPts val="800"/>
              </a:spcAft>
              <a:buClr>
                <a:schemeClr val="tx1"/>
              </a:buClr>
              <a:buFont typeface="Arial" panose="020B0604020202020204" pitchFamily="34" charset="0"/>
              <a:buChar char="•"/>
            </a:pPr>
            <a:r>
              <a:rPr lang="en-GB" sz="2400" dirty="0">
                <a:solidFill>
                  <a:srgbClr val="0070C0"/>
                </a:solidFill>
              </a:rPr>
              <a:t>Similarity solutions of the first kind</a:t>
            </a:r>
            <a:r>
              <a:rPr lang="en-GB" sz="2400" dirty="0"/>
              <a:t> provide the full behaviour for long time but does not (always) capture the early-time behaviour (unless this happens to satisfy the initial condition). </a:t>
            </a:r>
          </a:p>
          <a:p>
            <a:pPr marL="342900" indent="-342900">
              <a:spcAft>
                <a:spcPts val="800"/>
              </a:spcAft>
              <a:buClr>
                <a:schemeClr val="tx1"/>
              </a:buClr>
              <a:buFont typeface="Arial" panose="020B0604020202020204" pitchFamily="34" charset="0"/>
              <a:buChar char="•"/>
            </a:pPr>
            <a:endParaRPr lang="en-GB" sz="2400" dirty="0"/>
          </a:p>
          <a:p>
            <a:pPr marL="342900" indent="-342900">
              <a:spcAft>
                <a:spcPts val="800"/>
              </a:spcAft>
              <a:buClr>
                <a:schemeClr val="tx1"/>
              </a:buClr>
              <a:buFont typeface="Arial" panose="020B0604020202020204" pitchFamily="34" charset="0"/>
              <a:buChar char="•"/>
            </a:pPr>
            <a:r>
              <a:rPr lang="en-GB" sz="2400" dirty="0">
                <a:solidFill>
                  <a:srgbClr val="0070C0"/>
                </a:solidFill>
              </a:rPr>
              <a:t>Similarity solutions of the second kind</a:t>
            </a:r>
            <a:r>
              <a:rPr lang="en-GB" sz="2400" dirty="0"/>
              <a:t> arise when we cannot fully determine the form of the similarity solution from the governing equation and boundary conditions. This forms an eigenvalue problem. The similarity solution provides the shape up to a scaling constant. </a:t>
            </a:r>
          </a:p>
        </p:txBody>
      </p:sp>
      <p:sp>
        <p:nvSpPr>
          <p:cNvPr id="3" name="TextBox 2">
            <a:extLst>
              <a:ext uri="{FF2B5EF4-FFF2-40B4-BE49-F238E27FC236}">
                <a16:creationId xmlns:a16="http://schemas.microsoft.com/office/drawing/2014/main" id="{F7A7BA23-5219-42F0-A32F-EC7F2A6B512C}"/>
              </a:ext>
            </a:extLst>
          </p:cNvPr>
          <p:cNvSpPr txBox="1"/>
          <p:nvPr/>
        </p:nvSpPr>
        <p:spPr>
          <a:xfrm>
            <a:off x="271385" y="281284"/>
            <a:ext cx="11060003" cy="461665"/>
          </a:xfrm>
          <a:prstGeom prst="rect">
            <a:avLst/>
          </a:prstGeom>
          <a:noFill/>
        </p:spPr>
        <p:txBody>
          <a:bodyPr wrap="square">
            <a:spAutoFit/>
          </a:bodyPr>
          <a:lstStyle/>
          <a:p>
            <a:pPr>
              <a:spcAft>
                <a:spcPts val="800"/>
              </a:spcAft>
            </a:pPr>
            <a:r>
              <a:rPr lang="en-GB" sz="2400" b="1" dirty="0"/>
              <a:t>Summary </a:t>
            </a:r>
          </a:p>
        </p:txBody>
      </p:sp>
    </p:spTree>
    <p:extLst>
      <p:ext uri="{BB962C8B-B14F-4D97-AF65-F5344CB8AC3E}">
        <p14:creationId xmlns:p14="http://schemas.microsoft.com/office/powerpoint/2010/main" val="226390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AC797BE-2199-42B1-8134-08B2323CEB43}"/>
              </a:ext>
            </a:extLst>
          </p:cNvPr>
          <p:cNvSpPr txBox="1"/>
          <p:nvPr/>
        </p:nvSpPr>
        <p:spPr>
          <a:xfrm>
            <a:off x="399879" y="1109024"/>
            <a:ext cx="11060003" cy="2513509"/>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t>Similarity solutions of the </a:t>
            </a:r>
            <a:r>
              <a:rPr lang="en-GB" sz="2400" dirty="0">
                <a:solidFill>
                  <a:srgbClr val="0070C0"/>
                </a:solidFill>
              </a:rPr>
              <a:t>second kind </a:t>
            </a:r>
            <a:r>
              <a:rPr lang="en-GB" sz="2400" dirty="0"/>
              <a:t>arise when we </a:t>
            </a:r>
            <a:r>
              <a:rPr lang="en-GB" sz="2400" dirty="0">
                <a:solidFill>
                  <a:srgbClr val="0070C0"/>
                </a:solidFill>
              </a:rPr>
              <a:t>cannot fully determine the form</a:t>
            </a:r>
            <a:r>
              <a:rPr lang="en-GB" sz="2400" dirty="0"/>
              <a:t> of the similarity solution from the governing equation and boundary conditions.</a:t>
            </a:r>
            <a:br>
              <a:rPr lang="en-GB" sz="2400" dirty="0"/>
            </a:br>
            <a:endParaRPr lang="en-GB" sz="2400" dirty="0"/>
          </a:p>
          <a:p>
            <a:pPr marL="342900" indent="-342900">
              <a:spcAft>
                <a:spcPts val="800"/>
              </a:spcAft>
              <a:buClr>
                <a:schemeClr val="tx1"/>
              </a:buClr>
              <a:buFont typeface="Arial" panose="020B0604020202020204" pitchFamily="34" charset="0"/>
              <a:buChar char="•"/>
            </a:pPr>
            <a:r>
              <a:rPr lang="en-GB" sz="2400" dirty="0"/>
              <a:t>This forms an </a:t>
            </a:r>
            <a:r>
              <a:rPr lang="en-GB" sz="2400" dirty="0">
                <a:solidFill>
                  <a:srgbClr val="0070C0"/>
                </a:solidFill>
              </a:rPr>
              <a:t>eigenvalue problem</a:t>
            </a:r>
            <a:r>
              <a:rPr lang="en-GB" sz="2400"/>
              <a:t>. </a:t>
            </a:r>
            <a:br>
              <a:rPr lang="en-GB" sz="2400"/>
            </a:br>
            <a:endParaRPr lang="en-GB" sz="2400" dirty="0"/>
          </a:p>
          <a:p>
            <a:pPr marL="342900" indent="-342900">
              <a:spcAft>
                <a:spcPts val="800"/>
              </a:spcAft>
              <a:buClr>
                <a:schemeClr val="tx1"/>
              </a:buClr>
              <a:buFont typeface="Arial" panose="020B0604020202020204" pitchFamily="34" charset="0"/>
              <a:buChar char="•"/>
            </a:pPr>
            <a:r>
              <a:rPr lang="en-GB" sz="2400" dirty="0"/>
              <a:t>The similarity solutions </a:t>
            </a:r>
            <a:r>
              <a:rPr lang="en-GB" sz="2400" dirty="0">
                <a:solidFill>
                  <a:srgbClr val="0070C0"/>
                </a:solidFill>
              </a:rPr>
              <a:t>provides the shape up to a scaling constant</a:t>
            </a:r>
            <a:r>
              <a:rPr lang="en-GB" sz="2400" dirty="0"/>
              <a:t>. </a:t>
            </a:r>
          </a:p>
        </p:txBody>
      </p:sp>
      <p:sp>
        <p:nvSpPr>
          <p:cNvPr id="3" name="TextBox 2">
            <a:extLst>
              <a:ext uri="{FF2B5EF4-FFF2-40B4-BE49-F238E27FC236}">
                <a16:creationId xmlns:a16="http://schemas.microsoft.com/office/drawing/2014/main" id="{F7A7BA23-5219-42F0-A32F-EC7F2A6B512C}"/>
              </a:ext>
            </a:extLst>
          </p:cNvPr>
          <p:cNvSpPr txBox="1"/>
          <p:nvPr/>
        </p:nvSpPr>
        <p:spPr>
          <a:xfrm>
            <a:off x="271385" y="281284"/>
            <a:ext cx="11060003" cy="461665"/>
          </a:xfrm>
          <a:prstGeom prst="rect">
            <a:avLst/>
          </a:prstGeom>
          <a:noFill/>
        </p:spPr>
        <p:txBody>
          <a:bodyPr wrap="square">
            <a:spAutoFit/>
          </a:bodyPr>
          <a:lstStyle/>
          <a:p>
            <a:pPr>
              <a:spcAft>
                <a:spcPts val="800"/>
              </a:spcAft>
            </a:pPr>
            <a:r>
              <a:rPr lang="en-GB" sz="2400" b="1" dirty="0"/>
              <a:t>Summary of lecture 4</a:t>
            </a:r>
          </a:p>
        </p:txBody>
      </p:sp>
    </p:spTree>
    <p:extLst>
      <p:ext uri="{BB962C8B-B14F-4D97-AF65-F5344CB8AC3E}">
        <p14:creationId xmlns:p14="http://schemas.microsoft.com/office/powerpoint/2010/main" val="102544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pressive Frozen Lakes Photography">
            <a:extLst>
              <a:ext uri="{FF2B5EF4-FFF2-40B4-BE49-F238E27FC236}">
                <a16:creationId xmlns:a16="http://schemas.microsoft.com/office/drawing/2014/main" id="{1F4475E9-1B2B-4430-98F1-A5FD4CE742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003547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AC797BE-2199-42B1-8134-08B2323CEB43}"/>
              </a:ext>
            </a:extLst>
          </p:cNvPr>
          <p:cNvSpPr txBox="1"/>
          <p:nvPr/>
        </p:nvSpPr>
        <p:spPr>
          <a:xfrm>
            <a:off x="399879" y="1109024"/>
            <a:ext cx="11060003" cy="6186309"/>
          </a:xfrm>
          <a:prstGeom prst="rect">
            <a:avLst/>
          </a:prstGeom>
          <a:noFill/>
        </p:spPr>
        <p:txBody>
          <a:bodyPr wrap="square">
            <a:spAutoFit/>
          </a:bodyPr>
          <a:lstStyle/>
          <a:p>
            <a:pPr marL="342900" indent="-342900">
              <a:spcAft>
                <a:spcPts val="800"/>
              </a:spcAft>
              <a:buClr>
                <a:schemeClr val="bg1"/>
              </a:buClr>
              <a:buFont typeface="Arial" panose="020B0604020202020204" pitchFamily="34" charset="0"/>
              <a:buChar char="•"/>
            </a:pPr>
            <a:r>
              <a:rPr lang="en-GB" sz="2400" dirty="0">
                <a:solidFill>
                  <a:schemeClr val="bg1"/>
                </a:solidFill>
              </a:rPr>
              <a:t>A free boundary problem occurs when the region in which the problem is to be solved is unknown in advance and must be found as part of the solution. </a:t>
            </a:r>
            <a:br>
              <a:rPr lang="en-GB" sz="2400" dirty="0">
                <a:solidFill>
                  <a:schemeClr val="bg1"/>
                </a:solidFill>
              </a:rPr>
            </a:br>
            <a:endParaRPr lang="en-GB" sz="2400" dirty="0">
              <a:solidFill>
                <a:schemeClr val="bg1"/>
              </a:solidFill>
            </a:endParaRPr>
          </a:p>
          <a:p>
            <a:pPr marL="342900" indent="-342900">
              <a:spcAft>
                <a:spcPts val="800"/>
              </a:spcAft>
              <a:buClr>
                <a:schemeClr val="bg1"/>
              </a:buClr>
              <a:buFont typeface="Arial" panose="020B0604020202020204" pitchFamily="34" charset="0"/>
              <a:buChar char="•"/>
            </a:pPr>
            <a:endParaRPr lang="en-GB" sz="2400" dirty="0">
              <a:solidFill>
                <a:schemeClr val="bg1"/>
              </a:solidFill>
            </a:endParaRPr>
          </a:p>
          <a:p>
            <a:pPr marL="342900" indent="-342900">
              <a:spcAft>
                <a:spcPts val="800"/>
              </a:spcAft>
              <a:buClr>
                <a:schemeClr val="bg1"/>
              </a:buClr>
              <a:buFont typeface="Arial" panose="020B0604020202020204" pitchFamily="34" charset="0"/>
              <a:buChar char="•"/>
            </a:pPr>
            <a:endParaRPr lang="en-GB" sz="2400" dirty="0">
              <a:solidFill>
                <a:schemeClr val="bg1"/>
              </a:solidFill>
            </a:endParaRPr>
          </a:p>
          <a:p>
            <a:pPr marL="342900" indent="-342900">
              <a:spcAft>
                <a:spcPts val="800"/>
              </a:spcAft>
              <a:buClr>
                <a:schemeClr val="bg1"/>
              </a:buClr>
              <a:buFont typeface="Arial" panose="020B0604020202020204" pitchFamily="34" charset="0"/>
              <a:buChar char="•"/>
            </a:pPr>
            <a:endParaRPr lang="en-GB" sz="2400" dirty="0">
              <a:solidFill>
                <a:schemeClr val="bg1"/>
              </a:solidFill>
            </a:endParaRPr>
          </a:p>
          <a:p>
            <a:pPr marL="342900" indent="-342900">
              <a:spcAft>
                <a:spcPts val="800"/>
              </a:spcAft>
              <a:buClr>
                <a:schemeClr val="bg1"/>
              </a:buClr>
              <a:buFont typeface="Arial" panose="020B0604020202020204" pitchFamily="34" charset="0"/>
              <a:buChar char="•"/>
            </a:pPr>
            <a:endParaRPr lang="en-GB" sz="2400" dirty="0">
              <a:solidFill>
                <a:schemeClr val="bg1"/>
              </a:solidFill>
            </a:endParaRPr>
          </a:p>
          <a:p>
            <a:pPr marL="342900" indent="-342900">
              <a:spcAft>
                <a:spcPts val="800"/>
              </a:spcAft>
              <a:buClr>
                <a:schemeClr val="bg1"/>
              </a:buClr>
              <a:buFont typeface="Arial" panose="020B0604020202020204" pitchFamily="34" charset="0"/>
              <a:buChar char="•"/>
            </a:pPr>
            <a:endParaRPr lang="en-GB" sz="2400" dirty="0">
              <a:solidFill>
                <a:schemeClr val="bg1"/>
              </a:solidFill>
            </a:endParaRPr>
          </a:p>
          <a:p>
            <a:pPr marL="342900" indent="-342900">
              <a:spcAft>
                <a:spcPts val="800"/>
              </a:spcAft>
              <a:buClr>
                <a:schemeClr val="bg1"/>
              </a:buClr>
              <a:buFont typeface="Arial" panose="020B0604020202020204" pitchFamily="34" charset="0"/>
              <a:buChar char="•"/>
            </a:pPr>
            <a:endParaRPr lang="en-GB" sz="2400" dirty="0">
              <a:solidFill>
                <a:schemeClr val="bg1"/>
              </a:solidFill>
            </a:endParaRPr>
          </a:p>
          <a:p>
            <a:pPr marL="342900" indent="-342900">
              <a:spcAft>
                <a:spcPts val="800"/>
              </a:spcAft>
              <a:buClr>
                <a:schemeClr val="bg1"/>
              </a:buClr>
              <a:buFont typeface="Arial" panose="020B0604020202020204" pitchFamily="34" charset="0"/>
              <a:buChar char="•"/>
            </a:pPr>
            <a:endParaRPr lang="en-GB" sz="2400" dirty="0">
              <a:solidFill>
                <a:schemeClr val="bg1"/>
              </a:solidFill>
            </a:endParaRPr>
          </a:p>
          <a:p>
            <a:pPr marL="342900" indent="-342900">
              <a:spcAft>
                <a:spcPts val="800"/>
              </a:spcAft>
              <a:buClr>
                <a:schemeClr val="bg1"/>
              </a:buClr>
              <a:buFont typeface="Arial" panose="020B0604020202020204" pitchFamily="34" charset="0"/>
              <a:buChar char="•"/>
            </a:pPr>
            <a:r>
              <a:rPr lang="en-GB" sz="2400" dirty="0">
                <a:solidFill>
                  <a:schemeClr val="bg1"/>
                </a:solidFill>
              </a:rPr>
              <a:t>One relevant example for the current weather concerns the freezing or melting of ice. Here, we have to solve for the free boundary between the two phases as well as for the temperature field in each phase. </a:t>
            </a:r>
          </a:p>
          <a:p>
            <a:pPr>
              <a:spcAft>
                <a:spcPts val="800"/>
              </a:spcAft>
              <a:buClr>
                <a:schemeClr val="bg1"/>
              </a:buClr>
            </a:pPr>
            <a:endParaRPr lang="en-GB" sz="2400" dirty="0"/>
          </a:p>
        </p:txBody>
      </p:sp>
      <p:sp>
        <p:nvSpPr>
          <p:cNvPr id="3" name="TextBox 2">
            <a:extLst>
              <a:ext uri="{FF2B5EF4-FFF2-40B4-BE49-F238E27FC236}">
                <a16:creationId xmlns:a16="http://schemas.microsoft.com/office/drawing/2014/main" id="{F7A7BA23-5219-42F0-A32F-EC7F2A6B512C}"/>
              </a:ext>
            </a:extLst>
          </p:cNvPr>
          <p:cNvSpPr txBox="1"/>
          <p:nvPr/>
        </p:nvSpPr>
        <p:spPr>
          <a:xfrm>
            <a:off x="271385" y="281284"/>
            <a:ext cx="11060003" cy="461665"/>
          </a:xfrm>
          <a:prstGeom prst="rect">
            <a:avLst/>
          </a:prstGeom>
          <a:noFill/>
        </p:spPr>
        <p:txBody>
          <a:bodyPr wrap="square">
            <a:spAutoFit/>
          </a:bodyPr>
          <a:lstStyle/>
          <a:p>
            <a:pPr algn="ctr">
              <a:spcAft>
                <a:spcPts val="800"/>
              </a:spcAft>
            </a:pPr>
            <a:r>
              <a:rPr lang="en-GB" sz="2400" b="1" dirty="0">
                <a:solidFill>
                  <a:schemeClr val="bg1"/>
                </a:solidFill>
              </a:rPr>
              <a:t>Free boundary problems</a:t>
            </a:r>
          </a:p>
        </p:txBody>
      </p:sp>
    </p:spTree>
    <p:extLst>
      <p:ext uri="{BB962C8B-B14F-4D97-AF65-F5344CB8AC3E}">
        <p14:creationId xmlns:p14="http://schemas.microsoft.com/office/powerpoint/2010/main" val="177406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8" end="8"/>
                                            </p:txEl>
                                          </p:spTgt>
                                        </p:tgtEl>
                                        <p:attrNameLst>
                                          <p:attrName>style.visibility</p:attrName>
                                        </p:attrNameLst>
                                      </p:cBhvr>
                                      <p:to>
                                        <p:strVal val="visible"/>
                                      </p:to>
                                    </p:set>
                                    <p:animEffect transition="in" filter="fade">
                                      <p:cBhvr>
                                        <p:cTn id="17"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nowflake crystal">
            <a:extLst>
              <a:ext uri="{FF2B5EF4-FFF2-40B4-BE49-F238E27FC236}">
                <a16:creationId xmlns:a16="http://schemas.microsoft.com/office/drawing/2014/main" id="{F74128B1-3779-4E1C-B922-B383112579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F3D3A90-271F-4EA3-B054-4DD726EAADEA}"/>
              </a:ext>
            </a:extLst>
          </p:cNvPr>
          <p:cNvSpPr txBox="1"/>
          <p:nvPr/>
        </p:nvSpPr>
        <p:spPr>
          <a:xfrm>
            <a:off x="259202" y="186809"/>
            <a:ext cx="11060003" cy="2821285"/>
          </a:xfrm>
          <a:prstGeom prst="rect">
            <a:avLst/>
          </a:prstGeom>
          <a:noFill/>
        </p:spPr>
        <p:txBody>
          <a:bodyPr wrap="square">
            <a:spAutoFit/>
          </a:bodyPr>
          <a:lstStyle/>
          <a:p>
            <a:pPr marL="342900" indent="-342900">
              <a:spcAft>
                <a:spcPts val="800"/>
              </a:spcAft>
              <a:buClr>
                <a:schemeClr val="bg1"/>
              </a:buClr>
              <a:buFont typeface="Arial" panose="020B0604020202020204" pitchFamily="34" charset="0"/>
              <a:buChar char="•"/>
            </a:pPr>
            <a:r>
              <a:rPr lang="en-GB" sz="2400" dirty="0">
                <a:solidFill>
                  <a:schemeClr val="bg1"/>
                </a:solidFill>
              </a:rPr>
              <a:t>The shape of a free boundary as it is formed can be quite exotic.</a:t>
            </a:r>
          </a:p>
          <a:p>
            <a:pPr marL="342900" indent="-342900">
              <a:spcAft>
                <a:spcPts val="800"/>
              </a:spcAft>
              <a:buClr>
                <a:schemeClr val="bg1"/>
              </a:buClr>
              <a:buFont typeface="Arial" panose="020B0604020202020204" pitchFamily="34" charset="0"/>
              <a:buChar char="•"/>
            </a:pPr>
            <a:endParaRPr lang="en-GB" sz="2400" dirty="0">
              <a:solidFill>
                <a:schemeClr val="bg1"/>
              </a:solidFill>
            </a:endParaRPr>
          </a:p>
          <a:p>
            <a:pPr marL="342900" indent="-342900">
              <a:spcAft>
                <a:spcPts val="800"/>
              </a:spcAft>
              <a:buClr>
                <a:schemeClr val="bg1"/>
              </a:buClr>
              <a:buFont typeface="Arial" panose="020B0604020202020204" pitchFamily="34" charset="0"/>
              <a:buChar char="•"/>
            </a:pPr>
            <a:endParaRPr lang="en-GB" sz="2400" dirty="0">
              <a:solidFill>
                <a:schemeClr val="bg1"/>
              </a:solidFill>
            </a:endParaRPr>
          </a:p>
          <a:p>
            <a:pPr marL="342900" indent="-342900">
              <a:spcAft>
                <a:spcPts val="800"/>
              </a:spcAft>
              <a:buClr>
                <a:schemeClr val="bg1"/>
              </a:buClr>
              <a:buFont typeface="Arial" panose="020B0604020202020204" pitchFamily="34" charset="0"/>
              <a:buChar char="•"/>
            </a:pPr>
            <a:endParaRPr lang="en-GB" sz="2400" dirty="0">
              <a:solidFill>
                <a:schemeClr val="bg1"/>
              </a:solidFill>
            </a:endParaRPr>
          </a:p>
          <a:p>
            <a:pPr marL="342900" indent="-342900">
              <a:spcAft>
                <a:spcPts val="800"/>
              </a:spcAft>
              <a:buClr>
                <a:schemeClr val="bg1"/>
              </a:buClr>
              <a:buFont typeface="Arial" panose="020B0604020202020204" pitchFamily="34" charset="0"/>
              <a:buChar char="•"/>
            </a:pPr>
            <a:endParaRPr lang="en-GB" sz="2400" dirty="0">
              <a:solidFill>
                <a:schemeClr val="bg1"/>
              </a:solidFill>
            </a:endParaRPr>
          </a:p>
          <a:p>
            <a:pPr marL="342900" indent="-342900">
              <a:spcAft>
                <a:spcPts val="800"/>
              </a:spcAft>
              <a:buClr>
                <a:schemeClr val="bg1"/>
              </a:buClr>
              <a:buFont typeface="Arial" panose="020B0604020202020204" pitchFamily="34" charset="0"/>
              <a:buChar char="•"/>
            </a:pPr>
            <a:endParaRPr lang="en-GB" sz="2400" dirty="0">
              <a:solidFill>
                <a:schemeClr val="bg1"/>
              </a:solidFill>
            </a:endParaRPr>
          </a:p>
        </p:txBody>
      </p:sp>
    </p:spTree>
    <p:extLst>
      <p:ext uri="{BB962C8B-B14F-4D97-AF65-F5344CB8AC3E}">
        <p14:creationId xmlns:p14="http://schemas.microsoft.com/office/powerpoint/2010/main" val="182669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71828B11-D61C-4D65-B237-F8F957E56A25}"/>
              </a:ext>
            </a:extLst>
          </p:cNvPr>
          <p:cNvSpPr txBox="1">
            <a:spLocks noChangeArrowheads="1"/>
          </p:cNvSpPr>
          <p:nvPr/>
        </p:nvSpPr>
        <p:spPr bwMode="auto">
          <a:xfrm>
            <a:off x="2557463" y="666750"/>
            <a:ext cx="29829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b="1">
                <a:latin typeface="MV Boli" panose="02000500030200090000" pitchFamily="2" charset="0"/>
              </a:rPr>
              <a:t>Masaru Emoto</a:t>
            </a:r>
            <a:endParaRPr lang="en-GB" altLang="en-US" b="1">
              <a:latin typeface="MV Boli" panose="02000500030200090000" pitchFamily="2" charset="0"/>
              <a:ea typeface="MS PGothic" panose="020B0600070205080204" pitchFamily="34" charset="-128"/>
              <a:cs typeface="MV Boli" panose="02000500030200090000" pitchFamily="2" charset="0"/>
            </a:endParaRPr>
          </a:p>
        </p:txBody>
      </p:sp>
      <p:pic>
        <p:nvPicPr>
          <p:cNvPr id="5123" name="Picture 2">
            <a:extLst>
              <a:ext uri="{FF2B5EF4-FFF2-40B4-BE49-F238E27FC236}">
                <a16:creationId xmlns:a16="http://schemas.microsoft.com/office/drawing/2014/main" id="{756BB0E2-689A-4AD3-B480-60BECA2B43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4775" y="254000"/>
            <a:ext cx="1684338"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E237D01E-2893-4C55-8D1B-EFA79D3AD2E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3425" y="2635251"/>
            <a:ext cx="28956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
            <a:extLst>
              <a:ext uri="{FF2B5EF4-FFF2-40B4-BE49-F238E27FC236}">
                <a16:creationId xmlns:a16="http://schemas.microsoft.com/office/drawing/2014/main" id="{75E4C3F8-4042-4576-B449-28D16AA86CDC}"/>
              </a:ext>
            </a:extLst>
          </p:cNvPr>
          <p:cNvSpPr>
            <a:spLocks noChangeArrowheads="1"/>
          </p:cNvSpPr>
          <p:nvPr/>
        </p:nvSpPr>
        <p:spPr bwMode="auto">
          <a:xfrm>
            <a:off x="2157413" y="5749925"/>
            <a:ext cx="2741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
                <a:schemeClr val="tx1"/>
              </a:buClr>
              <a:buFontTx/>
              <a:buNone/>
            </a:pPr>
            <a:r>
              <a:rPr lang="en-GB" altLang="en-US" sz="2000">
                <a:latin typeface="Calibri" panose="020F0502020204030204" pitchFamily="34" charset="0"/>
              </a:rPr>
              <a:t>Shimanto River, Japan</a:t>
            </a:r>
          </a:p>
        </p:txBody>
      </p:sp>
      <p:pic>
        <p:nvPicPr>
          <p:cNvPr id="6" name="Picture 5">
            <a:extLst>
              <a:ext uri="{FF2B5EF4-FFF2-40B4-BE49-F238E27FC236}">
                <a16:creationId xmlns:a16="http://schemas.microsoft.com/office/drawing/2014/main" id="{18E83F38-2B89-46B0-9785-40378F42DFE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67514" y="2641601"/>
            <a:ext cx="267017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5">
            <a:extLst>
              <a:ext uri="{FF2B5EF4-FFF2-40B4-BE49-F238E27FC236}">
                <a16:creationId xmlns:a16="http://schemas.microsoft.com/office/drawing/2014/main" id="{B20BB2B7-B45D-4686-ADF7-D64259059AAE}"/>
              </a:ext>
            </a:extLst>
          </p:cNvPr>
          <p:cNvSpPr>
            <a:spLocks noChangeArrowheads="1"/>
          </p:cNvSpPr>
          <p:nvPr/>
        </p:nvSpPr>
        <p:spPr bwMode="auto">
          <a:xfrm>
            <a:off x="6767513" y="5595939"/>
            <a:ext cx="2741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
                <a:schemeClr val="tx1"/>
              </a:buClr>
              <a:buFontTx/>
              <a:buNone/>
            </a:pPr>
            <a:r>
              <a:rPr lang="en-GB" altLang="en-US" sz="2000">
                <a:latin typeface="Calibri" panose="020F0502020204030204" pitchFamily="34" charset="0"/>
              </a:rPr>
              <a:t>Mount Cook Glacier, New Zealand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a:extLst>
              <a:ext uri="{FF2B5EF4-FFF2-40B4-BE49-F238E27FC236}">
                <a16:creationId xmlns:a16="http://schemas.microsoft.com/office/drawing/2014/main" id="{1F6D11E4-AADF-4380-B341-BB03D8DC541F}"/>
              </a:ext>
            </a:extLst>
          </p:cNvPr>
          <p:cNvSpPr>
            <a:spLocks noChangeArrowheads="1"/>
          </p:cNvSpPr>
          <p:nvPr/>
        </p:nvSpPr>
        <p:spPr bwMode="auto">
          <a:xfrm>
            <a:off x="2159001" y="3859214"/>
            <a:ext cx="2741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
                <a:schemeClr val="tx1"/>
              </a:buClr>
              <a:buFontTx/>
              <a:buNone/>
            </a:pPr>
            <a:r>
              <a:rPr lang="en-GB" altLang="en-US" sz="2000">
                <a:latin typeface="Calibri" panose="020F0502020204030204" pitchFamily="34" charset="0"/>
              </a:rPr>
              <a:t>Playing Imagine by John Lennon to the water</a:t>
            </a:r>
          </a:p>
        </p:txBody>
      </p:sp>
      <p:pic>
        <p:nvPicPr>
          <p:cNvPr id="4" name="Picture 3">
            <a:extLst>
              <a:ext uri="{FF2B5EF4-FFF2-40B4-BE49-F238E27FC236}">
                <a16:creationId xmlns:a16="http://schemas.microsoft.com/office/drawing/2014/main" id="{C4D70723-E731-4D9A-B8AD-19513CFEFB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938214"/>
            <a:ext cx="283210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5">
            <a:extLst>
              <a:ext uri="{FF2B5EF4-FFF2-40B4-BE49-F238E27FC236}">
                <a16:creationId xmlns:a16="http://schemas.microsoft.com/office/drawing/2014/main" id="{1E4DDD9E-1F1A-410E-AD98-74902F9AC25E}"/>
              </a:ext>
            </a:extLst>
          </p:cNvPr>
          <p:cNvSpPr>
            <a:spLocks noChangeArrowheads="1"/>
          </p:cNvSpPr>
          <p:nvPr/>
        </p:nvSpPr>
        <p:spPr bwMode="auto">
          <a:xfrm>
            <a:off x="6921501" y="3859214"/>
            <a:ext cx="2741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
                <a:schemeClr val="tx1"/>
              </a:buClr>
              <a:buFontTx/>
              <a:buNone/>
            </a:pPr>
            <a:r>
              <a:rPr lang="en-GB" altLang="en-US" sz="2000">
                <a:latin typeface="Calibri" panose="020F0502020204030204" pitchFamily="34" charset="0"/>
              </a:rPr>
              <a:t>Showing the water a photo of an elephant</a:t>
            </a:r>
          </a:p>
        </p:txBody>
      </p:sp>
      <p:pic>
        <p:nvPicPr>
          <p:cNvPr id="7" name="Picture 6">
            <a:extLst>
              <a:ext uri="{FF2B5EF4-FFF2-40B4-BE49-F238E27FC236}">
                <a16:creationId xmlns:a16="http://schemas.microsoft.com/office/drawing/2014/main" id="{D629EF2E-580E-4999-94BC-005B898DA93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83401" y="938214"/>
            <a:ext cx="2847975"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C71941-B3E0-48EE-B81C-3066B2F225CC}"/>
              </a:ext>
            </a:extLst>
          </p:cNvPr>
          <p:cNvSpPr txBox="1"/>
          <p:nvPr/>
        </p:nvSpPr>
        <p:spPr>
          <a:xfrm>
            <a:off x="399879" y="1109024"/>
            <a:ext cx="6391689" cy="3990836"/>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t>Steel plates are welded together by attaching electrodes to the edges and then passing a current through. </a:t>
            </a:r>
            <a:br>
              <a:rPr lang="en-GB" sz="2400" dirty="0"/>
            </a:br>
            <a:endParaRPr lang="en-GB" sz="2400" dirty="0"/>
          </a:p>
          <a:p>
            <a:pPr marL="342900" indent="-342900">
              <a:spcAft>
                <a:spcPts val="800"/>
              </a:spcAft>
              <a:buClr>
                <a:schemeClr val="tx1"/>
              </a:buClr>
              <a:buFont typeface="Arial" panose="020B0604020202020204" pitchFamily="34" charset="0"/>
              <a:buChar char="•"/>
            </a:pPr>
            <a:r>
              <a:rPr lang="en-GB" sz="2400" dirty="0"/>
              <a:t>This heats the metal, causing the plates to melt. When the current is switched off, the liquid metal solidifies and the two plates are welded together. </a:t>
            </a:r>
            <a:br>
              <a:rPr lang="en-GB" sz="2400" dirty="0"/>
            </a:br>
            <a:endParaRPr lang="en-GB" sz="2400" dirty="0"/>
          </a:p>
          <a:p>
            <a:pPr marL="342900" indent="-342900">
              <a:spcAft>
                <a:spcPts val="800"/>
              </a:spcAft>
              <a:buClr>
                <a:schemeClr val="tx1"/>
              </a:buClr>
              <a:buFont typeface="Arial" panose="020B0604020202020204" pitchFamily="34" charset="0"/>
              <a:buChar char="•"/>
            </a:pPr>
            <a:endParaRPr lang="en-GB" sz="2400" dirty="0"/>
          </a:p>
        </p:txBody>
      </p:sp>
      <p:sp>
        <p:nvSpPr>
          <p:cNvPr id="7" name="TextBox 6">
            <a:extLst>
              <a:ext uri="{FF2B5EF4-FFF2-40B4-BE49-F238E27FC236}">
                <a16:creationId xmlns:a16="http://schemas.microsoft.com/office/drawing/2014/main" id="{CA551984-55D6-4E4C-843B-2BB34F85B526}"/>
              </a:ext>
            </a:extLst>
          </p:cNvPr>
          <p:cNvSpPr txBox="1"/>
          <p:nvPr/>
        </p:nvSpPr>
        <p:spPr>
          <a:xfrm>
            <a:off x="250093" y="184971"/>
            <a:ext cx="6096000" cy="461665"/>
          </a:xfrm>
          <a:prstGeom prst="rect">
            <a:avLst/>
          </a:prstGeom>
          <a:noFill/>
        </p:spPr>
        <p:txBody>
          <a:bodyPr wrap="square">
            <a:spAutoFit/>
          </a:bodyPr>
          <a:lstStyle/>
          <a:p>
            <a:r>
              <a:rPr lang="en-GB" sz="2400" b="1" dirty="0"/>
              <a:t>Industrial problem: electric welding</a:t>
            </a:r>
          </a:p>
        </p:txBody>
      </p:sp>
      <p:pic>
        <p:nvPicPr>
          <p:cNvPr id="2052" name="Picture 4" descr="Image result for welded plates">
            <a:extLst>
              <a:ext uri="{FF2B5EF4-FFF2-40B4-BE49-F238E27FC236}">
                <a16:creationId xmlns:a16="http://schemas.microsoft.com/office/drawing/2014/main" id="{162574D8-64BB-4B6C-9E66-1EA62DAAF9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8680" y="382954"/>
            <a:ext cx="4566437" cy="350910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D57B06-819A-43EA-97A6-76FAA9B235F8}"/>
              </a:ext>
            </a:extLst>
          </p:cNvPr>
          <p:cNvSpPr txBox="1"/>
          <p:nvPr/>
        </p:nvSpPr>
        <p:spPr>
          <a:xfrm>
            <a:off x="399879" y="4615814"/>
            <a:ext cx="10957169" cy="2041585"/>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t>How long should the current be applied to ensure the metal melts without melting the entire plates? </a:t>
            </a:r>
            <a:br>
              <a:rPr lang="en-GB" sz="2400" dirty="0"/>
            </a:br>
            <a:endParaRPr lang="en-GB" sz="2400" dirty="0"/>
          </a:p>
          <a:p>
            <a:pPr marL="342900" indent="-342900">
              <a:spcAft>
                <a:spcPts val="800"/>
              </a:spcAft>
              <a:buClr>
                <a:schemeClr val="tx1"/>
              </a:buClr>
              <a:buFont typeface="Arial" panose="020B0604020202020204" pitchFamily="34" charset="0"/>
              <a:buChar char="•"/>
            </a:pPr>
            <a:r>
              <a:rPr lang="en-GB" sz="2400" dirty="0"/>
              <a:t>How long should the plates be left once the current has been switched off to ensure that they have solidified completely? </a:t>
            </a:r>
          </a:p>
        </p:txBody>
      </p:sp>
    </p:spTree>
    <p:extLst>
      <p:ext uri="{BB962C8B-B14F-4D97-AF65-F5344CB8AC3E}">
        <p14:creationId xmlns:p14="http://schemas.microsoft.com/office/powerpoint/2010/main" val="136011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500"/>
                                        <p:tgtEl>
                                          <p:spTgt spid="205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C71941-B3E0-48EE-B81C-3066B2F225CC}"/>
              </a:ext>
            </a:extLst>
          </p:cNvPr>
          <p:cNvSpPr txBox="1"/>
          <p:nvPr/>
        </p:nvSpPr>
        <p:spPr>
          <a:xfrm>
            <a:off x="399879" y="1109024"/>
            <a:ext cx="11119998" cy="3518912"/>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t>Consider a slab of initially solid material occupying the region 0 &lt; </a:t>
            </a:r>
            <a:r>
              <a:rPr lang="en-GB" sz="2400" i="1" dirty="0"/>
              <a:t>x</a:t>
            </a:r>
            <a:r>
              <a:rPr lang="en-GB" sz="2400" dirty="0"/>
              <a:t> &lt; </a:t>
            </a:r>
            <a:r>
              <a:rPr lang="en-GB" sz="2400" i="1" dirty="0"/>
              <a:t>a</a:t>
            </a:r>
            <a:r>
              <a:rPr lang="en-GB" sz="2400" dirty="0"/>
              <a:t>. The temperature </a:t>
            </a:r>
            <a:r>
              <a:rPr lang="en-GB" sz="2400" i="1" dirty="0"/>
              <a:t>T</a:t>
            </a:r>
            <a:r>
              <a:rPr lang="en-GB" sz="2400" dirty="0"/>
              <a:t>(</a:t>
            </a:r>
            <a:r>
              <a:rPr lang="en-GB" sz="2400" i="1" dirty="0" err="1"/>
              <a:t>x</a:t>
            </a:r>
            <a:r>
              <a:rPr lang="en-GB" sz="2400" dirty="0" err="1"/>
              <a:t>,</a:t>
            </a:r>
            <a:r>
              <a:rPr lang="en-GB" sz="2400" i="1" dirty="0" err="1"/>
              <a:t>t</a:t>
            </a:r>
            <a:r>
              <a:rPr lang="en-GB" sz="2400" dirty="0"/>
              <a:t>) in the slab satisfies the heat equation:</a:t>
            </a:r>
            <a:br>
              <a:rPr lang="en-GB" sz="2400" dirty="0"/>
            </a:br>
            <a:br>
              <a:rPr lang="en-GB" sz="2400" dirty="0"/>
            </a:br>
            <a:br>
              <a:rPr lang="en-GB" sz="2400" dirty="0"/>
            </a:br>
            <a:br>
              <a:rPr lang="en-GB" sz="2400" dirty="0"/>
            </a:br>
            <a:endParaRPr lang="en-GB" sz="2400" dirty="0"/>
          </a:p>
          <a:p>
            <a:pPr marL="342900" indent="-342900">
              <a:spcAft>
                <a:spcPts val="800"/>
              </a:spcAft>
              <a:buClr>
                <a:schemeClr val="tx1"/>
              </a:buClr>
              <a:buFont typeface="Arial" panose="020B0604020202020204" pitchFamily="34" charset="0"/>
              <a:buChar char="•"/>
            </a:pPr>
            <a:r>
              <a:rPr lang="en-GB" sz="2400" dirty="0"/>
              <a:t>Suppose the slab is initially at a uniform temperature </a:t>
            </a:r>
            <a:r>
              <a:rPr lang="en-GB" sz="2400" i="1" dirty="0"/>
              <a:t>T</a:t>
            </a:r>
            <a:r>
              <a:rPr lang="en-GB" sz="2400" baseline="-25000" dirty="0"/>
              <a:t>0</a:t>
            </a:r>
            <a:r>
              <a:rPr lang="en-GB" sz="2400" dirty="0"/>
              <a:t> and the face </a:t>
            </a:r>
            <a:r>
              <a:rPr lang="en-GB" sz="2400" i="1" dirty="0"/>
              <a:t>x </a:t>
            </a:r>
            <a:r>
              <a:rPr lang="en-GB" sz="2400" dirty="0"/>
              <a:t>=</a:t>
            </a:r>
            <a:r>
              <a:rPr lang="en-GB" sz="2400" i="1" dirty="0"/>
              <a:t> a</a:t>
            </a:r>
            <a:r>
              <a:rPr lang="en-GB" sz="2400" dirty="0"/>
              <a:t> is insulated, while the temperature of the face at </a:t>
            </a:r>
            <a:r>
              <a:rPr lang="en-GB" sz="2400" i="1" dirty="0"/>
              <a:t>x </a:t>
            </a:r>
            <a:r>
              <a:rPr lang="en-GB" sz="2400" dirty="0"/>
              <a:t>= 0 is suddenly increased to a temperature </a:t>
            </a:r>
            <a:r>
              <a:rPr lang="en-GB" sz="2400" i="1" dirty="0"/>
              <a:t>T</a:t>
            </a:r>
            <a:r>
              <a:rPr lang="en-GB" sz="2400" baseline="-25000" dirty="0"/>
              <a:t>1</a:t>
            </a:r>
            <a:r>
              <a:rPr lang="en-GB" sz="2400" dirty="0"/>
              <a:t> &gt; </a:t>
            </a:r>
            <a:r>
              <a:rPr lang="en-GB" sz="2400" i="1" dirty="0"/>
              <a:t>T</a:t>
            </a:r>
            <a:r>
              <a:rPr lang="en-GB" sz="2400" baseline="-25000" dirty="0"/>
              <a:t>0</a:t>
            </a:r>
            <a:r>
              <a:rPr lang="en-GB" sz="2400" dirty="0"/>
              <a:t>:</a:t>
            </a:r>
          </a:p>
        </p:txBody>
      </p:sp>
      <p:sp>
        <p:nvSpPr>
          <p:cNvPr id="7" name="TextBox 6">
            <a:extLst>
              <a:ext uri="{FF2B5EF4-FFF2-40B4-BE49-F238E27FC236}">
                <a16:creationId xmlns:a16="http://schemas.microsoft.com/office/drawing/2014/main" id="{CA551984-55D6-4E4C-843B-2BB34F85B526}"/>
              </a:ext>
            </a:extLst>
          </p:cNvPr>
          <p:cNvSpPr txBox="1"/>
          <p:nvPr/>
        </p:nvSpPr>
        <p:spPr>
          <a:xfrm>
            <a:off x="250093" y="184971"/>
            <a:ext cx="6096000" cy="461665"/>
          </a:xfrm>
          <a:prstGeom prst="rect">
            <a:avLst/>
          </a:prstGeom>
          <a:noFill/>
        </p:spPr>
        <p:txBody>
          <a:bodyPr wrap="square">
            <a:spAutoFit/>
          </a:bodyPr>
          <a:lstStyle/>
          <a:p>
            <a:r>
              <a:rPr lang="en-GB" sz="2400" b="1" dirty="0"/>
              <a:t>One-dimensional Stefan problem </a:t>
            </a:r>
          </a:p>
        </p:txBody>
      </p:sp>
      <p:pic>
        <p:nvPicPr>
          <p:cNvPr id="3" name="Picture 2">
            <a:extLst>
              <a:ext uri="{FF2B5EF4-FFF2-40B4-BE49-F238E27FC236}">
                <a16:creationId xmlns:a16="http://schemas.microsoft.com/office/drawing/2014/main" id="{D29C6D27-2ADF-48F6-A46E-0260196DB6D3}"/>
              </a:ext>
            </a:extLst>
          </p:cNvPr>
          <p:cNvPicPr>
            <a:picLocks noChangeAspect="1"/>
          </p:cNvPicPr>
          <p:nvPr/>
        </p:nvPicPr>
        <p:blipFill>
          <a:blip r:embed="rId3"/>
          <a:stretch>
            <a:fillRect/>
          </a:stretch>
        </p:blipFill>
        <p:spPr>
          <a:xfrm>
            <a:off x="3999419" y="1959255"/>
            <a:ext cx="3219450" cy="1266825"/>
          </a:xfrm>
          <a:prstGeom prst="rect">
            <a:avLst/>
          </a:prstGeom>
        </p:spPr>
      </p:pic>
      <p:pic>
        <p:nvPicPr>
          <p:cNvPr id="9" name="Picture 8">
            <a:extLst>
              <a:ext uri="{FF2B5EF4-FFF2-40B4-BE49-F238E27FC236}">
                <a16:creationId xmlns:a16="http://schemas.microsoft.com/office/drawing/2014/main" id="{C273222C-EE03-44F5-93A6-1DAA3641D9EF}"/>
              </a:ext>
            </a:extLst>
          </p:cNvPr>
          <p:cNvPicPr>
            <a:picLocks noChangeAspect="1"/>
          </p:cNvPicPr>
          <p:nvPr/>
        </p:nvPicPr>
        <p:blipFill>
          <a:blip r:embed="rId4"/>
          <a:stretch>
            <a:fillRect/>
          </a:stretch>
        </p:blipFill>
        <p:spPr>
          <a:xfrm>
            <a:off x="332800" y="4715186"/>
            <a:ext cx="11062029" cy="887009"/>
          </a:xfrm>
          <a:prstGeom prst="rect">
            <a:avLst/>
          </a:prstGeom>
        </p:spPr>
      </p:pic>
      <p:sp>
        <p:nvSpPr>
          <p:cNvPr id="14" name="TextBox 13">
            <a:extLst>
              <a:ext uri="{FF2B5EF4-FFF2-40B4-BE49-F238E27FC236}">
                <a16:creationId xmlns:a16="http://schemas.microsoft.com/office/drawing/2014/main" id="{F4A51F65-ADC0-448C-88DF-59377417DDF2}"/>
              </a:ext>
            </a:extLst>
          </p:cNvPr>
          <p:cNvSpPr txBox="1"/>
          <p:nvPr/>
        </p:nvSpPr>
        <p:spPr>
          <a:xfrm>
            <a:off x="391416" y="5884891"/>
            <a:ext cx="10944798" cy="1302921"/>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t>If </a:t>
            </a:r>
            <a:r>
              <a:rPr lang="en-GB" sz="2400" i="1" dirty="0"/>
              <a:t>T</a:t>
            </a:r>
            <a:r>
              <a:rPr lang="en-GB" sz="2400" baseline="-25000" dirty="0"/>
              <a:t>1</a:t>
            </a:r>
            <a:r>
              <a:rPr lang="en-GB" sz="2400" dirty="0"/>
              <a:t> is high enough the solid will melt and become liquid in some neighbourhood of </a:t>
            </a:r>
            <a:r>
              <a:rPr lang="en-GB" sz="2400" i="1" dirty="0"/>
              <a:t>x = </a:t>
            </a:r>
            <a:r>
              <a:rPr lang="en-GB" sz="2400" dirty="0"/>
              <a:t>0.</a:t>
            </a:r>
          </a:p>
          <a:p>
            <a:pPr marL="342900" indent="-342900">
              <a:spcAft>
                <a:spcPts val="800"/>
              </a:spcAft>
              <a:buClr>
                <a:schemeClr val="tx1"/>
              </a:buClr>
              <a:buFont typeface="Arial" panose="020B0604020202020204" pitchFamily="34" charset="0"/>
              <a:buChar char="•"/>
            </a:pPr>
            <a:endParaRPr lang="en-GB" sz="2400" dirty="0"/>
          </a:p>
        </p:txBody>
      </p:sp>
    </p:spTree>
    <p:extLst>
      <p:ext uri="{BB962C8B-B14F-4D97-AF65-F5344CB8AC3E}">
        <p14:creationId xmlns:p14="http://schemas.microsoft.com/office/powerpoint/2010/main" val="352773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Effect transition="in" filter="fade">
                                      <p:cBhvr>
                                        <p:cTn id="28"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C71941-B3E0-48EE-B81C-3066B2F225CC}"/>
              </a:ext>
            </a:extLst>
          </p:cNvPr>
          <p:cNvSpPr txBox="1"/>
          <p:nvPr/>
        </p:nvSpPr>
        <p:spPr>
          <a:xfrm>
            <a:off x="303815" y="389595"/>
            <a:ext cx="11119998" cy="4667945"/>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t>If the slab melts, we must seek a solution in which the slab is liquid in 0 &lt; </a:t>
            </a:r>
            <a:r>
              <a:rPr lang="en-GB" sz="2400" i="1" dirty="0"/>
              <a:t>x </a:t>
            </a:r>
            <a:r>
              <a:rPr lang="en-GB" sz="2400" dirty="0"/>
              <a:t>&lt; </a:t>
            </a:r>
            <a:r>
              <a:rPr lang="en-GB" sz="2400" i="1" dirty="0"/>
              <a:t>s</a:t>
            </a:r>
            <a:r>
              <a:rPr lang="en-GB" sz="2400" dirty="0"/>
              <a:t>(</a:t>
            </a:r>
            <a:r>
              <a:rPr lang="en-GB" sz="2400" i="1" dirty="0"/>
              <a:t>t</a:t>
            </a:r>
            <a:r>
              <a:rPr lang="en-GB" sz="2400" dirty="0"/>
              <a:t>) and solid in </a:t>
            </a:r>
            <a:r>
              <a:rPr lang="en-GB" sz="2400" i="1" dirty="0"/>
              <a:t>s</a:t>
            </a:r>
            <a:r>
              <a:rPr lang="en-GB" sz="2400" dirty="0"/>
              <a:t>(</a:t>
            </a:r>
            <a:r>
              <a:rPr lang="en-GB" sz="2400" i="1" dirty="0"/>
              <a:t>t</a:t>
            </a:r>
            <a:r>
              <a:rPr lang="en-GB" sz="2400" dirty="0"/>
              <a:t>) &lt; </a:t>
            </a:r>
            <a:r>
              <a:rPr lang="en-GB" sz="2400" i="1" dirty="0"/>
              <a:t>x</a:t>
            </a:r>
            <a:r>
              <a:rPr lang="en-GB" sz="2400" dirty="0"/>
              <a:t> &lt; </a:t>
            </a:r>
            <a:r>
              <a:rPr lang="en-GB" sz="2400" i="1" dirty="0"/>
              <a:t>a</a:t>
            </a:r>
            <a:r>
              <a:rPr lang="en-GB" sz="2400" dirty="0"/>
              <a:t>, where </a:t>
            </a:r>
            <a:r>
              <a:rPr lang="en-GB" sz="2400" i="1" dirty="0"/>
              <a:t>x</a:t>
            </a:r>
            <a:r>
              <a:rPr lang="en-GB" sz="2400" dirty="0"/>
              <a:t> = </a:t>
            </a:r>
            <a:r>
              <a:rPr lang="en-GB" sz="2400" i="1" dirty="0"/>
              <a:t>s</a:t>
            </a:r>
            <a:r>
              <a:rPr lang="en-GB" sz="2400" dirty="0"/>
              <a:t>(</a:t>
            </a:r>
            <a:r>
              <a:rPr lang="en-GB" sz="2400" i="1" dirty="0"/>
              <a:t>t</a:t>
            </a:r>
            <a:r>
              <a:rPr lang="en-GB" sz="2400" dirty="0"/>
              <a:t>) is the free boundary separating the liquid and solid phases. </a:t>
            </a:r>
          </a:p>
          <a:p>
            <a:pPr marL="342900" indent="-342900">
              <a:spcAft>
                <a:spcPts val="800"/>
              </a:spcAft>
              <a:buClr>
                <a:schemeClr val="tx1"/>
              </a:buClr>
              <a:buFont typeface="Arial" panose="020B0604020202020204" pitchFamily="34" charset="0"/>
              <a:buChar char="•"/>
            </a:pPr>
            <a:endParaRPr lang="en-GB" sz="2400" dirty="0"/>
          </a:p>
          <a:p>
            <a:pPr marL="342900" indent="-342900">
              <a:spcAft>
                <a:spcPts val="800"/>
              </a:spcAft>
              <a:buClr>
                <a:schemeClr val="tx1"/>
              </a:buClr>
              <a:buFont typeface="Arial" panose="020B0604020202020204" pitchFamily="34" charset="0"/>
              <a:buChar char="•"/>
            </a:pPr>
            <a:r>
              <a:rPr lang="en-GB" sz="2400" i="1" dirty="0"/>
              <a:t>s</a:t>
            </a:r>
            <a:r>
              <a:rPr lang="en-GB" sz="2400" dirty="0"/>
              <a:t>(</a:t>
            </a:r>
            <a:r>
              <a:rPr lang="en-GB" sz="2400" i="1" dirty="0"/>
              <a:t>t</a:t>
            </a:r>
            <a:r>
              <a:rPr lang="en-GB" sz="2400" dirty="0"/>
              <a:t>) is unknown in advance and must be found as part of the solution.</a:t>
            </a:r>
          </a:p>
          <a:p>
            <a:pPr marL="342900" indent="-342900">
              <a:spcAft>
                <a:spcPts val="800"/>
              </a:spcAft>
              <a:buClr>
                <a:schemeClr val="tx1"/>
              </a:buClr>
              <a:buFont typeface="Arial" panose="020B0604020202020204" pitchFamily="34" charset="0"/>
              <a:buChar char="•"/>
            </a:pPr>
            <a:endParaRPr lang="en-GB" sz="2400" dirty="0"/>
          </a:p>
          <a:p>
            <a:pPr marL="342900" indent="-342900">
              <a:spcAft>
                <a:spcPts val="800"/>
              </a:spcAft>
              <a:buClr>
                <a:schemeClr val="tx1"/>
              </a:buClr>
              <a:buFont typeface="Arial" panose="020B0604020202020204" pitchFamily="34" charset="0"/>
              <a:buChar char="•"/>
            </a:pPr>
            <a:r>
              <a:rPr lang="en-GB" sz="2400" dirty="0"/>
              <a:t>We have to solve the heat equation in both solid and liquid phases, with different values of the parameters </a:t>
            </a:r>
            <a:r>
              <a:rPr lang="en-GB" sz="2400" i="1" dirty="0"/>
              <a:t>ρ</a:t>
            </a:r>
            <a:r>
              <a:rPr lang="en-GB" sz="2400" dirty="0"/>
              <a:t>, </a:t>
            </a:r>
            <a:r>
              <a:rPr lang="en-GB" sz="2400" i="1" dirty="0"/>
              <a:t>c</a:t>
            </a:r>
            <a:r>
              <a:rPr lang="en-GB" sz="2400" dirty="0"/>
              <a:t> and </a:t>
            </a:r>
            <a:r>
              <a:rPr lang="en-GB" sz="2400" i="1" dirty="0"/>
              <a:t>k</a:t>
            </a:r>
            <a:r>
              <a:rPr lang="en-GB" sz="2400" dirty="0"/>
              <a:t> in each phase. </a:t>
            </a:r>
            <a:br>
              <a:rPr lang="en-GB" sz="2400" dirty="0"/>
            </a:br>
            <a:endParaRPr lang="en-GB" sz="2400" dirty="0"/>
          </a:p>
          <a:p>
            <a:pPr marL="342900" indent="-342900">
              <a:spcAft>
                <a:spcPts val="800"/>
              </a:spcAft>
              <a:buClr>
                <a:schemeClr val="tx1"/>
              </a:buClr>
              <a:buFont typeface="Arial" panose="020B0604020202020204" pitchFamily="34" charset="0"/>
              <a:buChar char="•"/>
            </a:pPr>
            <a:r>
              <a:rPr lang="en-GB" sz="2400" dirty="0"/>
              <a:t>We also need to impose conditions at the free boundary </a:t>
            </a:r>
            <a:r>
              <a:rPr lang="en-GB" sz="2400" i="1" dirty="0"/>
              <a:t>x</a:t>
            </a:r>
            <a:r>
              <a:rPr lang="en-GB" sz="2400" dirty="0"/>
              <a:t> = </a:t>
            </a:r>
            <a:r>
              <a:rPr lang="en-GB" sz="2400" i="1" dirty="0"/>
              <a:t>s</a:t>
            </a:r>
            <a:r>
              <a:rPr lang="en-GB" sz="2400" dirty="0"/>
              <a:t>(</a:t>
            </a:r>
            <a:r>
              <a:rPr lang="en-GB" sz="2400" i="1" dirty="0"/>
              <a:t>t</a:t>
            </a:r>
            <a:r>
              <a:rPr lang="en-GB" sz="2400" dirty="0"/>
              <a:t>). </a:t>
            </a:r>
            <a:br>
              <a:rPr lang="en-GB" sz="2400" dirty="0"/>
            </a:br>
            <a:endParaRPr lang="en-GB" sz="2400" dirty="0"/>
          </a:p>
        </p:txBody>
      </p:sp>
    </p:spTree>
    <p:extLst>
      <p:ext uri="{BB962C8B-B14F-4D97-AF65-F5344CB8AC3E}">
        <p14:creationId xmlns:p14="http://schemas.microsoft.com/office/powerpoint/2010/main" val="229973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C71941-B3E0-48EE-B81C-3066B2F225CC}"/>
              </a:ext>
            </a:extLst>
          </p:cNvPr>
          <p:cNvSpPr txBox="1"/>
          <p:nvPr/>
        </p:nvSpPr>
        <p:spPr>
          <a:xfrm>
            <a:off x="303815" y="389595"/>
            <a:ext cx="11119998" cy="1877437"/>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t>First we assume that the phase change happens at a known melting temperature so</a:t>
            </a:r>
          </a:p>
          <a:p>
            <a:pPr marL="342900" indent="-342900">
              <a:spcAft>
                <a:spcPts val="800"/>
              </a:spcAft>
              <a:buClr>
                <a:schemeClr val="tx1"/>
              </a:buClr>
              <a:buFont typeface="Arial" panose="020B0604020202020204" pitchFamily="34" charset="0"/>
              <a:buChar char="•"/>
            </a:pPr>
            <a:endParaRPr lang="en-GB" sz="2400" dirty="0"/>
          </a:p>
          <a:p>
            <a:pPr marL="342900" indent="-342900">
              <a:spcAft>
                <a:spcPts val="800"/>
              </a:spcAft>
              <a:buClr>
                <a:schemeClr val="tx1"/>
              </a:buClr>
              <a:buFont typeface="Arial" panose="020B0604020202020204" pitchFamily="34" charset="0"/>
              <a:buChar char="•"/>
            </a:pPr>
            <a:endParaRPr lang="en-GB" sz="2400" dirty="0"/>
          </a:p>
          <a:p>
            <a:pPr marL="342900" indent="-342900">
              <a:spcAft>
                <a:spcPts val="800"/>
              </a:spcAft>
              <a:buClr>
                <a:schemeClr val="tx1"/>
              </a:buClr>
              <a:buFont typeface="Arial" panose="020B0604020202020204" pitchFamily="34" charset="0"/>
              <a:buChar char="•"/>
            </a:pPr>
            <a:r>
              <a:rPr lang="en-GB" sz="2400" dirty="0"/>
              <a:t>Since the temperature is continuous, this applies on both sides of the free boundary. </a:t>
            </a:r>
          </a:p>
        </p:txBody>
      </p:sp>
      <p:pic>
        <p:nvPicPr>
          <p:cNvPr id="3" name="Picture 2">
            <a:extLst>
              <a:ext uri="{FF2B5EF4-FFF2-40B4-BE49-F238E27FC236}">
                <a16:creationId xmlns:a16="http://schemas.microsoft.com/office/drawing/2014/main" id="{F0C22661-303D-4DA5-AC35-F064A32E0A87}"/>
              </a:ext>
            </a:extLst>
          </p:cNvPr>
          <p:cNvPicPr>
            <a:picLocks noChangeAspect="1"/>
          </p:cNvPicPr>
          <p:nvPr/>
        </p:nvPicPr>
        <p:blipFill>
          <a:blip r:embed="rId3"/>
          <a:stretch>
            <a:fillRect/>
          </a:stretch>
        </p:blipFill>
        <p:spPr>
          <a:xfrm>
            <a:off x="4282098" y="973626"/>
            <a:ext cx="2533650" cy="581025"/>
          </a:xfrm>
          <a:prstGeom prst="rect">
            <a:avLst/>
          </a:prstGeom>
        </p:spPr>
      </p:pic>
    </p:spTree>
    <p:extLst>
      <p:ext uri="{BB962C8B-B14F-4D97-AF65-F5344CB8AC3E}">
        <p14:creationId xmlns:p14="http://schemas.microsoft.com/office/powerpoint/2010/main" val="273326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EE48AF-DE02-4CE1-887F-B256928805F0}"/>
              </a:ext>
            </a:extLst>
          </p:cNvPr>
          <p:cNvSpPr txBox="1"/>
          <p:nvPr/>
        </p:nvSpPr>
        <p:spPr>
          <a:xfrm>
            <a:off x="224933" y="180703"/>
            <a:ext cx="5763491" cy="461665"/>
          </a:xfrm>
          <a:prstGeom prst="rect">
            <a:avLst/>
          </a:prstGeom>
          <a:noFill/>
        </p:spPr>
        <p:txBody>
          <a:bodyPr wrap="square" rtlCol="0">
            <a:spAutoFit/>
          </a:bodyPr>
          <a:lstStyle/>
          <a:p>
            <a:pPr marL="285750" indent="-285750">
              <a:buFont typeface="Arial" panose="020B0604020202020204" pitchFamily="34" charset="0"/>
              <a:buChar char="•"/>
            </a:pPr>
            <a:r>
              <a:rPr lang="en-GB" sz="2400" dirty="0"/>
              <a:t>Try a solution of the form </a:t>
            </a:r>
          </a:p>
        </p:txBody>
      </p:sp>
      <p:pic>
        <p:nvPicPr>
          <p:cNvPr id="3" name="Picture 2">
            <a:extLst>
              <a:ext uri="{FF2B5EF4-FFF2-40B4-BE49-F238E27FC236}">
                <a16:creationId xmlns:a16="http://schemas.microsoft.com/office/drawing/2014/main" id="{8267558D-9103-4AA2-A06C-1CAB6317E899}"/>
              </a:ext>
            </a:extLst>
          </p:cNvPr>
          <p:cNvPicPr>
            <a:picLocks noChangeAspect="1"/>
          </p:cNvPicPr>
          <p:nvPr/>
        </p:nvPicPr>
        <p:blipFill>
          <a:blip r:embed="rId3"/>
          <a:stretch>
            <a:fillRect/>
          </a:stretch>
        </p:blipFill>
        <p:spPr>
          <a:xfrm>
            <a:off x="1627976" y="642368"/>
            <a:ext cx="3219450" cy="1095375"/>
          </a:xfrm>
          <a:prstGeom prst="rect">
            <a:avLst/>
          </a:prstGeom>
        </p:spPr>
      </p:pic>
      <p:pic>
        <p:nvPicPr>
          <p:cNvPr id="6" name="Picture 5">
            <a:extLst>
              <a:ext uri="{FF2B5EF4-FFF2-40B4-BE49-F238E27FC236}">
                <a16:creationId xmlns:a16="http://schemas.microsoft.com/office/drawing/2014/main" id="{B2DB614B-2CE8-4820-96A2-B3D0A34E701D}"/>
              </a:ext>
            </a:extLst>
          </p:cNvPr>
          <p:cNvPicPr>
            <a:picLocks noChangeAspect="1"/>
          </p:cNvPicPr>
          <p:nvPr/>
        </p:nvPicPr>
        <p:blipFill>
          <a:blip r:embed="rId4"/>
          <a:stretch>
            <a:fillRect/>
          </a:stretch>
        </p:blipFill>
        <p:spPr>
          <a:xfrm>
            <a:off x="6250469" y="556643"/>
            <a:ext cx="1438275" cy="1181100"/>
          </a:xfrm>
          <a:prstGeom prst="rect">
            <a:avLst/>
          </a:prstGeom>
        </p:spPr>
      </p:pic>
      <p:sp>
        <p:nvSpPr>
          <p:cNvPr id="16" name="TextBox 15">
            <a:extLst>
              <a:ext uri="{FF2B5EF4-FFF2-40B4-BE49-F238E27FC236}">
                <a16:creationId xmlns:a16="http://schemas.microsoft.com/office/drawing/2014/main" id="{0EDF1942-D258-4A2B-A096-EA14A3F35FF2}"/>
              </a:ext>
            </a:extLst>
          </p:cNvPr>
          <p:cNvSpPr txBox="1"/>
          <p:nvPr/>
        </p:nvSpPr>
        <p:spPr>
          <a:xfrm>
            <a:off x="224933" y="1891133"/>
            <a:ext cx="11050706" cy="830997"/>
          </a:xfrm>
          <a:prstGeom prst="rect">
            <a:avLst/>
          </a:prstGeom>
          <a:noFill/>
        </p:spPr>
        <p:txBody>
          <a:bodyPr wrap="square" rtlCol="0">
            <a:spAutoFit/>
          </a:bodyPr>
          <a:lstStyle/>
          <a:p>
            <a:pPr marL="285750" indent="-285750">
              <a:buFont typeface="Arial" panose="020B0604020202020204" pitchFamily="34" charset="0"/>
              <a:buChar char="•"/>
            </a:pPr>
            <a:r>
              <a:rPr lang="en-GB" sz="2400" dirty="0"/>
              <a:t>Substituting in gives </a:t>
            </a:r>
          </a:p>
          <a:p>
            <a:endParaRPr lang="en-GB" sz="2400" dirty="0"/>
          </a:p>
        </p:txBody>
      </p:sp>
      <p:pic>
        <p:nvPicPr>
          <p:cNvPr id="11" name="Picture 10">
            <a:extLst>
              <a:ext uri="{FF2B5EF4-FFF2-40B4-BE49-F238E27FC236}">
                <a16:creationId xmlns:a16="http://schemas.microsoft.com/office/drawing/2014/main" id="{65E20AA7-0B2B-4E6E-85E0-BD29C7475753}"/>
              </a:ext>
            </a:extLst>
          </p:cNvPr>
          <p:cNvPicPr>
            <a:picLocks noChangeAspect="1"/>
          </p:cNvPicPr>
          <p:nvPr/>
        </p:nvPicPr>
        <p:blipFill>
          <a:blip r:embed="rId5"/>
          <a:stretch>
            <a:fillRect/>
          </a:stretch>
        </p:blipFill>
        <p:spPr>
          <a:xfrm>
            <a:off x="3106678" y="4341381"/>
            <a:ext cx="3190875" cy="971550"/>
          </a:xfrm>
          <a:prstGeom prst="rect">
            <a:avLst/>
          </a:prstGeom>
        </p:spPr>
      </p:pic>
      <p:pic>
        <p:nvPicPr>
          <p:cNvPr id="18" name="Picture 17">
            <a:extLst>
              <a:ext uri="{FF2B5EF4-FFF2-40B4-BE49-F238E27FC236}">
                <a16:creationId xmlns:a16="http://schemas.microsoft.com/office/drawing/2014/main" id="{66300F71-52A0-4897-A0CB-89D82D49A9A6}"/>
              </a:ext>
            </a:extLst>
          </p:cNvPr>
          <p:cNvPicPr>
            <a:picLocks noChangeAspect="1"/>
          </p:cNvPicPr>
          <p:nvPr/>
        </p:nvPicPr>
        <p:blipFill>
          <a:blip r:embed="rId6"/>
          <a:stretch>
            <a:fillRect/>
          </a:stretch>
        </p:blipFill>
        <p:spPr>
          <a:xfrm>
            <a:off x="3041944" y="5274833"/>
            <a:ext cx="3981450" cy="1371600"/>
          </a:xfrm>
          <a:prstGeom prst="rect">
            <a:avLst/>
          </a:prstGeom>
        </p:spPr>
      </p:pic>
      <p:sp>
        <p:nvSpPr>
          <p:cNvPr id="8" name="TextBox 7">
            <a:extLst>
              <a:ext uri="{FF2B5EF4-FFF2-40B4-BE49-F238E27FC236}">
                <a16:creationId xmlns:a16="http://schemas.microsoft.com/office/drawing/2014/main" id="{0EDF1942-D258-4A2B-A096-EA14A3F35FF2}"/>
              </a:ext>
            </a:extLst>
          </p:cNvPr>
          <p:cNvSpPr txBox="1"/>
          <p:nvPr/>
        </p:nvSpPr>
        <p:spPr>
          <a:xfrm>
            <a:off x="224933" y="3673982"/>
            <a:ext cx="11050706" cy="830997"/>
          </a:xfrm>
          <a:prstGeom prst="rect">
            <a:avLst/>
          </a:prstGeom>
          <a:noFill/>
        </p:spPr>
        <p:txBody>
          <a:bodyPr wrap="square" rtlCol="0">
            <a:spAutoFit/>
          </a:bodyPr>
          <a:lstStyle/>
          <a:p>
            <a:pPr marL="285750" indent="-285750">
              <a:buFont typeface="Arial" panose="020B0604020202020204" pitchFamily="34" charset="0"/>
              <a:buChar char="•"/>
            </a:pPr>
            <a:r>
              <a:rPr lang="en-GB" sz="2400" dirty="0"/>
              <a:t>If we choose </a:t>
            </a:r>
            <a:r>
              <a:rPr lang="el-GR" sz="2400" dirty="0"/>
              <a:t>α</a:t>
            </a:r>
            <a:r>
              <a:rPr lang="en-GB" sz="2400" dirty="0"/>
              <a:t>=1 then we turn the equation into one solely in terms of </a:t>
            </a:r>
          </a:p>
          <a:p>
            <a:pPr marL="285750" indent="-285750">
              <a:buFont typeface="Arial" panose="020B0604020202020204" pitchFamily="34" charset="0"/>
              <a:buChar char="•"/>
            </a:pPr>
            <a:endParaRPr lang="en-GB" sz="2400" dirty="0"/>
          </a:p>
        </p:txBody>
      </p:sp>
      <p:pic>
        <p:nvPicPr>
          <p:cNvPr id="2052" name="Picture 4" descr="\e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44491" y="3751730"/>
            <a:ext cx="364285" cy="36428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2f'-\frac{z}{t}f'=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84925" y="2381004"/>
            <a:ext cx="3338605" cy="969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7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5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fade">
                                      <p:cBhvr>
                                        <p:cTn id="28" dur="500"/>
                                        <p:tgtEl>
                                          <p:spTgt spid="205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C71941-B3E0-48EE-B81C-3066B2F225CC}"/>
              </a:ext>
            </a:extLst>
          </p:cNvPr>
          <p:cNvSpPr txBox="1"/>
          <p:nvPr/>
        </p:nvSpPr>
        <p:spPr>
          <a:xfrm>
            <a:off x="303815" y="389595"/>
            <a:ext cx="11119998" cy="5775940"/>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t>The second condition comes from an energy balance. At a fixed boundary, the heat flux coming in from one side must equal the heat flux exiting from the other side, i.e., </a:t>
            </a:r>
            <a:r>
              <a:rPr lang="en-GB" sz="2400" i="1" dirty="0"/>
              <a:t>q</a:t>
            </a:r>
            <a:r>
              <a:rPr lang="en-GB" sz="2400" dirty="0"/>
              <a:t> = −</a:t>
            </a:r>
            <a:r>
              <a:rPr lang="en-GB" sz="2400" i="1" dirty="0" err="1"/>
              <a:t>k∂T</a:t>
            </a:r>
            <a:r>
              <a:rPr lang="en-GB" sz="2400" dirty="0"/>
              <a:t> /</a:t>
            </a:r>
            <a:r>
              <a:rPr lang="en-GB" sz="2400" i="1" dirty="0"/>
              <a:t>∂x</a:t>
            </a:r>
            <a:r>
              <a:rPr lang="en-GB" sz="2400" dirty="0"/>
              <a:t> must be continuous. </a:t>
            </a:r>
            <a:br>
              <a:rPr lang="en-GB" sz="2400" dirty="0"/>
            </a:br>
            <a:endParaRPr lang="en-GB" sz="2400" dirty="0"/>
          </a:p>
          <a:p>
            <a:pPr marL="342900" indent="-342900">
              <a:spcAft>
                <a:spcPts val="800"/>
              </a:spcAft>
              <a:buClr>
                <a:schemeClr val="tx1"/>
              </a:buClr>
              <a:buFont typeface="Arial" panose="020B0604020202020204" pitchFamily="34" charset="0"/>
              <a:buChar char="•"/>
            </a:pPr>
            <a:r>
              <a:rPr lang="en-GB" sz="2400" dirty="0"/>
              <a:t>However, at a moving interface, we must also consider the energy associated with the phase change, known as the latent heat </a:t>
            </a:r>
            <a:r>
              <a:rPr lang="en-GB" sz="2400" i="1" dirty="0"/>
              <a:t>L</a:t>
            </a:r>
            <a:r>
              <a:rPr lang="en-GB" sz="2400" dirty="0"/>
              <a:t>. </a:t>
            </a:r>
            <a:br>
              <a:rPr lang="en-GB" sz="2400" dirty="0"/>
            </a:br>
            <a:endParaRPr lang="en-GB" sz="2400" dirty="0"/>
          </a:p>
          <a:p>
            <a:pPr marL="342900" indent="-342900">
              <a:spcAft>
                <a:spcPts val="800"/>
              </a:spcAft>
              <a:buClr>
                <a:schemeClr val="tx1"/>
              </a:buClr>
              <a:buFont typeface="Arial" panose="020B0604020202020204" pitchFamily="34" charset="0"/>
              <a:buChar char="•"/>
            </a:pPr>
            <a:r>
              <a:rPr lang="en-GB" sz="2400" dirty="0"/>
              <a:t>The latent heat acts as an energy source or sink at a moving solid–liquid interface, and the resulting boundary condition </a:t>
            </a:r>
            <a:br>
              <a:rPr lang="en-GB" sz="2400" dirty="0"/>
            </a:br>
            <a:br>
              <a:rPr lang="en-GB" sz="2400" dirty="0"/>
            </a:br>
            <a:endParaRPr lang="en-GB" sz="2400" dirty="0"/>
          </a:p>
          <a:p>
            <a:pPr marL="342900" indent="-342900">
              <a:spcAft>
                <a:spcPts val="800"/>
              </a:spcAft>
              <a:buClr>
                <a:schemeClr val="tx1"/>
              </a:buClr>
              <a:buFont typeface="Arial" panose="020B0604020202020204" pitchFamily="34" charset="0"/>
              <a:buChar char="•"/>
            </a:pPr>
            <a:endParaRPr lang="en-GB" sz="2400" dirty="0"/>
          </a:p>
          <a:p>
            <a:pPr marL="342900" indent="-342900">
              <a:spcAft>
                <a:spcPts val="800"/>
              </a:spcAft>
              <a:buClr>
                <a:schemeClr val="tx1"/>
              </a:buClr>
              <a:buFont typeface="Arial" panose="020B0604020202020204" pitchFamily="34" charset="0"/>
              <a:buChar char="•"/>
            </a:pPr>
            <a:endParaRPr lang="en-GB" sz="2400" dirty="0"/>
          </a:p>
          <a:p>
            <a:pPr marL="342900" indent="-342900">
              <a:spcAft>
                <a:spcPts val="800"/>
              </a:spcAft>
              <a:buClr>
                <a:schemeClr val="tx1"/>
              </a:buClr>
              <a:buFont typeface="Arial" panose="020B0604020202020204" pitchFamily="34" charset="0"/>
              <a:buChar char="•"/>
            </a:pPr>
            <a:r>
              <a:rPr lang="en-GB" sz="2400" dirty="0"/>
              <a:t>This is called the </a:t>
            </a:r>
            <a:r>
              <a:rPr lang="en-GB" sz="2400" dirty="0">
                <a:solidFill>
                  <a:srgbClr val="0070C0"/>
                </a:solidFill>
              </a:rPr>
              <a:t>Stefan condition</a:t>
            </a:r>
            <a:r>
              <a:rPr lang="en-GB" sz="2400" dirty="0"/>
              <a:t>. </a:t>
            </a:r>
          </a:p>
        </p:txBody>
      </p:sp>
      <p:pic>
        <p:nvPicPr>
          <p:cNvPr id="6" name="Picture 5">
            <a:extLst>
              <a:ext uri="{FF2B5EF4-FFF2-40B4-BE49-F238E27FC236}">
                <a16:creationId xmlns:a16="http://schemas.microsoft.com/office/drawing/2014/main" id="{065D9975-9EB2-4D23-9D58-F65BB598A798}"/>
              </a:ext>
            </a:extLst>
          </p:cNvPr>
          <p:cNvPicPr>
            <a:picLocks noChangeAspect="1"/>
          </p:cNvPicPr>
          <p:nvPr/>
        </p:nvPicPr>
        <p:blipFill>
          <a:blip r:embed="rId3"/>
          <a:stretch>
            <a:fillRect/>
          </a:stretch>
        </p:blipFill>
        <p:spPr>
          <a:xfrm>
            <a:off x="2901539" y="4097460"/>
            <a:ext cx="5924550" cy="1085850"/>
          </a:xfrm>
          <a:prstGeom prst="rect">
            <a:avLst/>
          </a:prstGeom>
        </p:spPr>
      </p:pic>
    </p:spTree>
    <p:extLst>
      <p:ext uri="{BB962C8B-B14F-4D97-AF65-F5344CB8AC3E}">
        <p14:creationId xmlns:p14="http://schemas.microsoft.com/office/powerpoint/2010/main" val="158539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C71941-B3E0-48EE-B81C-3066B2F225CC}"/>
              </a:ext>
            </a:extLst>
          </p:cNvPr>
          <p:cNvSpPr txBox="1"/>
          <p:nvPr/>
        </p:nvSpPr>
        <p:spPr>
          <a:xfrm>
            <a:off x="303815" y="389595"/>
            <a:ext cx="11119998" cy="2985433"/>
          </a:xfrm>
          <a:prstGeom prst="rect">
            <a:avLst/>
          </a:prstGeom>
          <a:noFill/>
        </p:spPr>
        <p:txBody>
          <a:bodyPr wrap="square">
            <a:spAutoFit/>
          </a:bodyPr>
          <a:lstStyle/>
          <a:p>
            <a:pPr>
              <a:spcAft>
                <a:spcPts val="800"/>
              </a:spcAft>
              <a:buClr>
                <a:schemeClr val="tx1"/>
              </a:buClr>
            </a:pPr>
            <a:r>
              <a:rPr lang="en-GB" sz="2400" b="1" dirty="0"/>
              <a:t>Assumptions</a:t>
            </a:r>
            <a:endParaRPr lang="en-GB" sz="2400" dirty="0"/>
          </a:p>
          <a:p>
            <a:pPr marL="342900" indent="-342900">
              <a:spcAft>
                <a:spcPts val="800"/>
              </a:spcAft>
              <a:buClr>
                <a:schemeClr val="tx1"/>
              </a:buClr>
              <a:buFont typeface="Arial" panose="020B0604020202020204" pitchFamily="34" charset="0"/>
              <a:buChar char="•"/>
            </a:pPr>
            <a:r>
              <a:rPr lang="en-GB" sz="2400" dirty="0"/>
              <a:t>We assumed that the heat flux is purely due to thermal conductivity. If the liquid flows at all, then there will also be a contribution due to convection. </a:t>
            </a:r>
            <a:br>
              <a:rPr lang="en-GB" sz="2400" dirty="0"/>
            </a:br>
            <a:endParaRPr lang="en-GB" sz="2400" dirty="0"/>
          </a:p>
          <a:p>
            <a:pPr marL="342900" indent="-342900">
              <a:spcAft>
                <a:spcPts val="800"/>
              </a:spcAft>
              <a:buClr>
                <a:schemeClr val="tx1"/>
              </a:buClr>
              <a:buFont typeface="Arial" panose="020B0604020202020204" pitchFamily="34" charset="0"/>
              <a:buChar char="•"/>
            </a:pPr>
            <a:r>
              <a:rPr lang="en-GB" sz="2400" dirty="0"/>
              <a:t>We assumed that the solid and liquid have the same density. If there is a change in density as the material melts, this would induce a velocity. </a:t>
            </a:r>
          </a:p>
          <a:p>
            <a:pPr marL="342900" indent="-342900">
              <a:spcAft>
                <a:spcPts val="800"/>
              </a:spcAft>
              <a:buClr>
                <a:schemeClr val="tx1"/>
              </a:buClr>
              <a:buFont typeface="Arial" panose="020B0604020202020204" pitchFamily="34" charset="0"/>
              <a:buChar char="•"/>
            </a:pPr>
            <a:endParaRPr lang="en-GB" sz="2400" dirty="0"/>
          </a:p>
        </p:txBody>
      </p:sp>
    </p:spTree>
    <p:extLst>
      <p:ext uri="{BB962C8B-B14F-4D97-AF65-F5344CB8AC3E}">
        <p14:creationId xmlns:p14="http://schemas.microsoft.com/office/powerpoint/2010/main" val="32190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C71941-B3E0-48EE-B81C-3066B2F225CC}"/>
              </a:ext>
            </a:extLst>
          </p:cNvPr>
          <p:cNvSpPr txBox="1"/>
          <p:nvPr/>
        </p:nvSpPr>
        <p:spPr>
          <a:xfrm>
            <a:off x="303815" y="389595"/>
            <a:ext cx="11119998" cy="5345053"/>
          </a:xfrm>
          <a:prstGeom prst="rect">
            <a:avLst/>
          </a:prstGeom>
          <a:noFill/>
        </p:spPr>
        <p:txBody>
          <a:bodyPr wrap="square">
            <a:spAutoFit/>
          </a:bodyPr>
          <a:lstStyle/>
          <a:p>
            <a:pPr>
              <a:spcAft>
                <a:spcPts val="800"/>
              </a:spcAft>
              <a:buClr>
                <a:schemeClr val="tx1"/>
              </a:buClr>
            </a:pPr>
            <a:r>
              <a:rPr lang="en-GB" sz="2400" b="1" dirty="0"/>
              <a:t>Summary of lecture 5</a:t>
            </a:r>
          </a:p>
          <a:p>
            <a:pPr marL="342900" indent="-342900">
              <a:spcAft>
                <a:spcPts val="800"/>
              </a:spcAft>
              <a:buClr>
                <a:schemeClr val="tx1"/>
              </a:buClr>
              <a:buFont typeface="Arial" panose="020B0604020202020204" pitchFamily="34" charset="0"/>
              <a:buChar char="•"/>
            </a:pPr>
            <a:r>
              <a:rPr lang="en-GB" sz="2400" dirty="0"/>
              <a:t>A </a:t>
            </a:r>
            <a:r>
              <a:rPr lang="en-GB" sz="2400" dirty="0">
                <a:solidFill>
                  <a:srgbClr val="0070C0"/>
                </a:solidFill>
              </a:rPr>
              <a:t>free boundary problem </a:t>
            </a:r>
            <a:r>
              <a:rPr lang="en-GB" sz="2400" dirty="0"/>
              <a:t>occurs when the region in which the problem is to be solved is unknown in advance and must be found as part of the solution.</a:t>
            </a:r>
          </a:p>
          <a:p>
            <a:pPr marL="342900" indent="-342900">
              <a:spcAft>
                <a:spcPts val="800"/>
              </a:spcAft>
              <a:buClr>
                <a:schemeClr val="tx1"/>
              </a:buClr>
              <a:buFont typeface="Arial" panose="020B0604020202020204" pitchFamily="34" charset="0"/>
              <a:buChar char="•"/>
            </a:pPr>
            <a:endParaRPr lang="en-GB" sz="2400" dirty="0"/>
          </a:p>
          <a:p>
            <a:pPr marL="342900" indent="-342900">
              <a:spcAft>
                <a:spcPts val="800"/>
              </a:spcAft>
              <a:buClr>
                <a:schemeClr val="tx1"/>
              </a:buClr>
              <a:buFont typeface="Arial" panose="020B0604020202020204" pitchFamily="34" charset="0"/>
              <a:buChar char="•"/>
            </a:pPr>
            <a:r>
              <a:rPr lang="en-GB" sz="2400" dirty="0"/>
              <a:t>Stefan problems describe melting or freezing. At the interface we apply a </a:t>
            </a:r>
            <a:r>
              <a:rPr lang="en-GB" sz="2400" dirty="0">
                <a:solidFill>
                  <a:srgbClr val="0070C0"/>
                </a:solidFill>
              </a:rPr>
              <a:t>Stefan condition</a:t>
            </a:r>
            <a:r>
              <a:rPr lang="en-GB" sz="2400" dirty="0"/>
              <a:t>: </a:t>
            </a:r>
          </a:p>
          <a:p>
            <a:pPr marL="342900" indent="-342900">
              <a:spcAft>
                <a:spcPts val="800"/>
              </a:spcAft>
              <a:buClr>
                <a:schemeClr val="tx1"/>
              </a:buClr>
              <a:buFont typeface="Arial" panose="020B0604020202020204" pitchFamily="34" charset="0"/>
              <a:buChar char="•"/>
            </a:pPr>
            <a:endParaRPr lang="en-GB" sz="2400" dirty="0"/>
          </a:p>
          <a:p>
            <a:pPr marL="342900" indent="-342900">
              <a:spcAft>
                <a:spcPts val="800"/>
              </a:spcAft>
              <a:buClr>
                <a:schemeClr val="tx1"/>
              </a:buClr>
              <a:buFont typeface="Arial" panose="020B0604020202020204" pitchFamily="34" charset="0"/>
              <a:buChar char="•"/>
            </a:pPr>
            <a:endParaRPr lang="en-GB" sz="2400" dirty="0"/>
          </a:p>
          <a:p>
            <a:pPr marL="342900" indent="-342900">
              <a:spcAft>
                <a:spcPts val="800"/>
              </a:spcAft>
              <a:buClr>
                <a:schemeClr val="tx1"/>
              </a:buClr>
              <a:buFont typeface="Arial" panose="020B0604020202020204" pitchFamily="34" charset="0"/>
              <a:buChar char="•"/>
            </a:pPr>
            <a:endParaRPr lang="en-GB" sz="2400" dirty="0"/>
          </a:p>
          <a:p>
            <a:pPr marL="342900" indent="-342900">
              <a:spcAft>
                <a:spcPts val="800"/>
              </a:spcAft>
              <a:buClr>
                <a:schemeClr val="tx1"/>
              </a:buClr>
              <a:buFont typeface="Arial" panose="020B0604020202020204" pitchFamily="34" charset="0"/>
              <a:buChar char="•"/>
            </a:pPr>
            <a:endParaRPr lang="en-GB" sz="2400" dirty="0"/>
          </a:p>
          <a:p>
            <a:pPr marL="342900" indent="-342900">
              <a:spcAft>
                <a:spcPts val="800"/>
              </a:spcAft>
              <a:buClr>
                <a:schemeClr val="tx1"/>
              </a:buClr>
              <a:buFont typeface="Arial" panose="020B0604020202020204" pitchFamily="34" charset="0"/>
              <a:buChar char="•"/>
            </a:pPr>
            <a:r>
              <a:rPr lang="en-GB" sz="2400" dirty="0"/>
              <a:t>A </a:t>
            </a:r>
            <a:r>
              <a:rPr lang="en-GB" sz="2400" dirty="0">
                <a:solidFill>
                  <a:srgbClr val="0070C0"/>
                </a:solidFill>
              </a:rPr>
              <a:t>one-phase Stefan problem </a:t>
            </a:r>
            <a:r>
              <a:rPr lang="en-GB" sz="2400" dirty="0"/>
              <a:t>considers solid at the melting point and describes the temperature of the liquid. </a:t>
            </a:r>
          </a:p>
        </p:txBody>
      </p:sp>
      <p:pic>
        <p:nvPicPr>
          <p:cNvPr id="3" name="Picture 2">
            <a:extLst>
              <a:ext uri="{FF2B5EF4-FFF2-40B4-BE49-F238E27FC236}">
                <a16:creationId xmlns:a16="http://schemas.microsoft.com/office/drawing/2014/main" id="{DD9670F3-14B5-4FE9-BF6B-4D9C9C88CB6F}"/>
              </a:ext>
            </a:extLst>
          </p:cNvPr>
          <p:cNvPicPr>
            <a:picLocks noChangeAspect="1"/>
          </p:cNvPicPr>
          <p:nvPr/>
        </p:nvPicPr>
        <p:blipFill>
          <a:blip r:embed="rId3"/>
          <a:stretch>
            <a:fillRect/>
          </a:stretch>
        </p:blipFill>
        <p:spPr>
          <a:xfrm>
            <a:off x="2369633" y="2886075"/>
            <a:ext cx="5924550" cy="1085850"/>
          </a:xfrm>
          <a:prstGeom prst="rect">
            <a:avLst/>
          </a:prstGeom>
        </p:spPr>
      </p:pic>
    </p:spTree>
    <p:extLst>
      <p:ext uri="{BB962C8B-B14F-4D97-AF65-F5344CB8AC3E}">
        <p14:creationId xmlns:p14="http://schemas.microsoft.com/office/powerpoint/2010/main" val="144639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animEffect transition="in" filter="fade">
                                      <p:cBhvr>
                                        <p:cTn id="25"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C71941-B3E0-48EE-B81C-3066B2F225CC}"/>
              </a:ext>
            </a:extLst>
          </p:cNvPr>
          <p:cNvSpPr txBox="1"/>
          <p:nvPr/>
        </p:nvSpPr>
        <p:spPr>
          <a:xfrm>
            <a:off x="303815" y="389595"/>
            <a:ext cx="11119998" cy="3354765"/>
          </a:xfrm>
          <a:prstGeom prst="rect">
            <a:avLst/>
          </a:prstGeom>
          <a:noFill/>
        </p:spPr>
        <p:txBody>
          <a:bodyPr wrap="square">
            <a:spAutoFit/>
          </a:bodyPr>
          <a:lstStyle/>
          <a:p>
            <a:pPr>
              <a:spcAft>
                <a:spcPts val="800"/>
              </a:spcAft>
              <a:buClr>
                <a:schemeClr val="tx1"/>
              </a:buClr>
            </a:pPr>
            <a:r>
              <a:rPr lang="en-GB" sz="2400" b="1" dirty="0"/>
              <a:t>One-phase Stefan problem </a:t>
            </a:r>
            <a:endParaRPr lang="en-GB" sz="2400" dirty="0"/>
          </a:p>
          <a:p>
            <a:pPr marL="342900" indent="-342900">
              <a:spcAft>
                <a:spcPts val="800"/>
              </a:spcAft>
              <a:buClr>
                <a:schemeClr val="tx1"/>
              </a:buClr>
              <a:buFont typeface="Arial" panose="020B0604020202020204" pitchFamily="34" charset="0"/>
              <a:buChar char="•"/>
            </a:pPr>
            <a:r>
              <a:rPr lang="en-GB" sz="2400" dirty="0"/>
              <a:t>Assume that </a:t>
            </a:r>
            <a:r>
              <a:rPr lang="en-GB" sz="2400" i="1" dirty="0"/>
              <a:t>ρ</a:t>
            </a:r>
            <a:r>
              <a:rPr lang="en-GB" sz="2400" dirty="0"/>
              <a:t>, </a:t>
            </a:r>
            <a:r>
              <a:rPr lang="en-GB" sz="2400" i="1" dirty="0"/>
              <a:t>c</a:t>
            </a:r>
            <a:r>
              <a:rPr lang="en-GB" sz="2400" dirty="0"/>
              <a:t> and </a:t>
            </a:r>
            <a:r>
              <a:rPr lang="en-GB" sz="2400" i="1" dirty="0"/>
              <a:t>k</a:t>
            </a:r>
            <a:r>
              <a:rPr lang="en-GB" sz="2400" dirty="0"/>
              <a:t> are all constant on either side of the solid–liquid interface.</a:t>
            </a:r>
            <a:br>
              <a:rPr lang="en-GB" sz="2400" dirty="0"/>
            </a:br>
            <a:endParaRPr lang="en-GB" sz="2400" dirty="0"/>
          </a:p>
          <a:p>
            <a:pPr marL="342900" indent="-342900">
              <a:spcAft>
                <a:spcPts val="800"/>
              </a:spcAft>
              <a:buClr>
                <a:schemeClr val="tx1"/>
              </a:buClr>
              <a:buFont typeface="Arial" panose="020B0604020202020204" pitchFamily="34" charset="0"/>
              <a:buChar char="•"/>
            </a:pPr>
            <a:r>
              <a:rPr lang="en-GB" sz="2400" dirty="0"/>
              <a:t>Suppose that the initial temperature </a:t>
            </a:r>
            <a:r>
              <a:rPr lang="en-GB" sz="2400" i="1" dirty="0"/>
              <a:t>T</a:t>
            </a:r>
            <a:r>
              <a:rPr lang="en-GB" sz="2400" baseline="-25000" dirty="0"/>
              <a:t>0</a:t>
            </a:r>
            <a:r>
              <a:rPr lang="en-GB" sz="2400" dirty="0"/>
              <a:t> is equal to the melting temperature </a:t>
            </a:r>
            <a:r>
              <a:rPr lang="en-GB" sz="2400" i="1" dirty="0"/>
              <a:t>T</a:t>
            </a:r>
            <a:r>
              <a:rPr lang="en-GB" sz="2400" baseline="-25000" dirty="0"/>
              <a:t>m</a:t>
            </a:r>
            <a:r>
              <a:rPr lang="en-GB" sz="2400" dirty="0"/>
              <a:t>. This means that the solid region </a:t>
            </a:r>
            <a:r>
              <a:rPr lang="en-GB" sz="2400" i="1" dirty="0"/>
              <a:t>s</a:t>
            </a:r>
            <a:r>
              <a:rPr lang="en-GB" sz="2400" dirty="0"/>
              <a:t>(</a:t>
            </a:r>
            <a:r>
              <a:rPr lang="en-GB" sz="2400" i="1" dirty="0"/>
              <a:t>t</a:t>
            </a:r>
            <a:r>
              <a:rPr lang="en-GB" sz="2400" dirty="0"/>
              <a:t>) &lt; </a:t>
            </a:r>
            <a:r>
              <a:rPr lang="en-GB" sz="2400" i="1" dirty="0"/>
              <a:t>x</a:t>
            </a:r>
            <a:r>
              <a:rPr lang="en-GB" sz="2400" dirty="0"/>
              <a:t> &lt; </a:t>
            </a:r>
            <a:r>
              <a:rPr lang="en-GB" sz="2400" i="1" dirty="0"/>
              <a:t>a</a:t>
            </a:r>
            <a:r>
              <a:rPr lang="en-GB" sz="2400" dirty="0"/>
              <a:t> is always at temperature T</a:t>
            </a:r>
            <a:r>
              <a:rPr lang="en-GB" sz="2400" baseline="-25000" dirty="0"/>
              <a:t>m</a:t>
            </a:r>
            <a:r>
              <a:rPr lang="en-GB" sz="2400" dirty="0"/>
              <a:t> and we only need to solve the heat equation in the liquid phase 0 &lt; </a:t>
            </a:r>
            <a:r>
              <a:rPr lang="en-GB" sz="2400" i="1" dirty="0"/>
              <a:t>x</a:t>
            </a:r>
            <a:r>
              <a:rPr lang="en-GB" sz="2400" dirty="0"/>
              <a:t> &lt; </a:t>
            </a:r>
            <a:r>
              <a:rPr lang="en-GB" sz="2400" i="1" dirty="0"/>
              <a:t>s</a:t>
            </a:r>
            <a:r>
              <a:rPr lang="en-GB" sz="2400" dirty="0"/>
              <a:t>(</a:t>
            </a:r>
            <a:r>
              <a:rPr lang="en-GB" sz="2400" i="1" dirty="0"/>
              <a:t>t</a:t>
            </a:r>
            <a:r>
              <a:rPr lang="en-GB" sz="2400" dirty="0"/>
              <a:t>). </a:t>
            </a:r>
            <a:br>
              <a:rPr lang="en-GB" sz="2400" dirty="0"/>
            </a:br>
            <a:endParaRPr lang="en-GB" sz="2400" dirty="0"/>
          </a:p>
          <a:p>
            <a:pPr marL="342900" indent="-342900">
              <a:spcAft>
                <a:spcPts val="800"/>
              </a:spcAft>
              <a:buClr>
                <a:schemeClr val="tx1"/>
              </a:buClr>
              <a:buFont typeface="Arial" panose="020B0604020202020204" pitchFamily="34" charset="0"/>
              <a:buChar char="•"/>
            </a:pPr>
            <a:r>
              <a:rPr lang="en-GB" sz="2400" dirty="0"/>
              <a:t>This is a </a:t>
            </a:r>
            <a:r>
              <a:rPr lang="en-GB" sz="2400" dirty="0">
                <a:solidFill>
                  <a:srgbClr val="0070C0"/>
                </a:solidFill>
              </a:rPr>
              <a:t>one-phase Stefan problem</a:t>
            </a:r>
            <a:r>
              <a:rPr lang="en-GB" sz="2400" dirty="0"/>
              <a:t>. </a:t>
            </a:r>
          </a:p>
        </p:txBody>
      </p:sp>
    </p:spTree>
    <p:extLst>
      <p:ext uri="{BB962C8B-B14F-4D97-AF65-F5344CB8AC3E}">
        <p14:creationId xmlns:p14="http://schemas.microsoft.com/office/powerpoint/2010/main" val="25592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C71941-B3E0-48EE-B81C-3066B2F225CC}"/>
              </a:ext>
            </a:extLst>
          </p:cNvPr>
          <p:cNvSpPr txBox="1"/>
          <p:nvPr/>
        </p:nvSpPr>
        <p:spPr>
          <a:xfrm>
            <a:off x="303815" y="389595"/>
            <a:ext cx="11119998" cy="461665"/>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t>Non-</a:t>
            </a:r>
            <a:r>
              <a:rPr lang="en-GB" sz="2400" dirty="0" err="1"/>
              <a:t>dimensionalize</a:t>
            </a:r>
            <a:r>
              <a:rPr lang="en-GB" sz="2400" dirty="0"/>
              <a:t>: </a:t>
            </a:r>
          </a:p>
        </p:txBody>
      </p:sp>
      <p:pic>
        <p:nvPicPr>
          <p:cNvPr id="3" name="Picture 2">
            <a:extLst>
              <a:ext uri="{FF2B5EF4-FFF2-40B4-BE49-F238E27FC236}">
                <a16:creationId xmlns:a16="http://schemas.microsoft.com/office/drawing/2014/main" id="{CE66DAEC-DC5F-4A9A-8793-57E76491381C}"/>
              </a:ext>
            </a:extLst>
          </p:cNvPr>
          <p:cNvPicPr>
            <a:picLocks noChangeAspect="1"/>
          </p:cNvPicPr>
          <p:nvPr/>
        </p:nvPicPr>
        <p:blipFill>
          <a:blip r:embed="rId3"/>
          <a:stretch>
            <a:fillRect/>
          </a:stretch>
        </p:blipFill>
        <p:spPr>
          <a:xfrm>
            <a:off x="923009" y="959801"/>
            <a:ext cx="10345982" cy="1067233"/>
          </a:xfrm>
          <a:prstGeom prst="rect">
            <a:avLst/>
          </a:prstGeom>
        </p:spPr>
      </p:pic>
      <p:pic>
        <p:nvPicPr>
          <p:cNvPr id="6" name="Picture 5">
            <a:extLst>
              <a:ext uri="{FF2B5EF4-FFF2-40B4-BE49-F238E27FC236}">
                <a16:creationId xmlns:a16="http://schemas.microsoft.com/office/drawing/2014/main" id="{6369F7A1-D2FC-4DE3-A210-04A882B90A9C}"/>
              </a:ext>
            </a:extLst>
          </p:cNvPr>
          <p:cNvPicPr>
            <a:picLocks noChangeAspect="1"/>
          </p:cNvPicPr>
          <p:nvPr/>
        </p:nvPicPr>
        <p:blipFill>
          <a:blip r:embed="rId4"/>
          <a:stretch>
            <a:fillRect/>
          </a:stretch>
        </p:blipFill>
        <p:spPr>
          <a:xfrm>
            <a:off x="1734909" y="3312095"/>
            <a:ext cx="8257809" cy="2586104"/>
          </a:xfrm>
          <a:prstGeom prst="rect">
            <a:avLst/>
          </a:prstGeom>
        </p:spPr>
      </p:pic>
    </p:spTree>
    <p:extLst>
      <p:ext uri="{BB962C8B-B14F-4D97-AF65-F5344CB8AC3E}">
        <p14:creationId xmlns:p14="http://schemas.microsoft.com/office/powerpoint/2010/main" val="41788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C71941-B3E0-48EE-B81C-3066B2F225CC}"/>
              </a:ext>
            </a:extLst>
          </p:cNvPr>
          <p:cNvSpPr txBox="1"/>
          <p:nvPr/>
        </p:nvSpPr>
        <p:spPr>
          <a:xfrm>
            <a:off x="303815" y="389595"/>
            <a:ext cx="11119998" cy="461665"/>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t>Seek a similarity solution: </a:t>
            </a:r>
          </a:p>
        </p:txBody>
      </p:sp>
      <p:pic>
        <p:nvPicPr>
          <p:cNvPr id="7" name="Picture 6">
            <a:extLst>
              <a:ext uri="{FF2B5EF4-FFF2-40B4-BE49-F238E27FC236}">
                <a16:creationId xmlns:a16="http://schemas.microsoft.com/office/drawing/2014/main" id="{3F2C6738-4920-40DD-B8B8-B563BF363648}"/>
              </a:ext>
            </a:extLst>
          </p:cNvPr>
          <p:cNvPicPr>
            <a:picLocks noChangeAspect="1"/>
          </p:cNvPicPr>
          <p:nvPr/>
        </p:nvPicPr>
        <p:blipFill>
          <a:blip r:embed="rId3"/>
          <a:stretch>
            <a:fillRect/>
          </a:stretch>
        </p:blipFill>
        <p:spPr>
          <a:xfrm>
            <a:off x="1165713" y="856219"/>
            <a:ext cx="9860573" cy="1029305"/>
          </a:xfrm>
          <a:prstGeom prst="rect">
            <a:avLst/>
          </a:prstGeom>
        </p:spPr>
      </p:pic>
      <p:pic>
        <p:nvPicPr>
          <p:cNvPr id="9" name="Picture 8">
            <a:extLst>
              <a:ext uri="{FF2B5EF4-FFF2-40B4-BE49-F238E27FC236}">
                <a16:creationId xmlns:a16="http://schemas.microsoft.com/office/drawing/2014/main" id="{8F13AA38-7613-4CE2-8E19-A90DD674860D}"/>
              </a:ext>
            </a:extLst>
          </p:cNvPr>
          <p:cNvPicPr>
            <a:picLocks noChangeAspect="1"/>
          </p:cNvPicPr>
          <p:nvPr/>
        </p:nvPicPr>
        <p:blipFill>
          <a:blip r:embed="rId4"/>
          <a:stretch>
            <a:fillRect/>
          </a:stretch>
        </p:blipFill>
        <p:spPr>
          <a:xfrm>
            <a:off x="2043357" y="2192601"/>
            <a:ext cx="7383642" cy="2285615"/>
          </a:xfrm>
          <a:prstGeom prst="rect">
            <a:avLst/>
          </a:prstGeom>
        </p:spPr>
      </p:pic>
    </p:spTree>
    <p:extLst>
      <p:ext uri="{BB962C8B-B14F-4D97-AF65-F5344CB8AC3E}">
        <p14:creationId xmlns:p14="http://schemas.microsoft.com/office/powerpoint/2010/main" val="272943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C71941-B3E0-48EE-B81C-3066B2F225CC}"/>
              </a:ext>
            </a:extLst>
          </p:cNvPr>
          <p:cNvSpPr txBox="1"/>
          <p:nvPr/>
        </p:nvSpPr>
        <p:spPr>
          <a:xfrm>
            <a:off x="303815" y="329831"/>
            <a:ext cx="11119998" cy="461665"/>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t>The solution is </a:t>
            </a:r>
          </a:p>
        </p:txBody>
      </p:sp>
      <p:pic>
        <p:nvPicPr>
          <p:cNvPr id="11" name="Picture 10">
            <a:extLst>
              <a:ext uri="{FF2B5EF4-FFF2-40B4-BE49-F238E27FC236}">
                <a16:creationId xmlns:a16="http://schemas.microsoft.com/office/drawing/2014/main" id="{170EED15-3572-415B-81F8-16ACE67BCF38}"/>
              </a:ext>
            </a:extLst>
          </p:cNvPr>
          <p:cNvPicPr>
            <a:picLocks noChangeAspect="1"/>
          </p:cNvPicPr>
          <p:nvPr/>
        </p:nvPicPr>
        <p:blipFill>
          <a:blip r:embed="rId3"/>
          <a:stretch>
            <a:fillRect/>
          </a:stretch>
        </p:blipFill>
        <p:spPr>
          <a:xfrm>
            <a:off x="1247532" y="1231104"/>
            <a:ext cx="3301022" cy="1175600"/>
          </a:xfrm>
          <a:prstGeom prst="rect">
            <a:avLst/>
          </a:prstGeom>
        </p:spPr>
      </p:pic>
      <p:pic>
        <p:nvPicPr>
          <p:cNvPr id="13" name="Picture 12">
            <a:extLst>
              <a:ext uri="{FF2B5EF4-FFF2-40B4-BE49-F238E27FC236}">
                <a16:creationId xmlns:a16="http://schemas.microsoft.com/office/drawing/2014/main" id="{86A77BE5-BB41-4F58-A532-E2E74EF890A1}"/>
              </a:ext>
            </a:extLst>
          </p:cNvPr>
          <p:cNvPicPr>
            <a:picLocks noChangeAspect="1"/>
          </p:cNvPicPr>
          <p:nvPr/>
        </p:nvPicPr>
        <p:blipFill>
          <a:blip r:embed="rId4"/>
          <a:stretch>
            <a:fillRect/>
          </a:stretch>
        </p:blipFill>
        <p:spPr>
          <a:xfrm>
            <a:off x="6646731" y="1089843"/>
            <a:ext cx="4433645" cy="1235889"/>
          </a:xfrm>
          <a:prstGeom prst="rect">
            <a:avLst/>
          </a:prstGeom>
        </p:spPr>
      </p:pic>
      <p:pic>
        <p:nvPicPr>
          <p:cNvPr id="3" name="Picture 2">
            <a:extLst>
              <a:ext uri="{FF2B5EF4-FFF2-40B4-BE49-F238E27FC236}">
                <a16:creationId xmlns:a16="http://schemas.microsoft.com/office/drawing/2014/main" id="{5BAEF6A6-1160-4B8D-9197-77A69E74A7B4}"/>
              </a:ext>
            </a:extLst>
          </p:cNvPr>
          <p:cNvPicPr>
            <a:picLocks noChangeAspect="1"/>
          </p:cNvPicPr>
          <p:nvPr/>
        </p:nvPicPr>
        <p:blipFill>
          <a:blip r:embed="rId5"/>
          <a:stretch>
            <a:fillRect/>
          </a:stretch>
        </p:blipFill>
        <p:spPr>
          <a:xfrm>
            <a:off x="6282765" y="3181103"/>
            <a:ext cx="4433645" cy="1486893"/>
          </a:xfrm>
          <a:prstGeom prst="rect">
            <a:avLst/>
          </a:prstGeom>
        </p:spPr>
      </p:pic>
      <p:pic>
        <p:nvPicPr>
          <p:cNvPr id="6" name="Picture 5">
            <a:extLst>
              <a:ext uri="{FF2B5EF4-FFF2-40B4-BE49-F238E27FC236}">
                <a16:creationId xmlns:a16="http://schemas.microsoft.com/office/drawing/2014/main" id="{51F98B59-92CB-47CC-8092-EE3643391B49}"/>
              </a:ext>
            </a:extLst>
          </p:cNvPr>
          <p:cNvPicPr>
            <a:picLocks noChangeAspect="1"/>
          </p:cNvPicPr>
          <p:nvPr/>
        </p:nvPicPr>
        <p:blipFill>
          <a:blip r:embed="rId6"/>
          <a:stretch>
            <a:fillRect/>
          </a:stretch>
        </p:blipFill>
        <p:spPr>
          <a:xfrm>
            <a:off x="486055" y="2913952"/>
            <a:ext cx="5478462" cy="3508087"/>
          </a:xfrm>
          <a:prstGeom prst="rect">
            <a:avLst/>
          </a:prstGeom>
        </p:spPr>
      </p:pic>
    </p:spTree>
    <p:extLst>
      <p:ext uri="{BB962C8B-B14F-4D97-AF65-F5344CB8AC3E}">
        <p14:creationId xmlns:p14="http://schemas.microsoft.com/office/powerpoint/2010/main" val="311341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C71941-B3E0-48EE-B81C-3066B2F225CC}"/>
              </a:ext>
            </a:extLst>
          </p:cNvPr>
          <p:cNvSpPr txBox="1"/>
          <p:nvPr/>
        </p:nvSpPr>
        <p:spPr>
          <a:xfrm>
            <a:off x="303815" y="389595"/>
            <a:ext cx="11119998" cy="2513509"/>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t>The entire slab has melted when s(t) = 1, and the dimensionless time taken is thus given by 1/β</a:t>
            </a:r>
            <a:r>
              <a:rPr lang="en-GB" sz="2400" baseline="30000" dirty="0"/>
              <a:t>2</a:t>
            </a:r>
            <a:r>
              <a:rPr lang="en-GB" sz="2400" dirty="0"/>
              <a:t>. </a:t>
            </a:r>
            <a:br>
              <a:rPr lang="en-GB" sz="2400" dirty="0"/>
            </a:br>
            <a:endParaRPr lang="en-GB" sz="2400" dirty="0"/>
          </a:p>
          <a:p>
            <a:pPr marL="342900" indent="-342900">
              <a:spcAft>
                <a:spcPts val="800"/>
              </a:spcAft>
              <a:buClr>
                <a:schemeClr val="tx1"/>
              </a:buClr>
              <a:buFont typeface="Arial" panose="020B0604020202020204" pitchFamily="34" charset="0"/>
              <a:buChar char="•"/>
            </a:pPr>
            <a:r>
              <a:rPr lang="en-GB" sz="2400" dirty="0"/>
              <a:t>By reversing the non-</a:t>
            </a:r>
            <a:r>
              <a:rPr lang="en-GB" sz="2400" dirty="0" err="1"/>
              <a:t>dimensionalization</a:t>
            </a:r>
            <a:r>
              <a:rPr lang="en-GB" sz="2400" dirty="0"/>
              <a:t> we find approximations for the melting time </a:t>
            </a:r>
            <a:r>
              <a:rPr lang="en-GB" sz="2400" i="1" dirty="0"/>
              <a:t>t</a:t>
            </a:r>
            <a:r>
              <a:rPr lang="en-GB" sz="2400" baseline="-25000" dirty="0"/>
              <a:t>m</a:t>
            </a:r>
            <a:r>
              <a:rPr lang="en-GB" sz="2400" dirty="0"/>
              <a:t>:</a:t>
            </a:r>
          </a:p>
          <a:p>
            <a:pPr marL="342900" indent="-342900">
              <a:spcAft>
                <a:spcPts val="800"/>
              </a:spcAft>
              <a:buClr>
                <a:schemeClr val="tx1"/>
              </a:buClr>
              <a:buFont typeface="Arial" panose="020B0604020202020204" pitchFamily="34" charset="0"/>
              <a:buChar char="•"/>
            </a:pPr>
            <a:endParaRPr lang="en-GB" sz="2400" dirty="0"/>
          </a:p>
        </p:txBody>
      </p:sp>
      <p:pic>
        <p:nvPicPr>
          <p:cNvPr id="3" name="Picture 2">
            <a:extLst>
              <a:ext uri="{FF2B5EF4-FFF2-40B4-BE49-F238E27FC236}">
                <a16:creationId xmlns:a16="http://schemas.microsoft.com/office/drawing/2014/main" id="{99C81BE6-71FD-4646-A953-4CC7F2BBDE54}"/>
              </a:ext>
            </a:extLst>
          </p:cNvPr>
          <p:cNvPicPr>
            <a:picLocks noChangeAspect="1"/>
          </p:cNvPicPr>
          <p:nvPr/>
        </p:nvPicPr>
        <p:blipFill>
          <a:blip r:embed="rId3"/>
          <a:stretch>
            <a:fillRect/>
          </a:stretch>
        </p:blipFill>
        <p:spPr>
          <a:xfrm>
            <a:off x="3128122" y="2398503"/>
            <a:ext cx="4832537" cy="1713962"/>
          </a:xfrm>
          <a:prstGeom prst="rect">
            <a:avLst/>
          </a:prstGeom>
        </p:spPr>
      </p:pic>
      <p:sp>
        <p:nvSpPr>
          <p:cNvPr id="10" name="TextBox 9">
            <a:extLst>
              <a:ext uri="{FF2B5EF4-FFF2-40B4-BE49-F238E27FC236}">
                <a16:creationId xmlns:a16="http://schemas.microsoft.com/office/drawing/2014/main" id="{1C3ECCC1-3ECF-4B8A-84AA-A7B029EB7091}"/>
              </a:ext>
            </a:extLst>
          </p:cNvPr>
          <p:cNvSpPr txBox="1"/>
          <p:nvPr/>
        </p:nvSpPr>
        <p:spPr>
          <a:xfrm>
            <a:off x="380612" y="4846515"/>
            <a:ext cx="11119998" cy="1774845"/>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t>When St&lt;&lt;1, the melting of the slab is limited by the latent heat required. </a:t>
            </a:r>
          </a:p>
          <a:p>
            <a:pPr marL="342900" indent="-342900">
              <a:spcAft>
                <a:spcPts val="800"/>
              </a:spcAft>
              <a:buClr>
                <a:schemeClr val="tx1"/>
              </a:buClr>
              <a:buFont typeface="Arial" panose="020B0604020202020204" pitchFamily="34" charset="0"/>
              <a:buChar char="•"/>
            </a:pPr>
            <a:r>
              <a:rPr lang="en-GB" sz="2400" dirty="0"/>
              <a:t>When St&gt;&gt;1, the main barrier is the energy needed to heat up the slab, and the melting time depends only weakly on the latent heat </a:t>
            </a:r>
            <a:r>
              <a:rPr lang="en-GB" sz="2400" i="1" dirty="0"/>
              <a:t>L</a:t>
            </a:r>
            <a:r>
              <a:rPr lang="en-GB" sz="2400" dirty="0"/>
              <a:t>.</a:t>
            </a:r>
          </a:p>
          <a:p>
            <a:pPr marL="342900" indent="-342900">
              <a:spcAft>
                <a:spcPts val="800"/>
              </a:spcAft>
              <a:buClr>
                <a:schemeClr val="tx1"/>
              </a:buClr>
              <a:buFont typeface="Arial" panose="020B0604020202020204" pitchFamily="34" charset="0"/>
              <a:buChar char="•"/>
            </a:pPr>
            <a:endParaRPr lang="en-GB" sz="2400" dirty="0"/>
          </a:p>
        </p:txBody>
      </p:sp>
    </p:spTree>
    <p:extLst>
      <p:ext uri="{BB962C8B-B14F-4D97-AF65-F5344CB8AC3E}">
        <p14:creationId xmlns:p14="http://schemas.microsoft.com/office/powerpoint/2010/main" val="202082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fade">
                                      <p:cBhvr>
                                        <p:cTn id="25"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EA1A540-068F-4893-A384-250097B2080B}"/>
              </a:ext>
            </a:extLst>
          </p:cNvPr>
          <p:cNvPicPr>
            <a:picLocks noChangeAspect="1"/>
          </p:cNvPicPr>
          <p:nvPr/>
        </p:nvPicPr>
        <p:blipFill>
          <a:blip r:embed="rId3"/>
          <a:stretch>
            <a:fillRect/>
          </a:stretch>
        </p:blipFill>
        <p:spPr>
          <a:xfrm>
            <a:off x="817704" y="409045"/>
            <a:ext cx="9012424" cy="4262967"/>
          </a:xfrm>
          <a:prstGeom prst="rect">
            <a:avLst/>
          </a:prstGeom>
        </p:spPr>
      </p:pic>
      <p:sp>
        <p:nvSpPr>
          <p:cNvPr id="15" name="TextBox 14">
            <a:extLst>
              <a:ext uri="{FF2B5EF4-FFF2-40B4-BE49-F238E27FC236}">
                <a16:creationId xmlns:a16="http://schemas.microsoft.com/office/drawing/2014/main" id="{C484BE21-CECD-4262-AE0C-0777C5A9D1BC}"/>
              </a:ext>
            </a:extLst>
          </p:cNvPr>
          <p:cNvSpPr txBox="1"/>
          <p:nvPr/>
        </p:nvSpPr>
        <p:spPr>
          <a:xfrm>
            <a:off x="215153" y="179899"/>
            <a:ext cx="6096000" cy="461665"/>
          </a:xfrm>
          <a:prstGeom prst="rect">
            <a:avLst/>
          </a:prstGeom>
          <a:noFill/>
        </p:spPr>
        <p:txBody>
          <a:bodyPr wrap="square">
            <a:spAutoFit/>
          </a:bodyPr>
          <a:lstStyle/>
          <a:p>
            <a:r>
              <a:rPr lang="en-GB" sz="2400" b="1" dirty="0"/>
              <a:t>Two-phase Stefan problem </a:t>
            </a:r>
          </a:p>
        </p:txBody>
      </p:sp>
      <p:pic>
        <p:nvPicPr>
          <p:cNvPr id="16" name="Picture 15">
            <a:extLst>
              <a:ext uri="{FF2B5EF4-FFF2-40B4-BE49-F238E27FC236}">
                <a16:creationId xmlns:a16="http://schemas.microsoft.com/office/drawing/2014/main" id="{DAC75150-08A4-4E7B-907F-B9CA829A402B}"/>
              </a:ext>
            </a:extLst>
          </p:cNvPr>
          <p:cNvPicPr>
            <a:picLocks noChangeAspect="1"/>
          </p:cNvPicPr>
          <p:nvPr/>
        </p:nvPicPr>
        <p:blipFill>
          <a:blip r:embed="rId4"/>
          <a:stretch>
            <a:fillRect/>
          </a:stretch>
        </p:blipFill>
        <p:spPr>
          <a:xfrm>
            <a:off x="1256391" y="5668960"/>
            <a:ext cx="8135050" cy="941703"/>
          </a:xfrm>
          <a:prstGeom prst="rect">
            <a:avLst/>
          </a:prstGeom>
        </p:spPr>
      </p:pic>
    </p:spTree>
    <p:extLst>
      <p:ext uri="{BB962C8B-B14F-4D97-AF65-F5344CB8AC3E}">
        <p14:creationId xmlns:p14="http://schemas.microsoft.com/office/powerpoint/2010/main" val="291055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0FF294-0E88-423A-A78A-D5A3E5F3FE93}"/>
              </a:ext>
            </a:extLst>
          </p:cNvPr>
          <p:cNvPicPr>
            <a:picLocks noChangeAspect="1"/>
          </p:cNvPicPr>
          <p:nvPr/>
        </p:nvPicPr>
        <p:blipFill>
          <a:blip r:embed="rId3"/>
          <a:stretch>
            <a:fillRect/>
          </a:stretch>
        </p:blipFill>
        <p:spPr>
          <a:xfrm>
            <a:off x="2117912" y="941967"/>
            <a:ext cx="5460253" cy="1408261"/>
          </a:xfrm>
          <a:prstGeom prst="rect">
            <a:avLst/>
          </a:prstGeom>
        </p:spPr>
      </p:pic>
      <p:sp>
        <p:nvSpPr>
          <p:cNvPr id="7" name="TextBox 6">
            <a:extLst>
              <a:ext uri="{FF2B5EF4-FFF2-40B4-BE49-F238E27FC236}">
                <a16:creationId xmlns:a16="http://schemas.microsoft.com/office/drawing/2014/main" id="{21F2973E-689F-4F9C-86D9-A725980A51B0}"/>
              </a:ext>
            </a:extLst>
          </p:cNvPr>
          <p:cNvSpPr txBox="1"/>
          <p:nvPr/>
        </p:nvSpPr>
        <p:spPr>
          <a:xfrm>
            <a:off x="303815" y="389595"/>
            <a:ext cx="11119998" cy="933589"/>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t>When St&lt;&lt;1: </a:t>
            </a:r>
          </a:p>
          <a:p>
            <a:pPr marL="342900" indent="-342900">
              <a:spcAft>
                <a:spcPts val="800"/>
              </a:spcAft>
              <a:buClr>
                <a:schemeClr val="tx1"/>
              </a:buClr>
              <a:buFont typeface="Arial" panose="020B0604020202020204" pitchFamily="34" charset="0"/>
              <a:buChar char="•"/>
            </a:pPr>
            <a:endParaRPr lang="en-GB" sz="2400" dirty="0"/>
          </a:p>
        </p:txBody>
      </p:sp>
      <p:pic>
        <p:nvPicPr>
          <p:cNvPr id="5" name="Picture 4">
            <a:extLst>
              <a:ext uri="{FF2B5EF4-FFF2-40B4-BE49-F238E27FC236}">
                <a16:creationId xmlns:a16="http://schemas.microsoft.com/office/drawing/2014/main" id="{B7E232AC-1C14-4BE0-8CEA-7348B4B6DC6D}"/>
              </a:ext>
            </a:extLst>
          </p:cNvPr>
          <p:cNvPicPr>
            <a:picLocks noChangeAspect="1"/>
          </p:cNvPicPr>
          <p:nvPr/>
        </p:nvPicPr>
        <p:blipFill>
          <a:blip r:embed="rId4"/>
          <a:stretch>
            <a:fillRect/>
          </a:stretch>
        </p:blipFill>
        <p:spPr>
          <a:xfrm>
            <a:off x="717737" y="3988660"/>
            <a:ext cx="1400175" cy="1038225"/>
          </a:xfrm>
          <a:prstGeom prst="rect">
            <a:avLst/>
          </a:prstGeom>
        </p:spPr>
      </p:pic>
      <p:pic>
        <p:nvPicPr>
          <p:cNvPr id="8" name="Picture 7">
            <a:extLst>
              <a:ext uri="{FF2B5EF4-FFF2-40B4-BE49-F238E27FC236}">
                <a16:creationId xmlns:a16="http://schemas.microsoft.com/office/drawing/2014/main" id="{9C891CF5-3BE8-412E-9DF5-801A8E76BA79}"/>
              </a:ext>
            </a:extLst>
          </p:cNvPr>
          <p:cNvPicPr>
            <a:picLocks noChangeAspect="1"/>
          </p:cNvPicPr>
          <p:nvPr/>
        </p:nvPicPr>
        <p:blipFill>
          <a:blip r:embed="rId5"/>
          <a:stretch>
            <a:fillRect/>
          </a:stretch>
        </p:blipFill>
        <p:spPr>
          <a:xfrm>
            <a:off x="4279153" y="3988660"/>
            <a:ext cx="1876425" cy="733425"/>
          </a:xfrm>
          <a:prstGeom prst="rect">
            <a:avLst/>
          </a:prstGeom>
        </p:spPr>
      </p:pic>
      <p:pic>
        <p:nvPicPr>
          <p:cNvPr id="10" name="Picture 9">
            <a:extLst>
              <a:ext uri="{FF2B5EF4-FFF2-40B4-BE49-F238E27FC236}">
                <a16:creationId xmlns:a16="http://schemas.microsoft.com/office/drawing/2014/main" id="{8721F35E-B0F0-4C51-876D-DFA297A6BB93}"/>
              </a:ext>
            </a:extLst>
          </p:cNvPr>
          <p:cNvPicPr>
            <a:picLocks noChangeAspect="1"/>
          </p:cNvPicPr>
          <p:nvPr/>
        </p:nvPicPr>
        <p:blipFill>
          <a:blip r:embed="rId6"/>
          <a:stretch>
            <a:fillRect/>
          </a:stretch>
        </p:blipFill>
        <p:spPr>
          <a:xfrm>
            <a:off x="8361852" y="5876819"/>
            <a:ext cx="970580" cy="367644"/>
          </a:xfrm>
          <a:prstGeom prst="rect">
            <a:avLst/>
          </a:prstGeom>
        </p:spPr>
      </p:pic>
      <p:sp>
        <p:nvSpPr>
          <p:cNvPr id="14" name="TextBox 13">
            <a:extLst>
              <a:ext uri="{FF2B5EF4-FFF2-40B4-BE49-F238E27FC236}">
                <a16:creationId xmlns:a16="http://schemas.microsoft.com/office/drawing/2014/main" id="{40AB9B75-FD45-4CFD-B014-4674C36D42DE}"/>
              </a:ext>
            </a:extLst>
          </p:cNvPr>
          <p:cNvSpPr txBox="1"/>
          <p:nvPr/>
        </p:nvSpPr>
        <p:spPr>
          <a:xfrm>
            <a:off x="438285" y="5850405"/>
            <a:ext cx="9445453" cy="461665"/>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t>This is equivalent to the one-phase small St Stefan problem  (              )</a:t>
            </a:r>
          </a:p>
        </p:txBody>
      </p:sp>
      <p:pic>
        <p:nvPicPr>
          <p:cNvPr id="13" name="Picture 12">
            <a:extLst>
              <a:ext uri="{FF2B5EF4-FFF2-40B4-BE49-F238E27FC236}">
                <a16:creationId xmlns:a16="http://schemas.microsoft.com/office/drawing/2014/main" id="{B3ACBB82-9C34-478E-A366-905E9D8041D8}"/>
              </a:ext>
            </a:extLst>
          </p:cNvPr>
          <p:cNvPicPr>
            <a:picLocks noChangeAspect="1"/>
          </p:cNvPicPr>
          <p:nvPr/>
        </p:nvPicPr>
        <p:blipFill>
          <a:blip r:embed="rId7"/>
          <a:stretch>
            <a:fillRect/>
          </a:stretch>
        </p:blipFill>
        <p:spPr>
          <a:xfrm>
            <a:off x="2906806" y="4166439"/>
            <a:ext cx="800100" cy="581025"/>
          </a:xfrm>
          <a:prstGeom prst="rect">
            <a:avLst/>
          </a:prstGeom>
        </p:spPr>
      </p:pic>
      <p:grpSp>
        <p:nvGrpSpPr>
          <p:cNvPr id="4" name="Group 3">
            <a:extLst>
              <a:ext uri="{FF2B5EF4-FFF2-40B4-BE49-F238E27FC236}">
                <a16:creationId xmlns:a16="http://schemas.microsoft.com/office/drawing/2014/main" id="{AD634E78-FAA7-4DFE-AA1A-4C20830827AB}"/>
              </a:ext>
            </a:extLst>
          </p:cNvPr>
          <p:cNvGrpSpPr/>
          <p:nvPr/>
        </p:nvGrpSpPr>
        <p:grpSpPr>
          <a:xfrm>
            <a:off x="8414315" y="1359872"/>
            <a:ext cx="4989848" cy="554959"/>
            <a:chOff x="3854757" y="3159536"/>
            <a:chExt cx="6164494" cy="554959"/>
          </a:xfrm>
        </p:grpSpPr>
        <p:sp>
          <p:nvSpPr>
            <p:cNvPr id="11" name="TextBox 10">
              <a:extLst>
                <a:ext uri="{FF2B5EF4-FFF2-40B4-BE49-F238E27FC236}">
                  <a16:creationId xmlns:a16="http://schemas.microsoft.com/office/drawing/2014/main" id="{07EB1695-4191-49D3-ADE3-C3837ED8E902}"/>
                </a:ext>
              </a:extLst>
            </p:cNvPr>
            <p:cNvSpPr txBox="1"/>
            <p:nvPr/>
          </p:nvSpPr>
          <p:spPr>
            <a:xfrm>
              <a:off x="3854757" y="3159536"/>
              <a:ext cx="6164494" cy="446276"/>
            </a:xfrm>
            <a:prstGeom prst="rect">
              <a:avLst/>
            </a:prstGeom>
            <a:noFill/>
          </p:spPr>
          <p:txBody>
            <a:bodyPr wrap="square">
              <a:spAutoFit/>
            </a:bodyPr>
            <a:lstStyle/>
            <a:p>
              <a:r>
                <a:rPr lang="en-GB" sz="2300" dirty="0"/>
                <a:t>(  )</a:t>
              </a:r>
            </a:p>
          </p:txBody>
        </p:sp>
        <p:sp>
          <p:nvSpPr>
            <p:cNvPr id="12" name="TextBox 11">
              <a:extLst>
                <a:ext uri="{FF2B5EF4-FFF2-40B4-BE49-F238E27FC236}">
                  <a16:creationId xmlns:a16="http://schemas.microsoft.com/office/drawing/2014/main" id="{66682656-FCA4-4B8E-99D1-B79E51A19497}"/>
                </a:ext>
              </a:extLst>
            </p:cNvPr>
            <p:cNvSpPr txBox="1"/>
            <p:nvPr/>
          </p:nvSpPr>
          <p:spPr>
            <a:xfrm>
              <a:off x="3946250" y="3222052"/>
              <a:ext cx="320211" cy="492443"/>
            </a:xfrm>
            <a:prstGeom prst="rect">
              <a:avLst/>
            </a:prstGeom>
            <a:noFill/>
          </p:spPr>
          <p:txBody>
            <a:bodyPr wrap="square">
              <a:spAutoFit/>
            </a:bodyPr>
            <a:lstStyle/>
            <a:p>
              <a:r>
                <a:rPr lang="en-GB" sz="2600" dirty="0"/>
                <a:t>*</a:t>
              </a:r>
            </a:p>
          </p:txBody>
        </p:sp>
      </p:grpSp>
    </p:spTree>
    <p:extLst>
      <p:ext uri="{BB962C8B-B14F-4D97-AF65-F5344CB8AC3E}">
        <p14:creationId xmlns:p14="http://schemas.microsoft.com/office/powerpoint/2010/main" val="345299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Effect transition="in" filter="fade">
                                      <p:cBhvr>
                                        <p:cTn id="31" dur="500"/>
                                        <p:tgtEl>
                                          <p:spTgt spid="14">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09687" y="389964"/>
            <a:ext cx="3396784" cy="1258948"/>
          </a:xfrm>
          <a:prstGeom prst="rect">
            <a:avLst/>
          </a:prstGeom>
        </p:spPr>
      </p:pic>
      <p:sp>
        <p:nvSpPr>
          <p:cNvPr id="4" name="Rectangle 3"/>
          <p:cNvSpPr/>
          <p:nvPr/>
        </p:nvSpPr>
        <p:spPr>
          <a:xfrm>
            <a:off x="135118" y="1741878"/>
            <a:ext cx="12056882" cy="4524315"/>
          </a:xfrm>
          <a:prstGeom prst="rect">
            <a:avLst/>
          </a:prstGeom>
        </p:spPr>
        <p:txBody>
          <a:bodyPr wrap="square">
            <a:spAutoFit/>
          </a:bodyPr>
          <a:lstStyle/>
          <a:p>
            <a:pPr marL="285750" indent="-285750">
              <a:buFont typeface="Arial" panose="020B0604020202020204" pitchFamily="34" charset="0"/>
              <a:buChar char="•"/>
            </a:pPr>
            <a:r>
              <a:rPr lang="en-GB" sz="2400" dirty="0"/>
              <a:t>This is precisely the shape that we see all the profiles evolving towards.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However, in getting this solution, we did not use the initial condition to find this similarity solution. This highlights the fact that our similarity solution ‘forgets’ the initial information.</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Although in our case we could obtain an analytic solution, in many cases we cannot.</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This similarity solution provides key information about the system behaviour without having to solve the full equation.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Before we move onto the next example, we will show how we can predict the form of the similarity variables. </a:t>
            </a:r>
          </a:p>
        </p:txBody>
      </p:sp>
    </p:spTree>
    <p:extLst>
      <p:ext uri="{BB962C8B-B14F-4D97-AF65-F5344CB8AC3E}">
        <p14:creationId xmlns:p14="http://schemas.microsoft.com/office/powerpoint/2010/main" val="313811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D9583E1-7C2B-44A6-9043-40DB9D23D951}"/>
              </a:ext>
            </a:extLst>
          </p:cNvPr>
          <p:cNvSpPr txBox="1"/>
          <p:nvPr/>
        </p:nvSpPr>
        <p:spPr>
          <a:xfrm>
            <a:off x="303815" y="389595"/>
            <a:ext cx="11119998" cy="2616101"/>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t>The approximate solution (*) does not satisfy the initial condition </a:t>
            </a:r>
            <a:br>
              <a:rPr lang="en-GB" sz="2400" dirty="0"/>
            </a:br>
            <a:r>
              <a:rPr lang="en-GB" sz="2400" dirty="0"/>
              <a:t>(except in the special case when θ = 0, i.e., </a:t>
            </a:r>
            <a:r>
              <a:rPr lang="en-GB" sz="2400" i="1" dirty="0"/>
              <a:t>T</a:t>
            </a:r>
            <a:r>
              <a:rPr lang="en-GB" sz="2400" baseline="-25000" dirty="0"/>
              <a:t>0</a:t>
            </a:r>
            <a:r>
              <a:rPr lang="en-GB" sz="2400" dirty="0"/>
              <a:t> = </a:t>
            </a:r>
            <a:r>
              <a:rPr lang="en-GB" sz="2400" i="1" dirty="0"/>
              <a:t>T</a:t>
            </a:r>
            <a:r>
              <a:rPr lang="en-GB" sz="2400" baseline="-25000" dirty="0"/>
              <a:t>m</a:t>
            </a:r>
            <a:r>
              <a:rPr lang="en-GB" sz="2400" dirty="0"/>
              <a:t>). </a:t>
            </a:r>
          </a:p>
          <a:p>
            <a:pPr marL="342900" indent="-342900">
              <a:spcAft>
                <a:spcPts val="800"/>
              </a:spcAft>
              <a:buClr>
                <a:schemeClr val="tx1"/>
              </a:buClr>
              <a:buFont typeface="Arial" panose="020B0604020202020204" pitchFamily="34" charset="0"/>
              <a:buChar char="•"/>
            </a:pPr>
            <a:endParaRPr lang="en-GB" sz="2400" dirty="0"/>
          </a:p>
          <a:p>
            <a:pPr marL="342900" indent="-342900">
              <a:spcAft>
                <a:spcPts val="800"/>
              </a:spcAft>
              <a:buClr>
                <a:schemeClr val="tx1"/>
              </a:buClr>
              <a:buFont typeface="Arial" panose="020B0604020202020204" pitchFamily="34" charset="0"/>
              <a:buChar char="•"/>
            </a:pPr>
            <a:r>
              <a:rPr lang="en-GB" sz="2400" dirty="0"/>
              <a:t>We resolve this by considering a small-</a:t>
            </a:r>
            <a:r>
              <a:rPr lang="en-GB" sz="2400" i="1" dirty="0"/>
              <a:t>t</a:t>
            </a:r>
            <a:r>
              <a:rPr lang="en-GB" sz="2400" dirty="0"/>
              <a:t> boundary layer in which </a:t>
            </a:r>
            <a:r>
              <a:rPr lang="en-GB" sz="2400" i="1" dirty="0"/>
              <a:t>u</a:t>
            </a:r>
            <a:r>
              <a:rPr lang="en-GB" sz="2400" dirty="0"/>
              <a:t> adjusts from the initial value −θ to the outer solution. </a:t>
            </a:r>
          </a:p>
          <a:p>
            <a:pPr marL="342900" indent="-342900">
              <a:spcAft>
                <a:spcPts val="800"/>
              </a:spcAft>
              <a:buClr>
                <a:schemeClr val="tx1"/>
              </a:buClr>
              <a:buFont typeface="Arial" panose="020B0604020202020204" pitchFamily="34" charset="0"/>
              <a:buChar char="•"/>
            </a:pPr>
            <a:endParaRPr lang="en-GB" sz="2400" dirty="0"/>
          </a:p>
        </p:txBody>
      </p:sp>
    </p:spTree>
    <p:extLst>
      <p:ext uri="{BB962C8B-B14F-4D97-AF65-F5344CB8AC3E}">
        <p14:creationId xmlns:p14="http://schemas.microsoft.com/office/powerpoint/2010/main" val="347603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1E0372D-7161-4C4B-A4A9-EC95E4898677}"/>
              </a:ext>
            </a:extLst>
          </p:cNvPr>
          <p:cNvSpPr txBox="1"/>
          <p:nvPr/>
        </p:nvSpPr>
        <p:spPr>
          <a:xfrm>
            <a:off x="256988" y="191852"/>
            <a:ext cx="6096000" cy="461665"/>
          </a:xfrm>
          <a:prstGeom prst="rect">
            <a:avLst/>
          </a:prstGeom>
          <a:noFill/>
        </p:spPr>
        <p:txBody>
          <a:bodyPr wrap="square">
            <a:spAutoFit/>
          </a:bodyPr>
          <a:lstStyle/>
          <a:p>
            <a:r>
              <a:rPr lang="en-GB" sz="2400" b="1" dirty="0"/>
              <a:t>Two-dimensional Stefan problem</a:t>
            </a:r>
          </a:p>
        </p:txBody>
      </p:sp>
      <p:pic>
        <p:nvPicPr>
          <p:cNvPr id="3" name="Picture 2">
            <a:extLst>
              <a:ext uri="{FF2B5EF4-FFF2-40B4-BE49-F238E27FC236}">
                <a16:creationId xmlns:a16="http://schemas.microsoft.com/office/drawing/2014/main" id="{BAD02423-61C2-4B97-A929-B13CFF5EBC3E}"/>
              </a:ext>
            </a:extLst>
          </p:cNvPr>
          <p:cNvPicPr>
            <a:picLocks noChangeAspect="1"/>
          </p:cNvPicPr>
          <p:nvPr/>
        </p:nvPicPr>
        <p:blipFill>
          <a:blip r:embed="rId3"/>
          <a:stretch>
            <a:fillRect/>
          </a:stretch>
        </p:blipFill>
        <p:spPr>
          <a:xfrm>
            <a:off x="1938527" y="736296"/>
            <a:ext cx="7683594" cy="4988975"/>
          </a:xfrm>
          <a:prstGeom prst="rect">
            <a:avLst/>
          </a:prstGeom>
        </p:spPr>
      </p:pic>
      <p:sp>
        <p:nvSpPr>
          <p:cNvPr id="4" name="TextBox 3">
            <a:extLst>
              <a:ext uri="{FF2B5EF4-FFF2-40B4-BE49-F238E27FC236}">
                <a16:creationId xmlns:a16="http://schemas.microsoft.com/office/drawing/2014/main" id="{4E858F87-CCA9-4853-8747-C86DF0582C05}"/>
              </a:ext>
            </a:extLst>
          </p:cNvPr>
          <p:cNvSpPr txBox="1"/>
          <p:nvPr/>
        </p:nvSpPr>
        <p:spPr>
          <a:xfrm>
            <a:off x="345650" y="5772538"/>
            <a:ext cx="11119998" cy="933589"/>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t>We study the small Stefan number limit again: St&lt;&lt;1.</a:t>
            </a:r>
          </a:p>
          <a:p>
            <a:pPr marL="342900" indent="-342900">
              <a:spcAft>
                <a:spcPts val="800"/>
              </a:spcAft>
              <a:buClr>
                <a:schemeClr val="tx1"/>
              </a:buClr>
              <a:buFont typeface="Arial" panose="020B0604020202020204" pitchFamily="34" charset="0"/>
              <a:buChar char="•"/>
            </a:pPr>
            <a:r>
              <a:rPr lang="en-GB" sz="2400" dirty="0"/>
              <a:t>We then have a </a:t>
            </a:r>
            <a:r>
              <a:rPr lang="en-GB" sz="2400" dirty="0">
                <a:solidFill>
                  <a:srgbClr val="0070C0"/>
                </a:solidFill>
              </a:rPr>
              <a:t>Hele-Shaw problem</a:t>
            </a:r>
            <a:r>
              <a:rPr lang="en-GB" sz="2400" dirty="0"/>
              <a:t>.</a:t>
            </a:r>
          </a:p>
        </p:txBody>
      </p:sp>
      <p:grpSp>
        <p:nvGrpSpPr>
          <p:cNvPr id="6" name="Group 5">
            <a:extLst>
              <a:ext uri="{FF2B5EF4-FFF2-40B4-BE49-F238E27FC236}">
                <a16:creationId xmlns:a16="http://schemas.microsoft.com/office/drawing/2014/main" id="{74C35FD4-0C16-4201-84A6-9D69E88CD332}"/>
              </a:ext>
            </a:extLst>
          </p:cNvPr>
          <p:cNvGrpSpPr/>
          <p:nvPr/>
        </p:nvGrpSpPr>
        <p:grpSpPr>
          <a:xfrm>
            <a:off x="2898585" y="2402541"/>
            <a:ext cx="890497" cy="717848"/>
            <a:chOff x="2898585" y="2402541"/>
            <a:chExt cx="890497" cy="717848"/>
          </a:xfrm>
        </p:grpSpPr>
        <p:cxnSp>
          <p:nvCxnSpPr>
            <p:cNvPr id="5" name="Straight Connector 4">
              <a:extLst>
                <a:ext uri="{FF2B5EF4-FFF2-40B4-BE49-F238E27FC236}">
                  <a16:creationId xmlns:a16="http://schemas.microsoft.com/office/drawing/2014/main" id="{D10D31FA-7E64-4C10-A2C4-321998DC41C2}"/>
                </a:ext>
              </a:extLst>
            </p:cNvPr>
            <p:cNvCxnSpPr/>
            <p:nvPr/>
          </p:nvCxnSpPr>
          <p:spPr>
            <a:xfrm>
              <a:off x="2904565" y="2402541"/>
              <a:ext cx="884517" cy="71120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C195E365-E4FF-4050-BF46-6D6E4EB55264}"/>
                </a:ext>
              </a:extLst>
            </p:cNvPr>
            <p:cNvCxnSpPr>
              <a:cxnSpLocks/>
            </p:cNvCxnSpPr>
            <p:nvPr/>
          </p:nvCxnSpPr>
          <p:spPr>
            <a:xfrm flipV="1">
              <a:off x="2898585" y="2409189"/>
              <a:ext cx="884517" cy="71120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grpSp>
      <p:grpSp>
        <p:nvGrpSpPr>
          <p:cNvPr id="11" name="Group 10">
            <a:extLst>
              <a:ext uri="{FF2B5EF4-FFF2-40B4-BE49-F238E27FC236}">
                <a16:creationId xmlns:a16="http://schemas.microsoft.com/office/drawing/2014/main" id="{9DD7443D-93E2-4F6E-9A01-A2CD8DFDAD02}"/>
              </a:ext>
            </a:extLst>
          </p:cNvPr>
          <p:cNvGrpSpPr/>
          <p:nvPr/>
        </p:nvGrpSpPr>
        <p:grpSpPr>
          <a:xfrm>
            <a:off x="6696632" y="2409189"/>
            <a:ext cx="890497" cy="717848"/>
            <a:chOff x="2898585" y="2402541"/>
            <a:chExt cx="890497" cy="717848"/>
          </a:xfrm>
        </p:grpSpPr>
        <p:cxnSp>
          <p:nvCxnSpPr>
            <p:cNvPr id="12" name="Straight Connector 11">
              <a:extLst>
                <a:ext uri="{FF2B5EF4-FFF2-40B4-BE49-F238E27FC236}">
                  <a16:creationId xmlns:a16="http://schemas.microsoft.com/office/drawing/2014/main" id="{C05DE0FA-1D36-47BF-9145-0AC26C1CEDE5}"/>
                </a:ext>
              </a:extLst>
            </p:cNvPr>
            <p:cNvCxnSpPr/>
            <p:nvPr/>
          </p:nvCxnSpPr>
          <p:spPr>
            <a:xfrm>
              <a:off x="2904565" y="2402541"/>
              <a:ext cx="884517" cy="71120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71C46D15-747B-45ED-9DA0-6AF74388DDA1}"/>
                </a:ext>
              </a:extLst>
            </p:cNvPr>
            <p:cNvCxnSpPr>
              <a:cxnSpLocks/>
            </p:cNvCxnSpPr>
            <p:nvPr/>
          </p:nvCxnSpPr>
          <p:spPr>
            <a:xfrm flipV="1">
              <a:off x="2898585" y="2409189"/>
              <a:ext cx="884517" cy="71120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393489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D9583E1-7C2B-44A6-9043-40DB9D23D951}"/>
              </a:ext>
            </a:extLst>
          </p:cNvPr>
          <p:cNvSpPr txBox="1"/>
          <p:nvPr/>
        </p:nvSpPr>
        <p:spPr>
          <a:xfrm>
            <a:off x="303815" y="389595"/>
            <a:ext cx="11254612" cy="4401205"/>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t>We examine the linear stability.</a:t>
            </a:r>
            <a:br>
              <a:rPr lang="en-GB" sz="2400" dirty="0"/>
            </a:br>
            <a:endParaRPr lang="en-GB" sz="2400" dirty="0"/>
          </a:p>
          <a:p>
            <a:pPr marL="342900" indent="-342900">
              <a:spcAft>
                <a:spcPts val="800"/>
              </a:spcAft>
              <a:buClr>
                <a:schemeClr val="tx1"/>
              </a:buClr>
              <a:buFont typeface="Arial" panose="020B0604020202020204" pitchFamily="34" charset="0"/>
              <a:buChar char="•"/>
            </a:pPr>
            <a:r>
              <a:rPr lang="en-GB" sz="2400" dirty="0"/>
              <a:t>For simplicity, consider the one-phase Stefan problem again so </a:t>
            </a:r>
            <a:r>
              <a:rPr lang="en-GB" sz="2400" i="1" dirty="0"/>
              <a:t>u</a:t>
            </a:r>
            <a:r>
              <a:rPr lang="en-GB" sz="2400" baseline="-25000" dirty="0"/>
              <a:t>2</a:t>
            </a:r>
            <a:r>
              <a:rPr lang="en-GB" sz="2400" dirty="0"/>
              <a:t>=0.</a:t>
            </a:r>
            <a:br>
              <a:rPr lang="en-GB" sz="2400" dirty="0"/>
            </a:br>
            <a:endParaRPr lang="en-GB" sz="2400" dirty="0"/>
          </a:p>
          <a:p>
            <a:pPr marL="342900" indent="-342900">
              <a:spcAft>
                <a:spcPts val="800"/>
              </a:spcAft>
              <a:buClr>
                <a:schemeClr val="tx1"/>
              </a:buClr>
              <a:buFont typeface="Arial" panose="020B0604020202020204" pitchFamily="34" charset="0"/>
              <a:buChar char="•"/>
            </a:pPr>
            <a:r>
              <a:rPr lang="en-GB" sz="2400" dirty="0"/>
              <a:t>Assume that the interface is moving at speed </a:t>
            </a:r>
            <a:r>
              <a:rPr lang="en-GB" sz="2400" i="1" dirty="0"/>
              <a:t>V</a:t>
            </a:r>
            <a:r>
              <a:rPr lang="en-GB" sz="2400" dirty="0"/>
              <a:t> and there is a temperature gradient -</a:t>
            </a:r>
            <a:r>
              <a:rPr lang="el-GR" sz="2400" i="1" dirty="0"/>
              <a:t>λ</a:t>
            </a:r>
            <a:r>
              <a:rPr lang="en-GB" sz="2400" i="1" dirty="0"/>
              <a:t>. </a:t>
            </a:r>
            <a:r>
              <a:rPr lang="en-GB" sz="2400" dirty="0"/>
              <a:t>(We expect </a:t>
            </a:r>
            <a:r>
              <a:rPr lang="el-GR" sz="2400" dirty="0"/>
              <a:t>λ</a:t>
            </a:r>
            <a:r>
              <a:rPr lang="en-GB" sz="2400" dirty="0"/>
              <a:t>&gt;0 if the left region is liquid and the right is solid.)</a:t>
            </a:r>
            <a:r>
              <a:rPr lang="en-GB" sz="2400" i="1" dirty="0"/>
              <a:t> </a:t>
            </a:r>
            <a:r>
              <a:rPr lang="en-GB" sz="2400" dirty="0"/>
              <a:t>The solution is then</a:t>
            </a:r>
          </a:p>
          <a:p>
            <a:pPr marL="342900" indent="-342900">
              <a:spcAft>
                <a:spcPts val="800"/>
              </a:spcAft>
              <a:buClr>
                <a:schemeClr val="tx1"/>
              </a:buClr>
              <a:buFont typeface="Arial" panose="020B0604020202020204" pitchFamily="34" charset="0"/>
              <a:buChar char="•"/>
            </a:pPr>
            <a:endParaRPr lang="en-GB" sz="2400" dirty="0"/>
          </a:p>
          <a:p>
            <a:pPr marL="342900" indent="-342900">
              <a:spcAft>
                <a:spcPts val="800"/>
              </a:spcAft>
              <a:buClr>
                <a:schemeClr val="tx1"/>
              </a:buClr>
              <a:buFont typeface="Arial" panose="020B0604020202020204" pitchFamily="34" charset="0"/>
              <a:buChar char="•"/>
            </a:pPr>
            <a:endParaRPr lang="en-GB" sz="2400" dirty="0"/>
          </a:p>
          <a:p>
            <a:pPr marL="342900" indent="-342900">
              <a:spcAft>
                <a:spcPts val="800"/>
              </a:spcAft>
              <a:buClr>
                <a:schemeClr val="tx1"/>
              </a:buClr>
              <a:buFont typeface="Arial" panose="020B0604020202020204" pitchFamily="34" charset="0"/>
              <a:buChar char="•"/>
            </a:pPr>
            <a:endParaRPr lang="en-GB" sz="2400" dirty="0"/>
          </a:p>
          <a:p>
            <a:pPr marL="342900" indent="-342900">
              <a:spcAft>
                <a:spcPts val="800"/>
              </a:spcAft>
              <a:buClr>
                <a:schemeClr val="tx1"/>
              </a:buClr>
              <a:buFont typeface="Arial" panose="020B0604020202020204" pitchFamily="34" charset="0"/>
              <a:buChar char="•"/>
            </a:pPr>
            <a:r>
              <a:rPr lang="en-GB" sz="2400" dirty="0"/>
              <a:t>Consider a small perturbation about this solution</a:t>
            </a:r>
          </a:p>
        </p:txBody>
      </p:sp>
      <p:pic>
        <p:nvPicPr>
          <p:cNvPr id="3" name="Picture 2">
            <a:extLst>
              <a:ext uri="{FF2B5EF4-FFF2-40B4-BE49-F238E27FC236}">
                <a16:creationId xmlns:a16="http://schemas.microsoft.com/office/drawing/2014/main" id="{50A6873A-2BEB-44EF-90D2-F186DFE562A4}"/>
              </a:ext>
            </a:extLst>
          </p:cNvPr>
          <p:cNvPicPr>
            <a:picLocks noChangeAspect="1"/>
          </p:cNvPicPr>
          <p:nvPr/>
        </p:nvPicPr>
        <p:blipFill>
          <a:blip r:embed="rId3"/>
          <a:stretch>
            <a:fillRect/>
          </a:stretch>
        </p:blipFill>
        <p:spPr>
          <a:xfrm>
            <a:off x="858656" y="3263986"/>
            <a:ext cx="9363075" cy="581025"/>
          </a:xfrm>
          <a:prstGeom prst="rect">
            <a:avLst/>
          </a:prstGeom>
        </p:spPr>
      </p:pic>
      <p:sp>
        <p:nvSpPr>
          <p:cNvPr id="4" name="Rectangle 3">
            <a:extLst>
              <a:ext uri="{FF2B5EF4-FFF2-40B4-BE49-F238E27FC236}">
                <a16:creationId xmlns:a16="http://schemas.microsoft.com/office/drawing/2014/main" id="{E212CC2A-FD87-4282-BDC5-C180854AB971}"/>
              </a:ext>
            </a:extLst>
          </p:cNvPr>
          <p:cNvSpPr/>
          <p:nvPr/>
        </p:nvSpPr>
        <p:spPr>
          <a:xfrm>
            <a:off x="4416618" y="3263986"/>
            <a:ext cx="1727200" cy="501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3CB4315-4FB0-46E9-8ABF-5F8CC8CD76CA}"/>
              </a:ext>
            </a:extLst>
          </p:cNvPr>
          <p:cNvSpPr/>
          <p:nvPr/>
        </p:nvSpPr>
        <p:spPr>
          <a:xfrm>
            <a:off x="9033442" y="3303906"/>
            <a:ext cx="1727200" cy="501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399F1BE1-DEB5-4EE1-AB7C-A97D1B1B2427}"/>
              </a:ext>
            </a:extLst>
          </p:cNvPr>
          <p:cNvPicPr>
            <a:picLocks noChangeAspect="1"/>
          </p:cNvPicPr>
          <p:nvPr/>
        </p:nvPicPr>
        <p:blipFill>
          <a:blip r:embed="rId3"/>
          <a:stretch>
            <a:fillRect/>
          </a:stretch>
        </p:blipFill>
        <p:spPr>
          <a:xfrm>
            <a:off x="858656" y="5155539"/>
            <a:ext cx="9363075" cy="581025"/>
          </a:xfrm>
          <a:prstGeom prst="rect">
            <a:avLst/>
          </a:prstGeom>
        </p:spPr>
      </p:pic>
    </p:spTree>
    <p:extLst>
      <p:ext uri="{BB962C8B-B14F-4D97-AF65-F5344CB8AC3E}">
        <p14:creationId xmlns:p14="http://schemas.microsoft.com/office/powerpoint/2010/main" val="383327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fade">
                                      <p:cBhvr>
                                        <p:cTn id="25" dur="500"/>
                                        <p:tgtEl>
                                          <p:spTgt spid="7">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D9583E1-7C2B-44A6-9043-40DB9D23D951}"/>
              </a:ext>
            </a:extLst>
          </p:cNvPr>
          <p:cNvSpPr txBox="1"/>
          <p:nvPr/>
        </p:nvSpPr>
        <p:spPr>
          <a:xfrm>
            <a:off x="303815" y="389595"/>
            <a:ext cx="11119998" cy="461665"/>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t>Substitute into the Stefan condition:</a:t>
            </a:r>
          </a:p>
        </p:txBody>
      </p:sp>
      <p:sp>
        <p:nvSpPr>
          <p:cNvPr id="6" name="Rectangle 5">
            <a:extLst>
              <a:ext uri="{FF2B5EF4-FFF2-40B4-BE49-F238E27FC236}">
                <a16:creationId xmlns:a16="http://schemas.microsoft.com/office/drawing/2014/main" id="{53CB4315-4FB0-46E9-8ABF-5F8CC8CD76CA}"/>
              </a:ext>
            </a:extLst>
          </p:cNvPr>
          <p:cNvSpPr/>
          <p:nvPr/>
        </p:nvSpPr>
        <p:spPr>
          <a:xfrm>
            <a:off x="9033442" y="3303906"/>
            <a:ext cx="1727200" cy="501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DAFA3657-0B11-49B6-B717-BB5332CE3716}"/>
              </a:ext>
            </a:extLst>
          </p:cNvPr>
          <p:cNvPicPr>
            <a:picLocks noChangeAspect="1"/>
          </p:cNvPicPr>
          <p:nvPr/>
        </p:nvPicPr>
        <p:blipFill>
          <a:blip r:embed="rId3"/>
          <a:stretch>
            <a:fillRect/>
          </a:stretch>
        </p:blipFill>
        <p:spPr>
          <a:xfrm>
            <a:off x="9550967" y="1445932"/>
            <a:ext cx="1209675" cy="571500"/>
          </a:xfrm>
          <a:prstGeom prst="rect">
            <a:avLst/>
          </a:prstGeom>
        </p:spPr>
      </p:pic>
      <p:pic>
        <p:nvPicPr>
          <p:cNvPr id="9" name="Picture 8">
            <a:extLst>
              <a:ext uri="{FF2B5EF4-FFF2-40B4-BE49-F238E27FC236}">
                <a16:creationId xmlns:a16="http://schemas.microsoft.com/office/drawing/2014/main" id="{B008DCB5-B754-417D-9B3C-73A8CCE4F3E8}"/>
              </a:ext>
            </a:extLst>
          </p:cNvPr>
          <p:cNvPicPr>
            <a:picLocks noChangeAspect="1"/>
          </p:cNvPicPr>
          <p:nvPr/>
        </p:nvPicPr>
        <p:blipFill>
          <a:blip r:embed="rId4"/>
          <a:stretch>
            <a:fillRect/>
          </a:stretch>
        </p:blipFill>
        <p:spPr>
          <a:xfrm>
            <a:off x="2206904" y="4717770"/>
            <a:ext cx="6905625" cy="1952625"/>
          </a:xfrm>
          <a:prstGeom prst="rect">
            <a:avLst/>
          </a:prstGeom>
        </p:spPr>
      </p:pic>
      <p:sp>
        <p:nvSpPr>
          <p:cNvPr id="11" name="TextBox 10">
            <a:extLst>
              <a:ext uri="{FF2B5EF4-FFF2-40B4-BE49-F238E27FC236}">
                <a16:creationId xmlns:a16="http://schemas.microsoft.com/office/drawing/2014/main" id="{75E31FFF-8D35-4698-A948-E1B52CA04F12}"/>
              </a:ext>
            </a:extLst>
          </p:cNvPr>
          <p:cNvSpPr txBox="1"/>
          <p:nvPr/>
        </p:nvSpPr>
        <p:spPr>
          <a:xfrm>
            <a:off x="303815" y="3727453"/>
            <a:ext cx="11119998" cy="461665"/>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t>Substitute into the governing equations </a:t>
            </a:r>
          </a:p>
        </p:txBody>
      </p:sp>
    </p:spTree>
    <p:extLst>
      <p:ext uri="{BB962C8B-B14F-4D97-AF65-F5344CB8AC3E}">
        <p14:creationId xmlns:p14="http://schemas.microsoft.com/office/powerpoint/2010/main" val="216528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D9583E1-7C2B-44A6-9043-40DB9D23D951}"/>
              </a:ext>
            </a:extLst>
          </p:cNvPr>
          <p:cNvSpPr txBox="1"/>
          <p:nvPr/>
        </p:nvSpPr>
        <p:spPr>
          <a:xfrm>
            <a:off x="303815" y="389595"/>
            <a:ext cx="11119998" cy="5611793"/>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t>Try a wave-like solution:</a:t>
            </a:r>
            <a:br>
              <a:rPr lang="en-GB" sz="2400" dirty="0"/>
            </a:br>
            <a:br>
              <a:rPr lang="en-GB" sz="2400" dirty="0"/>
            </a:br>
            <a:br>
              <a:rPr lang="en-GB" sz="2400" dirty="0"/>
            </a:br>
            <a:br>
              <a:rPr lang="en-GB" sz="2400" dirty="0"/>
            </a:br>
            <a:r>
              <a:rPr lang="en-GB" sz="2400" dirty="0"/>
              <a:t>Here, </a:t>
            </a:r>
            <a:r>
              <a:rPr lang="en-GB" sz="2400" i="1" dirty="0"/>
              <a:t>k</a:t>
            </a:r>
            <a:r>
              <a:rPr lang="en-GB" sz="2400" dirty="0"/>
              <a:t> is the wavenumber and </a:t>
            </a:r>
            <a:r>
              <a:rPr lang="el-GR" sz="2400" i="1" dirty="0"/>
              <a:t>σ</a:t>
            </a:r>
            <a:r>
              <a:rPr lang="en-GB" sz="2400" dirty="0"/>
              <a:t> is the linear growth rate.</a:t>
            </a:r>
            <a:br>
              <a:rPr lang="en-GB" sz="2400" dirty="0"/>
            </a:br>
            <a:endParaRPr lang="en-GB" sz="2400" dirty="0"/>
          </a:p>
          <a:p>
            <a:pPr marL="342900" indent="-342900">
              <a:spcAft>
                <a:spcPts val="800"/>
              </a:spcAft>
              <a:buClr>
                <a:schemeClr val="tx1"/>
              </a:buClr>
              <a:buFont typeface="Arial" panose="020B0604020202020204" pitchFamily="34" charset="0"/>
              <a:buChar char="•"/>
            </a:pPr>
            <a:r>
              <a:rPr lang="en-GB" sz="2400" dirty="0"/>
              <a:t>Substituting into the governing equations gives the linear system </a:t>
            </a:r>
          </a:p>
          <a:p>
            <a:pPr marL="342900" indent="-342900">
              <a:spcAft>
                <a:spcPts val="800"/>
              </a:spcAft>
              <a:buClr>
                <a:schemeClr val="tx1"/>
              </a:buClr>
              <a:buFont typeface="Arial" panose="020B0604020202020204" pitchFamily="34" charset="0"/>
              <a:buChar char="•"/>
            </a:pPr>
            <a:endParaRPr lang="en-GB" sz="2400" dirty="0"/>
          </a:p>
          <a:p>
            <a:pPr marL="342900" indent="-342900">
              <a:spcAft>
                <a:spcPts val="800"/>
              </a:spcAft>
              <a:buClr>
                <a:schemeClr val="tx1"/>
              </a:buClr>
              <a:buFont typeface="Arial" panose="020B0604020202020204" pitchFamily="34" charset="0"/>
              <a:buChar char="•"/>
            </a:pPr>
            <a:endParaRPr lang="en-GB" sz="2400" dirty="0"/>
          </a:p>
          <a:p>
            <a:pPr marL="342900" indent="-342900">
              <a:spcAft>
                <a:spcPts val="800"/>
              </a:spcAft>
              <a:buClr>
                <a:schemeClr val="tx1"/>
              </a:buClr>
              <a:buFont typeface="Arial" panose="020B0604020202020204" pitchFamily="34" charset="0"/>
              <a:buChar char="•"/>
            </a:pPr>
            <a:endParaRPr lang="en-GB" sz="2400" dirty="0"/>
          </a:p>
          <a:p>
            <a:pPr marL="342900" indent="-342900">
              <a:spcAft>
                <a:spcPts val="800"/>
              </a:spcAft>
              <a:buClr>
                <a:schemeClr val="tx1"/>
              </a:buClr>
              <a:buFont typeface="Arial" panose="020B0604020202020204" pitchFamily="34" charset="0"/>
              <a:buChar char="•"/>
            </a:pPr>
            <a:endParaRPr lang="en-GB" sz="2400" dirty="0"/>
          </a:p>
          <a:p>
            <a:pPr marL="342900" indent="-342900">
              <a:spcAft>
                <a:spcPts val="800"/>
              </a:spcAft>
              <a:buClr>
                <a:schemeClr val="tx1"/>
              </a:buClr>
              <a:buFont typeface="Arial" panose="020B0604020202020204" pitchFamily="34" charset="0"/>
              <a:buChar char="•"/>
            </a:pPr>
            <a:r>
              <a:rPr lang="en-GB" sz="2400" dirty="0"/>
              <a:t>Non-trivial solutions require the determinant of the matrix to be zero, giving</a:t>
            </a:r>
          </a:p>
          <a:p>
            <a:pPr>
              <a:spcAft>
                <a:spcPts val="800"/>
              </a:spcAft>
              <a:buClr>
                <a:schemeClr val="tx1"/>
              </a:buClr>
            </a:pPr>
            <a:endParaRPr lang="en-GB" sz="2400" dirty="0"/>
          </a:p>
        </p:txBody>
      </p:sp>
      <p:sp>
        <p:nvSpPr>
          <p:cNvPr id="6" name="Rectangle 5">
            <a:extLst>
              <a:ext uri="{FF2B5EF4-FFF2-40B4-BE49-F238E27FC236}">
                <a16:creationId xmlns:a16="http://schemas.microsoft.com/office/drawing/2014/main" id="{53CB4315-4FB0-46E9-8ABF-5F8CC8CD76CA}"/>
              </a:ext>
            </a:extLst>
          </p:cNvPr>
          <p:cNvSpPr/>
          <p:nvPr/>
        </p:nvSpPr>
        <p:spPr>
          <a:xfrm>
            <a:off x="9033442" y="3303906"/>
            <a:ext cx="1727200" cy="501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D8466D0F-80F4-4679-857F-DEC590AE7005}"/>
              </a:ext>
            </a:extLst>
          </p:cNvPr>
          <p:cNvPicPr>
            <a:picLocks noChangeAspect="1"/>
          </p:cNvPicPr>
          <p:nvPr/>
        </p:nvPicPr>
        <p:blipFill>
          <a:blip r:embed="rId3"/>
          <a:stretch>
            <a:fillRect/>
          </a:stretch>
        </p:blipFill>
        <p:spPr>
          <a:xfrm>
            <a:off x="1160182" y="851260"/>
            <a:ext cx="9525000" cy="885825"/>
          </a:xfrm>
          <a:prstGeom prst="rect">
            <a:avLst/>
          </a:prstGeom>
        </p:spPr>
      </p:pic>
      <p:pic>
        <p:nvPicPr>
          <p:cNvPr id="3" name="Picture 2">
            <a:extLst>
              <a:ext uri="{FF2B5EF4-FFF2-40B4-BE49-F238E27FC236}">
                <a16:creationId xmlns:a16="http://schemas.microsoft.com/office/drawing/2014/main" id="{FFB7CBFA-A9F8-4651-8452-0521A85BA69C}"/>
              </a:ext>
            </a:extLst>
          </p:cNvPr>
          <p:cNvPicPr>
            <a:picLocks noChangeAspect="1"/>
          </p:cNvPicPr>
          <p:nvPr/>
        </p:nvPicPr>
        <p:blipFill>
          <a:blip r:embed="rId4"/>
          <a:stretch>
            <a:fillRect/>
          </a:stretch>
        </p:blipFill>
        <p:spPr>
          <a:xfrm>
            <a:off x="4043643" y="3386952"/>
            <a:ext cx="3028950" cy="1038225"/>
          </a:xfrm>
          <a:prstGeom prst="rect">
            <a:avLst/>
          </a:prstGeom>
        </p:spPr>
      </p:pic>
      <p:pic>
        <p:nvPicPr>
          <p:cNvPr id="8" name="Picture 7">
            <a:extLst>
              <a:ext uri="{FF2B5EF4-FFF2-40B4-BE49-F238E27FC236}">
                <a16:creationId xmlns:a16="http://schemas.microsoft.com/office/drawing/2014/main" id="{D728BDE2-318A-4C2A-B360-60F4F872F82B}"/>
              </a:ext>
            </a:extLst>
          </p:cNvPr>
          <p:cNvPicPr>
            <a:picLocks noChangeAspect="1"/>
          </p:cNvPicPr>
          <p:nvPr/>
        </p:nvPicPr>
        <p:blipFill>
          <a:blip r:embed="rId5"/>
          <a:stretch>
            <a:fillRect/>
          </a:stretch>
        </p:blipFill>
        <p:spPr>
          <a:xfrm>
            <a:off x="4143188" y="5870761"/>
            <a:ext cx="2590800" cy="495300"/>
          </a:xfrm>
          <a:prstGeom prst="rect">
            <a:avLst/>
          </a:prstGeom>
        </p:spPr>
      </p:pic>
    </p:spTree>
    <p:extLst>
      <p:ext uri="{BB962C8B-B14F-4D97-AF65-F5344CB8AC3E}">
        <p14:creationId xmlns:p14="http://schemas.microsoft.com/office/powerpoint/2010/main" val="180766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animEffect transition="in" filter="fade">
                                      <p:cBhvr>
                                        <p:cTn id="23" dur="500"/>
                                        <p:tgtEl>
                                          <p:spTgt spid="7">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D9583E1-7C2B-44A6-9043-40DB9D23D951}"/>
              </a:ext>
            </a:extLst>
          </p:cNvPr>
          <p:cNvSpPr txBox="1"/>
          <p:nvPr/>
        </p:nvSpPr>
        <p:spPr>
          <a:xfrm>
            <a:off x="309791" y="1178489"/>
            <a:ext cx="11119998" cy="2616101"/>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t>The </a:t>
            </a:r>
            <a:r>
              <a:rPr lang="en-GB" sz="2400" dirty="0">
                <a:solidFill>
                  <a:srgbClr val="0070C0"/>
                </a:solidFill>
              </a:rPr>
              <a:t>solid is melting</a:t>
            </a:r>
            <a:r>
              <a:rPr lang="en-GB" sz="2400" dirty="0"/>
              <a:t>. </a:t>
            </a:r>
          </a:p>
          <a:p>
            <a:pPr marL="342900" indent="-342900">
              <a:spcAft>
                <a:spcPts val="800"/>
              </a:spcAft>
              <a:buClr>
                <a:schemeClr val="tx1"/>
              </a:buClr>
              <a:buFont typeface="Arial" panose="020B0604020202020204" pitchFamily="34" charset="0"/>
              <a:buChar char="•"/>
            </a:pPr>
            <a:r>
              <a:rPr lang="el-GR" sz="2400" i="1" dirty="0"/>
              <a:t>σ</a:t>
            </a:r>
            <a:r>
              <a:rPr lang="en-GB" sz="2400" dirty="0"/>
              <a:t>&lt;0 and so the perturbations decay with time – </a:t>
            </a:r>
            <a:r>
              <a:rPr lang="en-GB" sz="2400" dirty="0">
                <a:solidFill>
                  <a:srgbClr val="0070C0"/>
                </a:solidFill>
              </a:rPr>
              <a:t>the interface is stable</a:t>
            </a:r>
            <a:r>
              <a:rPr lang="en-GB" sz="2400" dirty="0"/>
              <a:t>.</a:t>
            </a:r>
          </a:p>
          <a:p>
            <a:pPr marL="342900" indent="-342900">
              <a:spcAft>
                <a:spcPts val="800"/>
              </a:spcAft>
              <a:buClr>
                <a:schemeClr val="tx1"/>
              </a:buClr>
              <a:buFont typeface="Arial" panose="020B0604020202020204" pitchFamily="34" charset="0"/>
              <a:buChar char="•"/>
            </a:pPr>
            <a:endParaRPr lang="en-GB" sz="2400" dirty="0"/>
          </a:p>
          <a:p>
            <a:pPr>
              <a:spcAft>
                <a:spcPts val="800"/>
              </a:spcAft>
              <a:buClr>
                <a:schemeClr val="tx1"/>
              </a:buClr>
            </a:pPr>
            <a:br>
              <a:rPr lang="en-GB" sz="2400" dirty="0"/>
            </a:br>
            <a:br>
              <a:rPr lang="en-GB" sz="2400" dirty="0"/>
            </a:br>
            <a:endParaRPr lang="en-GB" sz="2400" dirty="0"/>
          </a:p>
        </p:txBody>
      </p:sp>
      <p:pic>
        <p:nvPicPr>
          <p:cNvPr id="8" name="Picture 7">
            <a:extLst>
              <a:ext uri="{FF2B5EF4-FFF2-40B4-BE49-F238E27FC236}">
                <a16:creationId xmlns:a16="http://schemas.microsoft.com/office/drawing/2014/main" id="{D728BDE2-318A-4C2A-B360-60F4F872F82B}"/>
              </a:ext>
            </a:extLst>
          </p:cNvPr>
          <p:cNvPicPr>
            <a:picLocks noChangeAspect="1"/>
          </p:cNvPicPr>
          <p:nvPr/>
        </p:nvPicPr>
        <p:blipFill>
          <a:blip r:embed="rId3"/>
          <a:stretch>
            <a:fillRect/>
          </a:stretch>
        </p:blipFill>
        <p:spPr>
          <a:xfrm>
            <a:off x="3987799" y="234949"/>
            <a:ext cx="2590800" cy="495300"/>
          </a:xfrm>
          <a:prstGeom prst="rect">
            <a:avLst/>
          </a:prstGeom>
        </p:spPr>
      </p:pic>
      <p:sp>
        <p:nvSpPr>
          <p:cNvPr id="9" name="TextBox 8">
            <a:extLst>
              <a:ext uri="{FF2B5EF4-FFF2-40B4-BE49-F238E27FC236}">
                <a16:creationId xmlns:a16="http://schemas.microsoft.com/office/drawing/2014/main" id="{73F91C53-C235-48CD-8571-1B7DBFED883D}"/>
              </a:ext>
            </a:extLst>
          </p:cNvPr>
          <p:cNvSpPr txBox="1"/>
          <p:nvPr/>
        </p:nvSpPr>
        <p:spPr>
          <a:xfrm>
            <a:off x="309791" y="732213"/>
            <a:ext cx="6096000" cy="446276"/>
          </a:xfrm>
          <a:prstGeom prst="rect">
            <a:avLst/>
          </a:prstGeom>
          <a:noFill/>
        </p:spPr>
        <p:txBody>
          <a:bodyPr wrap="square">
            <a:spAutoFit/>
          </a:bodyPr>
          <a:lstStyle/>
          <a:p>
            <a:r>
              <a:rPr lang="en-GB" sz="2300" b="1" u="sng" dirty="0"/>
              <a:t>If V&gt;0</a:t>
            </a:r>
            <a:r>
              <a:rPr lang="en-GB" sz="2300" b="1" dirty="0"/>
              <a:t> </a:t>
            </a:r>
          </a:p>
        </p:txBody>
      </p:sp>
      <p:sp>
        <p:nvSpPr>
          <p:cNvPr id="10" name="TextBox 9">
            <a:extLst>
              <a:ext uri="{FF2B5EF4-FFF2-40B4-BE49-F238E27FC236}">
                <a16:creationId xmlns:a16="http://schemas.microsoft.com/office/drawing/2014/main" id="{A6CC09C0-EDAB-4EF2-A11E-CC016D189B60}"/>
              </a:ext>
            </a:extLst>
          </p:cNvPr>
          <p:cNvSpPr txBox="1"/>
          <p:nvPr/>
        </p:nvSpPr>
        <p:spPr>
          <a:xfrm>
            <a:off x="309791" y="2254802"/>
            <a:ext cx="6096000" cy="446276"/>
          </a:xfrm>
          <a:prstGeom prst="rect">
            <a:avLst/>
          </a:prstGeom>
          <a:noFill/>
        </p:spPr>
        <p:txBody>
          <a:bodyPr wrap="square">
            <a:spAutoFit/>
          </a:bodyPr>
          <a:lstStyle/>
          <a:p>
            <a:r>
              <a:rPr lang="en-GB" sz="2300" b="1" u="sng" dirty="0"/>
              <a:t>If V&lt;0</a:t>
            </a:r>
            <a:r>
              <a:rPr lang="en-GB" sz="2300" b="1" dirty="0"/>
              <a:t> </a:t>
            </a:r>
          </a:p>
        </p:txBody>
      </p:sp>
      <p:sp>
        <p:nvSpPr>
          <p:cNvPr id="11" name="TextBox 10">
            <a:extLst>
              <a:ext uri="{FF2B5EF4-FFF2-40B4-BE49-F238E27FC236}">
                <a16:creationId xmlns:a16="http://schemas.microsoft.com/office/drawing/2014/main" id="{29507372-6938-4CB0-A68C-915B58EFEE45}"/>
              </a:ext>
            </a:extLst>
          </p:cNvPr>
          <p:cNvSpPr txBox="1"/>
          <p:nvPr/>
        </p:nvSpPr>
        <p:spPr>
          <a:xfrm>
            <a:off x="309791" y="2599485"/>
            <a:ext cx="11033550" cy="4247317"/>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300" dirty="0"/>
              <a:t>The </a:t>
            </a:r>
            <a:r>
              <a:rPr lang="en-GB" sz="2300" dirty="0">
                <a:solidFill>
                  <a:srgbClr val="0070C0"/>
                </a:solidFill>
              </a:rPr>
              <a:t>liquid is freezing</a:t>
            </a:r>
            <a:r>
              <a:rPr lang="en-GB" sz="2300" dirty="0"/>
              <a:t>.</a:t>
            </a:r>
          </a:p>
          <a:p>
            <a:pPr marL="342900" indent="-342900">
              <a:spcAft>
                <a:spcPts val="800"/>
              </a:spcAft>
              <a:buClr>
                <a:schemeClr val="tx1"/>
              </a:buClr>
              <a:buFont typeface="Arial" panose="020B0604020202020204" pitchFamily="34" charset="0"/>
              <a:buChar char="•"/>
            </a:pPr>
            <a:r>
              <a:rPr lang="el-GR" sz="2300" i="1" dirty="0"/>
              <a:t>σ</a:t>
            </a:r>
            <a:r>
              <a:rPr lang="en-GB" sz="2300" dirty="0"/>
              <a:t>&gt;0 and so the perturbations grow with time – </a:t>
            </a:r>
            <a:r>
              <a:rPr lang="en-GB" sz="2300" dirty="0">
                <a:solidFill>
                  <a:srgbClr val="0070C0"/>
                </a:solidFill>
              </a:rPr>
              <a:t>the interface is unstable</a:t>
            </a:r>
            <a:r>
              <a:rPr lang="en-GB" sz="2300" dirty="0"/>
              <a:t>.</a:t>
            </a:r>
          </a:p>
          <a:p>
            <a:pPr marL="342900" indent="-342900">
              <a:spcAft>
                <a:spcPts val="800"/>
              </a:spcAft>
              <a:buClr>
                <a:schemeClr val="tx1"/>
              </a:buClr>
              <a:buFont typeface="Arial" panose="020B0604020202020204" pitchFamily="34" charset="0"/>
              <a:buChar char="•"/>
            </a:pPr>
            <a:r>
              <a:rPr lang="en-GB" sz="2300" dirty="0"/>
              <a:t>The smallest wavelength modes grow the fastest – this is an </a:t>
            </a:r>
            <a:r>
              <a:rPr lang="en-GB" sz="2300" dirty="0">
                <a:solidFill>
                  <a:srgbClr val="0070C0"/>
                </a:solidFill>
              </a:rPr>
              <a:t>ill-posed problem</a:t>
            </a:r>
            <a:r>
              <a:rPr lang="en-GB" sz="2300" dirty="0"/>
              <a:t>.</a:t>
            </a:r>
          </a:p>
          <a:p>
            <a:pPr marL="1257300" lvl="2" indent="-342900">
              <a:spcAft>
                <a:spcPts val="800"/>
              </a:spcAft>
              <a:buClr>
                <a:schemeClr val="tx1"/>
              </a:buClr>
              <a:buFont typeface="Arial" panose="020B0604020202020204" pitchFamily="34" charset="0"/>
              <a:buChar char="•"/>
            </a:pPr>
            <a:r>
              <a:rPr lang="en-GB" sz="2300" dirty="0"/>
              <a:t>The solution does not depend continuously on the data.</a:t>
            </a:r>
          </a:p>
          <a:p>
            <a:pPr marL="1257300" lvl="2" indent="-342900">
              <a:spcAft>
                <a:spcPts val="800"/>
              </a:spcAft>
              <a:buClr>
                <a:schemeClr val="tx1"/>
              </a:buClr>
              <a:buFont typeface="Arial" panose="020B0604020202020204" pitchFamily="34" charset="0"/>
              <a:buChar char="•"/>
            </a:pPr>
            <a:r>
              <a:rPr lang="en-GB" sz="2300" dirty="0"/>
              <a:t>an arbitrarily small perturbation of the initial conditions may cause an arbitrarily large change in the solution. </a:t>
            </a:r>
          </a:p>
          <a:p>
            <a:pPr marL="1257300" lvl="2" indent="-342900">
              <a:spcAft>
                <a:spcPts val="800"/>
              </a:spcAft>
              <a:buClr>
                <a:schemeClr val="tx1"/>
              </a:buClr>
              <a:buFont typeface="Arial" panose="020B0604020202020204" pitchFamily="34" charset="0"/>
              <a:buChar char="•"/>
            </a:pPr>
            <a:r>
              <a:rPr lang="en-GB" sz="2300" dirty="0"/>
              <a:t>This is physically unacceptable, and such ill posed problems are also effectively impossible to solve numerically.</a:t>
            </a:r>
          </a:p>
          <a:p>
            <a:pPr marL="342900" indent="-342900">
              <a:spcAft>
                <a:spcPts val="800"/>
              </a:spcAft>
              <a:buClr>
                <a:schemeClr val="tx1"/>
              </a:buClr>
              <a:buFont typeface="Arial" panose="020B0604020202020204" pitchFamily="34" charset="0"/>
              <a:buChar char="•"/>
            </a:pPr>
            <a:r>
              <a:rPr lang="el-GR" sz="2300" dirty="0"/>
              <a:t>λ</a:t>
            </a:r>
            <a:r>
              <a:rPr lang="en-GB" sz="2300" dirty="0"/>
              <a:t>&lt;0 which means that the temperature in the liquid is lower than the melting temperature. The liquid is </a:t>
            </a:r>
            <a:r>
              <a:rPr lang="en-GB" sz="2300" dirty="0">
                <a:solidFill>
                  <a:srgbClr val="0070C0"/>
                </a:solidFill>
              </a:rPr>
              <a:t>supercooled</a:t>
            </a:r>
            <a:r>
              <a:rPr lang="en-GB" sz="2300" dirty="0"/>
              <a:t>.</a:t>
            </a:r>
          </a:p>
        </p:txBody>
      </p:sp>
    </p:spTree>
    <p:extLst>
      <p:ext uri="{BB962C8B-B14F-4D97-AF65-F5344CB8AC3E}">
        <p14:creationId xmlns:p14="http://schemas.microsoft.com/office/powerpoint/2010/main" val="111686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500"/>
                                        <p:tgtEl>
                                          <p:spTgt spid="1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Effect transition="in" filter="fade">
                                      <p:cBhvr>
                                        <p:cTn id="37" dur="500"/>
                                        <p:tgtEl>
                                          <p:spTgt spid="1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xEl>
                                              <p:pRg st="2" end="2"/>
                                            </p:txEl>
                                          </p:spTgt>
                                        </p:tgtEl>
                                        <p:attrNameLst>
                                          <p:attrName>style.visibility</p:attrName>
                                        </p:attrNameLst>
                                      </p:cBhvr>
                                      <p:to>
                                        <p:strVal val="visible"/>
                                      </p:to>
                                    </p:set>
                                    <p:animEffect transition="in" filter="fade">
                                      <p:cBhvr>
                                        <p:cTn id="42" dur="500"/>
                                        <p:tgtEl>
                                          <p:spTgt spid="11">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xEl>
                                              <p:pRg st="3" end="3"/>
                                            </p:txEl>
                                          </p:spTgt>
                                        </p:tgtEl>
                                        <p:attrNameLst>
                                          <p:attrName>style.visibility</p:attrName>
                                        </p:attrNameLst>
                                      </p:cBhvr>
                                      <p:to>
                                        <p:strVal val="visible"/>
                                      </p:to>
                                    </p:set>
                                    <p:animEffect transition="in" filter="fade">
                                      <p:cBhvr>
                                        <p:cTn id="47" dur="500"/>
                                        <p:tgtEl>
                                          <p:spTgt spid="11">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
                                            <p:txEl>
                                              <p:pRg st="4" end="4"/>
                                            </p:txEl>
                                          </p:spTgt>
                                        </p:tgtEl>
                                        <p:attrNameLst>
                                          <p:attrName>style.visibility</p:attrName>
                                        </p:attrNameLst>
                                      </p:cBhvr>
                                      <p:to>
                                        <p:strVal val="visible"/>
                                      </p:to>
                                    </p:set>
                                    <p:animEffect transition="in" filter="fade">
                                      <p:cBhvr>
                                        <p:cTn id="52" dur="500"/>
                                        <p:tgtEl>
                                          <p:spTgt spid="11">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1">
                                            <p:txEl>
                                              <p:pRg st="5" end="5"/>
                                            </p:txEl>
                                          </p:spTgt>
                                        </p:tgtEl>
                                        <p:attrNameLst>
                                          <p:attrName>style.visibility</p:attrName>
                                        </p:attrNameLst>
                                      </p:cBhvr>
                                      <p:to>
                                        <p:strVal val="visible"/>
                                      </p:to>
                                    </p:set>
                                    <p:animEffect transition="in" filter="fade">
                                      <p:cBhvr>
                                        <p:cTn id="57" dur="500"/>
                                        <p:tgtEl>
                                          <p:spTgt spid="11">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
                                            <p:txEl>
                                              <p:pRg st="6" end="6"/>
                                            </p:txEl>
                                          </p:spTgt>
                                        </p:tgtEl>
                                        <p:attrNameLst>
                                          <p:attrName>style.visibility</p:attrName>
                                        </p:attrNameLst>
                                      </p:cBhvr>
                                      <p:to>
                                        <p:strVal val="visible"/>
                                      </p:to>
                                    </p:set>
                                    <p:animEffect transition="in" filter="fade">
                                      <p:cBhvr>
                                        <p:cTn id="62"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7A1A68-8D5A-4A08-8E6A-2B4EFBA33E67}"/>
              </a:ext>
            </a:extLst>
          </p:cNvPr>
          <p:cNvPicPr>
            <a:picLocks noChangeAspect="1"/>
          </p:cNvPicPr>
          <p:nvPr/>
        </p:nvPicPr>
        <p:blipFill>
          <a:blip r:embed="rId3"/>
          <a:stretch>
            <a:fillRect/>
          </a:stretch>
        </p:blipFill>
        <p:spPr>
          <a:xfrm rot="10800000">
            <a:off x="-130716" y="-25035"/>
            <a:ext cx="12691313" cy="7041169"/>
          </a:xfrm>
          <a:prstGeom prst="rect">
            <a:avLst/>
          </a:prstGeom>
        </p:spPr>
      </p:pic>
      <p:sp>
        <p:nvSpPr>
          <p:cNvPr id="7" name="TextBox 6">
            <a:extLst>
              <a:ext uri="{FF2B5EF4-FFF2-40B4-BE49-F238E27FC236}">
                <a16:creationId xmlns:a16="http://schemas.microsoft.com/office/drawing/2014/main" id="{CD9583E1-7C2B-44A6-9043-40DB9D23D951}"/>
              </a:ext>
            </a:extLst>
          </p:cNvPr>
          <p:cNvSpPr txBox="1"/>
          <p:nvPr/>
        </p:nvSpPr>
        <p:spPr>
          <a:xfrm>
            <a:off x="279909" y="407525"/>
            <a:ext cx="11119998" cy="3088025"/>
          </a:xfrm>
          <a:prstGeom prst="rect">
            <a:avLst/>
          </a:prstGeom>
          <a:noFill/>
        </p:spPr>
        <p:txBody>
          <a:bodyPr wrap="square">
            <a:spAutoFit/>
          </a:bodyPr>
          <a:lstStyle/>
          <a:p>
            <a:pPr marL="342900" indent="-342900">
              <a:spcAft>
                <a:spcPts val="800"/>
              </a:spcAft>
              <a:buClr>
                <a:schemeClr val="bg1"/>
              </a:buClr>
              <a:buFont typeface="Arial" panose="020B0604020202020204" pitchFamily="34" charset="0"/>
              <a:buChar char="•"/>
            </a:pPr>
            <a:r>
              <a:rPr lang="en-GB" sz="2400" dirty="0">
                <a:solidFill>
                  <a:schemeClr val="bg1"/>
                </a:solidFill>
              </a:rPr>
              <a:t>The results we have found tie in with what we observe physically</a:t>
            </a:r>
          </a:p>
          <a:p>
            <a:pPr marL="800100" lvl="1" indent="-342900">
              <a:spcAft>
                <a:spcPts val="800"/>
              </a:spcAft>
              <a:buClr>
                <a:schemeClr val="bg1"/>
              </a:buClr>
              <a:buFont typeface="Arial" panose="020B0604020202020204" pitchFamily="34" charset="0"/>
              <a:buChar char="•"/>
            </a:pPr>
            <a:r>
              <a:rPr lang="en-GB" sz="2400" dirty="0">
                <a:solidFill>
                  <a:schemeClr val="bg1"/>
                </a:solidFill>
              </a:rPr>
              <a:t>An ice cube melts smoothly in a drink.</a:t>
            </a:r>
          </a:p>
          <a:p>
            <a:pPr marL="800100" lvl="1" indent="-342900">
              <a:spcAft>
                <a:spcPts val="800"/>
              </a:spcAft>
              <a:buClr>
                <a:schemeClr val="bg1"/>
              </a:buClr>
              <a:buFont typeface="Arial" panose="020B0604020202020204" pitchFamily="34" charset="0"/>
              <a:buChar char="•"/>
            </a:pPr>
            <a:r>
              <a:rPr lang="en-GB" sz="2400" dirty="0">
                <a:solidFill>
                  <a:schemeClr val="bg1"/>
                </a:solidFill>
              </a:rPr>
              <a:t>But as water freezes, dendrites form whose structure are unpredictable. </a:t>
            </a:r>
          </a:p>
          <a:p>
            <a:pPr marL="342900" indent="-342900">
              <a:spcAft>
                <a:spcPts val="800"/>
              </a:spcAft>
              <a:buClr>
                <a:schemeClr val="bg1"/>
              </a:buClr>
              <a:buFont typeface="Arial" panose="020B0604020202020204" pitchFamily="34" charset="0"/>
              <a:buChar char="•"/>
            </a:pPr>
            <a:endParaRPr lang="en-GB" sz="2400" dirty="0">
              <a:solidFill>
                <a:schemeClr val="bg1"/>
              </a:solidFill>
            </a:endParaRPr>
          </a:p>
          <a:p>
            <a:pPr>
              <a:spcAft>
                <a:spcPts val="800"/>
              </a:spcAft>
              <a:buClr>
                <a:schemeClr val="tx1"/>
              </a:buClr>
            </a:pPr>
            <a:br>
              <a:rPr lang="en-GB" sz="2400" dirty="0">
                <a:solidFill>
                  <a:schemeClr val="bg1"/>
                </a:solidFill>
              </a:rPr>
            </a:br>
            <a:br>
              <a:rPr lang="en-GB" sz="2400" dirty="0">
                <a:solidFill>
                  <a:schemeClr val="bg1"/>
                </a:solidFill>
              </a:rPr>
            </a:br>
            <a:endParaRPr lang="en-GB" sz="2400" dirty="0">
              <a:solidFill>
                <a:schemeClr val="bg1"/>
              </a:solidFill>
            </a:endParaRPr>
          </a:p>
        </p:txBody>
      </p:sp>
    </p:spTree>
    <p:extLst>
      <p:ext uri="{BB962C8B-B14F-4D97-AF65-F5344CB8AC3E}">
        <p14:creationId xmlns:p14="http://schemas.microsoft.com/office/powerpoint/2010/main" val="350740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2608E-8576-4ACE-8562-B3C933D77277}"/>
              </a:ext>
            </a:extLst>
          </p:cNvPr>
          <p:cNvPicPr>
            <a:picLocks noChangeAspect="1"/>
          </p:cNvPicPr>
          <p:nvPr/>
        </p:nvPicPr>
        <p:blipFill>
          <a:blip r:embed="rId3"/>
          <a:stretch>
            <a:fillRect/>
          </a:stretch>
        </p:blipFill>
        <p:spPr>
          <a:xfrm rot="10800000">
            <a:off x="8450467" y="3429000"/>
            <a:ext cx="2717370" cy="1507603"/>
          </a:xfrm>
          <a:prstGeom prst="rect">
            <a:avLst/>
          </a:prstGeom>
        </p:spPr>
      </p:pic>
      <p:sp>
        <p:nvSpPr>
          <p:cNvPr id="13" name="TextBox 12">
            <a:extLst>
              <a:ext uri="{FF2B5EF4-FFF2-40B4-BE49-F238E27FC236}">
                <a16:creationId xmlns:a16="http://schemas.microsoft.com/office/drawing/2014/main" id="{048BDDF7-238F-48E8-B23A-F98999AFEE40}"/>
              </a:ext>
            </a:extLst>
          </p:cNvPr>
          <p:cNvSpPr txBox="1"/>
          <p:nvPr/>
        </p:nvSpPr>
        <p:spPr>
          <a:xfrm>
            <a:off x="352930" y="1298712"/>
            <a:ext cx="8246784" cy="5652830"/>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endParaRPr lang="en-GB" sz="2400" dirty="0"/>
          </a:p>
          <a:p>
            <a:pPr marL="342900" indent="-342900">
              <a:spcAft>
                <a:spcPts val="800"/>
              </a:spcAft>
              <a:buClr>
                <a:schemeClr val="tx1"/>
              </a:buClr>
              <a:buFont typeface="Arial" panose="020B0604020202020204" pitchFamily="34" charset="0"/>
              <a:buChar char="•"/>
            </a:pPr>
            <a:r>
              <a:rPr lang="en-GB" sz="2400" dirty="0"/>
              <a:t>Linear stability demonstrates that: </a:t>
            </a:r>
          </a:p>
          <a:p>
            <a:pPr marL="800100" lvl="1" indent="-342900">
              <a:spcAft>
                <a:spcPts val="800"/>
              </a:spcAft>
              <a:buClr>
                <a:schemeClr val="tx1"/>
              </a:buClr>
              <a:buFont typeface="Arial" panose="020B0604020202020204" pitchFamily="34" charset="0"/>
              <a:buChar char="•"/>
            </a:pPr>
            <a:endParaRPr lang="en-GB" sz="2400" dirty="0"/>
          </a:p>
          <a:p>
            <a:pPr marL="800100" lvl="1" indent="-342900">
              <a:spcAft>
                <a:spcPts val="800"/>
              </a:spcAft>
              <a:buClr>
                <a:schemeClr val="tx1"/>
              </a:buClr>
              <a:buFont typeface="Arial" panose="020B0604020202020204" pitchFamily="34" charset="0"/>
              <a:buChar char="•"/>
            </a:pPr>
            <a:r>
              <a:rPr lang="en-GB" sz="2400" dirty="0"/>
              <a:t>solid melting is stable</a:t>
            </a:r>
          </a:p>
          <a:p>
            <a:pPr marL="800100" lvl="1" indent="-342900">
              <a:spcAft>
                <a:spcPts val="800"/>
              </a:spcAft>
              <a:buClr>
                <a:schemeClr val="tx1"/>
              </a:buClr>
              <a:buFont typeface="Arial" panose="020B0604020202020204" pitchFamily="34" charset="0"/>
              <a:buChar char="•"/>
            </a:pPr>
            <a:endParaRPr lang="en-GB" sz="2400" dirty="0"/>
          </a:p>
          <a:p>
            <a:pPr marL="800100" lvl="1" indent="-342900">
              <a:spcAft>
                <a:spcPts val="800"/>
              </a:spcAft>
              <a:buClr>
                <a:schemeClr val="tx1"/>
              </a:buClr>
              <a:buFont typeface="Arial" panose="020B0604020202020204" pitchFamily="34" charset="0"/>
              <a:buChar char="•"/>
            </a:pPr>
            <a:endParaRPr lang="en-GB" sz="2400" dirty="0"/>
          </a:p>
          <a:p>
            <a:pPr marL="800100" lvl="1" indent="-342900">
              <a:spcAft>
                <a:spcPts val="800"/>
              </a:spcAft>
              <a:buClr>
                <a:schemeClr val="tx1"/>
              </a:buClr>
              <a:buFont typeface="Arial" panose="020B0604020202020204" pitchFamily="34" charset="0"/>
              <a:buChar char="•"/>
            </a:pPr>
            <a:r>
              <a:rPr lang="en-GB" sz="2400" dirty="0"/>
              <a:t>liquid freezing is unstable – this is an ill-posed problem. </a:t>
            </a:r>
          </a:p>
          <a:p>
            <a:pPr marL="800100" lvl="1" indent="-342900">
              <a:spcAft>
                <a:spcPts val="800"/>
              </a:spcAft>
              <a:buClr>
                <a:schemeClr val="tx1"/>
              </a:buClr>
              <a:buFont typeface="Arial" panose="020B0604020202020204" pitchFamily="34" charset="0"/>
              <a:buChar char="•"/>
            </a:pPr>
            <a:endParaRPr lang="en-GB" sz="2400" dirty="0"/>
          </a:p>
          <a:p>
            <a:pPr marL="800100" lvl="1" indent="-342900">
              <a:spcAft>
                <a:spcPts val="800"/>
              </a:spcAft>
              <a:buClr>
                <a:schemeClr val="tx1"/>
              </a:buClr>
              <a:buFont typeface="Arial" panose="020B0604020202020204" pitchFamily="34" charset="0"/>
              <a:buChar char="•"/>
            </a:pPr>
            <a:endParaRPr lang="en-GB" sz="2400" dirty="0"/>
          </a:p>
          <a:p>
            <a:pPr marL="342900" indent="-342900">
              <a:spcAft>
                <a:spcPts val="800"/>
              </a:spcAft>
              <a:buClr>
                <a:schemeClr val="tx1"/>
              </a:buClr>
              <a:buFont typeface="Arial" panose="020B0604020202020204" pitchFamily="34" charset="0"/>
              <a:buChar char="•"/>
            </a:pPr>
            <a:r>
              <a:rPr lang="en-GB" sz="2400" dirty="0"/>
              <a:t>We need a model for liquid freezing. </a:t>
            </a:r>
          </a:p>
          <a:p>
            <a:pPr marL="342900" indent="-342900">
              <a:spcAft>
                <a:spcPts val="800"/>
              </a:spcAft>
              <a:buClr>
                <a:schemeClr val="bg1"/>
              </a:buClr>
              <a:buFont typeface="Arial" panose="020B0604020202020204" pitchFamily="34" charset="0"/>
              <a:buChar char="•"/>
            </a:pPr>
            <a:endParaRPr lang="en-GB" sz="2400" dirty="0"/>
          </a:p>
          <a:p>
            <a:pPr marL="342900" indent="-342900">
              <a:spcAft>
                <a:spcPts val="800"/>
              </a:spcAft>
              <a:buClr>
                <a:schemeClr val="bg1"/>
              </a:buClr>
              <a:buFont typeface="Arial" panose="020B0604020202020204" pitchFamily="34" charset="0"/>
              <a:buChar char="•"/>
            </a:pPr>
            <a:endParaRPr lang="en-GB" sz="2400" dirty="0"/>
          </a:p>
        </p:txBody>
      </p:sp>
      <p:sp>
        <p:nvSpPr>
          <p:cNvPr id="5" name="TextBox 4">
            <a:extLst>
              <a:ext uri="{FF2B5EF4-FFF2-40B4-BE49-F238E27FC236}">
                <a16:creationId xmlns:a16="http://schemas.microsoft.com/office/drawing/2014/main" id="{764AF311-E211-4BAB-BF4D-33D8B7E2CB80}"/>
              </a:ext>
            </a:extLst>
          </p:cNvPr>
          <p:cNvSpPr txBox="1"/>
          <p:nvPr/>
        </p:nvSpPr>
        <p:spPr>
          <a:xfrm>
            <a:off x="244011" y="185204"/>
            <a:ext cx="6097712" cy="461665"/>
          </a:xfrm>
          <a:prstGeom prst="rect">
            <a:avLst/>
          </a:prstGeom>
          <a:noFill/>
        </p:spPr>
        <p:txBody>
          <a:bodyPr wrap="square">
            <a:spAutoFit/>
          </a:bodyPr>
          <a:lstStyle/>
          <a:p>
            <a:r>
              <a:rPr lang="en-GB" sz="2400" b="1" dirty="0"/>
              <a:t>Summary of lecture 6</a:t>
            </a:r>
            <a:endParaRPr lang="en-GB" sz="2400" dirty="0"/>
          </a:p>
        </p:txBody>
      </p:sp>
      <p:pic>
        <p:nvPicPr>
          <p:cNvPr id="1026" name="Picture 2" descr="Ice cube - Wikipedia">
            <a:extLst>
              <a:ext uri="{FF2B5EF4-FFF2-40B4-BE49-F238E27FC236}">
                <a16:creationId xmlns:a16="http://schemas.microsoft.com/office/drawing/2014/main" id="{858FA959-1EA0-4AC7-89A7-812F6D477F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5085" y="2137567"/>
            <a:ext cx="2010140" cy="15076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1DECD0A-D3D5-408E-A6AE-21DE0A054B8A}"/>
              </a:ext>
            </a:extLst>
          </p:cNvPr>
          <p:cNvSpPr txBox="1"/>
          <p:nvPr/>
        </p:nvSpPr>
        <p:spPr>
          <a:xfrm>
            <a:off x="244011" y="1026689"/>
            <a:ext cx="6097712" cy="461665"/>
          </a:xfrm>
          <a:prstGeom prst="rect">
            <a:avLst/>
          </a:prstGeom>
          <a:noFill/>
        </p:spPr>
        <p:txBody>
          <a:bodyPr wrap="square">
            <a:spAutoFit/>
          </a:bodyPr>
          <a:lstStyle/>
          <a:p>
            <a:pPr>
              <a:spcAft>
                <a:spcPts val="800"/>
              </a:spcAft>
              <a:buClr>
                <a:schemeClr val="tx1"/>
              </a:buClr>
            </a:pPr>
            <a:r>
              <a:rPr lang="en-GB" sz="2400" b="1" dirty="0"/>
              <a:t>Two-dimensional Stefan problem</a:t>
            </a:r>
          </a:p>
        </p:txBody>
      </p:sp>
    </p:spTree>
    <p:extLst>
      <p:ext uri="{BB962C8B-B14F-4D97-AF65-F5344CB8AC3E}">
        <p14:creationId xmlns:p14="http://schemas.microsoft.com/office/powerpoint/2010/main" val="177229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3" end="3"/>
                                            </p:txEl>
                                          </p:spTgt>
                                        </p:tgtEl>
                                        <p:attrNameLst>
                                          <p:attrName>style.visibility</p:attrName>
                                        </p:attrNameLst>
                                      </p:cBhvr>
                                      <p:to>
                                        <p:strVal val="visible"/>
                                      </p:to>
                                    </p:set>
                                    <p:animEffect transition="in" filter="fade">
                                      <p:cBhvr>
                                        <p:cTn id="12" dur="500"/>
                                        <p:tgtEl>
                                          <p:spTgt spid="1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xEl>
                                              <p:pRg st="6" end="6"/>
                                            </p:txEl>
                                          </p:spTgt>
                                        </p:tgtEl>
                                        <p:attrNameLst>
                                          <p:attrName>style.visibility</p:attrName>
                                        </p:attrNameLst>
                                      </p:cBhvr>
                                      <p:to>
                                        <p:strVal val="visible"/>
                                      </p:to>
                                    </p:set>
                                    <p:animEffect transition="in" filter="fade">
                                      <p:cBhvr>
                                        <p:cTn id="20" dur="500"/>
                                        <p:tgtEl>
                                          <p:spTgt spid="13">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xEl>
                                              <p:pRg st="9" end="9"/>
                                            </p:txEl>
                                          </p:spTgt>
                                        </p:tgtEl>
                                        <p:attrNameLst>
                                          <p:attrName>style.visibility</p:attrName>
                                        </p:attrNameLst>
                                      </p:cBhvr>
                                      <p:to>
                                        <p:strVal val="visible"/>
                                      </p:to>
                                    </p:set>
                                    <p:animEffect transition="in" filter="fade">
                                      <p:cBhvr>
                                        <p:cTn id="28" dur="500"/>
                                        <p:tgtEl>
                                          <p:spTgt spid="1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48BDDF7-238F-48E8-B23A-F98999AFEE40}"/>
              </a:ext>
            </a:extLst>
          </p:cNvPr>
          <p:cNvSpPr txBox="1"/>
          <p:nvPr/>
        </p:nvSpPr>
        <p:spPr>
          <a:xfrm>
            <a:off x="127509" y="248536"/>
            <a:ext cx="11119998" cy="5714385"/>
          </a:xfrm>
          <a:prstGeom prst="rect">
            <a:avLst/>
          </a:prstGeom>
          <a:noFill/>
        </p:spPr>
        <p:txBody>
          <a:bodyPr wrap="square">
            <a:spAutoFit/>
          </a:bodyPr>
          <a:lstStyle/>
          <a:p>
            <a:pPr marL="342900" indent="-342900">
              <a:spcAft>
                <a:spcPts val="800"/>
              </a:spcAft>
              <a:buClr>
                <a:schemeClr val="tx1"/>
              </a:buClr>
              <a:buFont typeface="Arial" panose="020B0604020202020204" pitchFamily="34" charset="0"/>
              <a:buChar char="•"/>
            </a:pPr>
            <a:r>
              <a:rPr lang="en-GB" sz="2400" dirty="0"/>
              <a:t>It is reasonable for a freezing boundary to be unstable, but it is not acceptable for the problem to be ill posed. </a:t>
            </a:r>
          </a:p>
          <a:p>
            <a:pPr marL="342900" indent="-342900">
              <a:spcAft>
                <a:spcPts val="800"/>
              </a:spcAft>
              <a:buClr>
                <a:schemeClr val="tx1"/>
              </a:buClr>
              <a:buFont typeface="Arial" panose="020B0604020202020204" pitchFamily="34" charset="0"/>
              <a:buChar char="•"/>
            </a:pPr>
            <a:r>
              <a:rPr lang="en-GB" sz="2400" dirty="0"/>
              <a:t>Some additional physics must become important to regularize the problem by suppressing arbitrarily high wavenumbers, e.g.,:  </a:t>
            </a:r>
          </a:p>
          <a:p>
            <a:pPr marL="800100" lvl="1" indent="-342900">
              <a:spcAft>
                <a:spcPts val="800"/>
              </a:spcAft>
              <a:buClr>
                <a:schemeClr val="tx1"/>
              </a:buClr>
              <a:buFont typeface="Arial" panose="020B0604020202020204" pitchFamily="34" charset="0"/>
              <a:buChar char="•"/>
            </a:pPr>
            <a:r>
              <a:rPr lang="en-GB" sz="2400" dirty="0">
                <a:solidFill>
                  <a:srgbClr val="0070C0"/>
                </a:solidFill>
              </a:rPr>
              <a:t>Surface energy</a:t>
            </a:r>
            <a:r>
              <a:rPr lang="en-GB" sz="2400" dirty="0"/>
              <a:t> effects penalise high curvature variations in the free boundary. </a:t>
            </a:r>
          </a:p>
          <a:p>
            <a:pPr marL="800100" lvl="1" indent="-342900">
              <a:spcAft>
                <a:spcPts val="800"/>
              </a:spcAft>
              <a:buClr>
                <a:schemeClr val="tx1"/>
              </a:buClr>
              <a:buFont typeface="Arial" panose="020B0604020202020204" pitchFamily="34" charset="0"/>
              <a:buChar char="•"/>
            </a:pPr>
            <a:r>
              <a:rPr lang="en-GB" sz="2400" dirty="0">
                <a:solidFill>
                  <a:srgbClr val="0070C0"/>
                </a:solidFill>
              </a:rPr>
              <a:t>Kinetic undercooling</a:t>
            </a:r>
            <a:r>
              <a:rPr lang="en-GB" sz="2400" dirty="0"/>
              <a:t> – the temperature need not be continuous if the free boundary evolves rapidly enough to be out of thermodynamic equilibrium. </a:t>
            </a:r>
          </a:p>
          <a:p>
            <a:pPr marL="800100" lvl="1" indent="-342900">
              <a:spcAft>
                <a:spcPts val="800"/>
              </a:spcAft>
              <a:buClr>
                <a:schemeClr val="tx1"/>
              </a:buClr>
              <a:buFont typeface="Arial" panose="020B0604020202020204" pitchFamily="34" charset="0"/>
              <a:buChar char="•"/>
            </a:pPr>
            <a:r>
              <a:rPr lang="en-GB" sz="2400" dirty="0"/>
              <a:t>Model the complex </a:t>
            </a:r>
            <a:r>
              <a:rPr lang="en-GB" sz="2400" dirty="0">
                <a:solidFill>
                  <a:srgbClr val="0070C0"/>
                </a:solidFill>
              </a:rPr>
              <a:t>dendrites</a:t>
            </a:r>
            <a:r>
              <a:rPr lang="en-GB" sz="2400" dirty="0"/>
              <a:t>. </a:t>
            </a:r>
          </a:p>
          <a:p>
            <a:pPr marL="342900" indent="-342900">
              <a:spcAft>
                <a:spcPts val="800"/>
              </a:spcAft>
              <a:buClr>
                <a:schemeClr val="tx1"/>
              </a:buClr>
              <a:buFont typeface="Arial" panose="020B0604020202020204" pitchFamily="34" charset="0"/>
              <a:buChar char="•"/>
            </a:pPr>
            <a:endParaRPr lang="en-GB" sz="2400" dirty="0"/>
          </a:p>
          <a:p>
            <a:pPr marL="342900" indent="-342900">
              <a:spcAft>
                <a:spcPts val="800"/>
              </a:spcAft>
              <a:buClr>
                <a:schemeClr val="tx1"/>
              </a:buClr>
              <a:buFont typeface="Arial" panose="020B0604020202020204" pitchFamily="34" charset="0"/>
              <a:buChar char="•"/>
            </a:pPr>
            <a:r>
              <a:rPr lang="en-GB" sz="2400" dirty="0"/>
              <a:t>But we shall choose a simpler strategy </a:t>
            </a:r>
            <a:br>
              <a:rPr lang="en-GB" sz="2400" dirty="0"/>
            </a:br>
            <a:r>
              <a:rPr lang="en-GB" sz="2400" dirty="0"/>
              <a:t>– to model the dendritic region as a “mushy region”</a:t>
            </a:r>
          </a:p>
          <a:p>
            <a:pPr marL="342900" indent="-342900">
              <a:spcAft>
                <a:spcPts val="800"/>
              </a:spcAft>
              <a:buClr>
                <a:schemeClr val="bg1"/>
              </a:buClr>
              <a:buFont typeface="Arial" panose="020B0604020202020204" pitchFamily="34" charset="0"/>
              <a:buChar char="•"/>
            </a:pPr>
            <a:endParaRPr lang="en-GB" sz="2400" dirty="0"/>
          </a:p>
          <a:p>
            <a:pPr marL="342900" indent="-342900">
              <a:spcAft>
                <a:spcPts val="800"/>
              </a:spcAft>
              <a:buClr>
                <a:schemeClr val="bg1"/>
              </a:buClr>
              <a:buFont typeface="Arial" panose="020B0604020202020204" pitchFamily="34" charset="0"/>
              <a:buChar char="•"/>
            </a:pPr>
            <a:endParaRPr lang="en-GB" sz="2400" dirty="0"/>
          </a:p>
        </p:txBody>
      </p:sp>
      <p:pic>
        <p:nvPicPr>
          <p:cNvPr id="4" name="Picture 3">
            <a:extLst>
              <a:ext uri="{FF2B5EF4-FFF2-40B4-BE49-F238E27FC236}">
                <a16:creationId xmlns:a16="http://schemas.microsoft.com/office/drawing/2014/main" id="{4A490215-E1D1-4238-B1F2-A12D8AE25992}"/>
              </a:ext>
            </a:extLst>
          </p:cNvPr>
          <p:cNvPicPr>
            <a:picLocks noChangeAspect="1"/>
          </p:cNvPicPr>
          <p:nvPr/>
        </p:nvPicPr>
        <p:blipFill>
          <a:blip r:embed="rId3"/>
          <a:stretch>
            <a:fillRect/>
          </a:stretch>
        </p:blipFill>
        <p:spPr>
          <a:xfrm rot="10800000">
            <a:off x="8152448" y="3589020"/>
            <a:ext cx="2797646" cy="3139440"/>
          </a:xfrm>
          <a:prstGeom prst="rect">
            <a:avLst/>
          </a:prstGeom>
        </p:spPr>
      </p:pic>
    </p:spTree>
    <p:extLst>
      <p:ext uri="{BB962C8B-B14F-4D97-AF65-F5344CB8AC3E}">
        <p14:creationId xmlns:p14="http://schemas.microsoft.com/office/powerpoint/2010/main" val="101927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fade">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6" end="6"/>
                                            </p:txEl>
                                          </p:spTgt>
                                        </p:tgtEl>
                                        <p:attrNameLst>
                                          <p:attrName>style.visibility</p:attrName>
                                        </p:attrNameLst>
                                      </p:cBhvr>
                                      <p:to>
                                        <p:strVal val="visible"/>
                                      </p:to>
                                    </p:set>
                                    <p:animEffect transition="in" filter="fade">
                                      <p:cBhvr>
                                        <p:cTn id="32" dur="500"/>
                                        <p:tgtEl>
                                          <p:spTgt spid="13">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1BFDF83-6BB0-48E0-8113-77DB924A330E}"/>
              </a:ext>
            </a:extLst>
          </p:cNvPr>
          <p:cNvPicPr>
            <a:picLocks noChangeAspect="1"/>
          </p:cNvPicPr>
          <p:nvPr/>
        </p:nvPicPr>
        <p:blipFill>
          <a:blip r:embed="rId3"/>
          <a:stretch>
            <a:fillRect/>
          </a:stretch>
        </p:blipFill>
        <p:spPr>
          <a:xfrm>
            <a:off x="6193155" y="240715"/>
            <a:ext cx="5800725" cy="3564061"/>
          </a:xfrm>
          <a:prstGeom prst="rect">
            <a:avLst/>
          </a:prstGeom>
        </p:spPr>
      </p:pic>
      <p:pic>
        <p:nvPicPr>
          <p:cNvPr id="9" name="Picture 8">
            <a:extLst>
              <a:ext uri="{FF2B5EF4-FFF2-40B4-BE49-F238E27FC236}">
                <a16:creationId xmlns:a16="http://schemas.microsoft.com/office/drawing/2014/main" id="{E9C661D2-CBB6-4E9C-9E0E-64D6E856523D}"/>
              </a:ext>
            </a:extLst>
          </p:cNvPr>
          <p:cNvPicPr>
            <a:picLocks noChangeAspect="1"/>
          </p:cNvPicPr>
          <p:nvPr/>
        </p:nvPicPr>
        <p:blipFill>
          <a:blip r:embed="rId4"/>
          <a:stretch>
            <a:fillRect/>
          </a:stretch>
        </p:blipFill>
        <p:spPr>
          <a:xfrm>
            <a:off x="1021080" y="1203960"/>
            <a:ext cx="4038600" cy="1219200"/>
          </a:xfrm>
          <a:prstGeom prst="rect">
            <a:avLst/>
          </a:prstGeom>
        </p:spPr>
      </p:pic>
      <p:sp>
        <p:nvSpPr>
          <p:cNvPr id="11" name="TextBox 10">
            <a:extLst>
              <a:ext uri="{FF2B5EF4-FFF2-40B4-BE49-F238E27FC236}">
                <a16:creationId xmlns:a16="http://schemas.microsoft.com/office/drawing/2014/main" id="{25D1E678-1E02-4DE4-87F3-7BDDEF9FF95F}"/>
              </a:ext>
            </a:extLst>
          </p:cNvPr>
          <p:cNvSpPr txBox="1"/>
          <p:nvPr/>
        </p:nvSpPr>
        <p:spPr>
          <a:xfrm>
            <a:off x="297180" y="240715"/>
            <a:ext cx="6096000" cy="446276"/>
          </a:xfrm>
          <a:prstGeom prst="rect">
            <a:avLst/>
          </a:prstGeom>
          <a:noFill/>
        </p:spPr>
        <p:txBody>
          <a:bodyPr wrap="square">
            <a:spAutoFit/>
          </a:bodyPr>
          <a:lstStyle/>
          <a:p>
            <a:pPr>
              <a:spcAft>
                <a:spcPts val="800"/>
              </a:spcAft>
              <a:buClr>
                <a:schemeClr val="tx1"/>
              </a:buClr>
            </a:pPr>
            <a:r>
              <a:rPr lang="en-GB" sz="2300" b="1" dirty="0"/>
              <a:t>One-dimensional welding problem </a:t>
            </a:r>
          </a:p>
        </p:txBody>
      </p:sp>
      <p:sp>
        <p:nvSpPr>
          <p:cNvPr id="13" name="TextBox 12">
            <a:extLst>
              <a:ext uri="{FF2B5EF4-FFF2-40B4-BE49-F238E27FC236}">
                <a16:creationId xmlns:a16="http://schemas.microsoft.com/office/drawing/2014/main" id="{1555BFAB-14E9-44FB-96B0-AD37A6929FF5}"/>
              </a:ext>
            </a:extLst>
          </p:cNvPr>
          <p:cNvSpPr txBox="1"/>
          <p:nvPr/>
        </p:nvSpPr>
        <p:spPr>
          <a:xfrm>
            <a:off x="297180" y="4380026"/>
            <a:ext cx="10812780" cy="1154162"/>
          </a:xfrm>
          <a:prstGeom prst="rect">
            <a:avLst/>
          </a:prstGeom>
          <a:noFill/>
        </p:spPr>
        <p:txBody>
          <a:bodyPr wrap="square">
            <a:spAutoFit/>
          </a:bodyPr>
          <a:lstStyle/>
          <a:p>
            <a:pPr marL="285750" indent="-285750">
              <a:buFont typeface="Arial" panose="020B0604020202020204" pitchFamily="34" charset="0"/>
              <a:buChar char="•"/>
            </a:pPr>
            <a:r>
              <a:rPr lang="en-GB" sz="2300" dirty="0"/>
              <a:t>Assume that the parameters </a:t>
            </a:r>
            <a:r>
              <a:rPr lang="en-GB" sz="2300" i="1" dirty="0"/>
              <a:t>ρ</a:t>
            </a:r>
            <a:r>
              <a:rPr lang="en-GB" sz="2300" dirty="0"/>
              <a:t>, </a:t>
            </a:r>
            <a:r>
              <a:rPr lang="en-GB" sz="2300" i="1" dirty="0"/>
              <a:t>c</a:t>
            </a:r>
            <a:r>
              <a:rPr lang="en-GB" sz="2300" dirty="0"/>
              <a:t>, </a:t>
            </a:r>
            <a:r>
              <a:rPr lang="en-GB" sz="2300" i="1" dirty="0"/>
              <a:t>k</a:t>
            </a:r>
            <a:r>
              <a:rPr lang="en-GB" sz="2300" dirty="0"/>
              <a:t> and </a:t>
            </a:r>
            <a:r>
              <a:rPr lang="en-GB" sz="2300" i="1" dirty="0"/>
              <a:t>σ</a:t>
            </a:r>
            <a:r>
              <a:rPr lang="en-GB" sz="2300" dirty="0"/>
              <a:t> are constant and the same in both phases.</a:t>
            </a:r>
            <a:br>
              <a:rPr lang="en-GB" sz="2300" dirty="0"/>
            </a:br>
            <a:endParaRPr lang="en-GB" sz="2300" dirty="0"/>
          </a:p>
          <a:p>
            <a:pPr marL="285750" indent="-285750">
              <a:buFont typeface="Arial" panose="020B0604020202020204" pitchFamily="34" charset="0"/>
              <a:buChar char="•"/>
            </a:pPr>
            <a:r>
              <a:rPr lang="en-GB" sz="2300" dirty="0"/>
              <a:t>Assume symmetry about </a:t>
            </a:r>
            <a:r>
              <a:rPr lang="en-GB" sz="2300" i="1" dirty="0"/>
              <a:t>x</a:t>
            </a:r>
            <a:r>
              <a:rPr lang="en-GB" sz="2300" dirty="0"/>
              <a:t>=0.</a:t>
            </a:r>
          </a:p>
        </p:txBody>
      </p:sp>
      <p:sp>
        <p:nvSpPr>
          <p:cNvPr id="15" name="TextBox 14">
            <a:extLst>
              <a:ext uri="{FF2B5EF4-FFF2-40B4-BE49-F238E27FC236}">
                <a16:creationId xmlns:a16="http://schemas.microsoft.com/office/drawing/2014/main" id="{D45C4E2F-6A36-4952-B1B2-9D844AEB1C97}"/>
              </a:ext>
            </a:extLst>
          </p:cNvPr>
          <p:cNvSpPr txBox="1"/>
          <p:nvPr/>
        </p:nvSpPr>
        <p:spPr>
          <a:xfrm>
            <a:off x="8884920" y="3604870"/>
            <a:ext cx="495300" cy="369332"/>
          </a:xfrm>
          <a:prstGeom prst="rect">
            <a:avLst/>
          </a:prstGeom>
          <a:noFill/>
        </p:spPr>
        <p:txBody>
          <a:bodyPr wrap="square">
            <a:spAutoFit/>
          </a:bodyPr>
          <a:lstStyle/>
          <a:p>
            <a:r>
              <a:rPr lang="en-GB" sz="1800" dirty="0"/>
              <a:t>0</a:t>
            </a:r>
            <a:endParaRPr lang="en-GB" dirty="0"/>
          </a:p>
        </p:txBody>
      </p:sp>
      <p:sp>
        <p:nvSpPr>
          <p:cNvPr id="19" name="TextBox 18">
            <a:extLst>
              <a:ext uri="{FF2B5EF4-FFF2-40B4-BE49-F238E27FC236}">
                <a16:creationId xmlns:a16="http://schemas.microsoft.com/office/drawing/2014/main" id="{D7CD82AF-7B7B-4BAB-8E04-B63052691FDD}"/>
              </a:ext>
            </a:extLst>
          </p:cNvPr>
          <p:cNvSpPr txBox="1"/>
          <p:nvPr/>
        </p:nvSpPr>
        <p:spPr>
          <a:xfrm>
            <a:off x="5836920" y="2958390"/>
            <a:ext cx="1440180" cy="446276"/>
          </a:xfrm>
          <a:prstGeom prst="rect">
            <a:avLst/>
          </a:prstGeom>
          <a:noFill/>
        </p:spPr>
        <p:txBody>
          <a:bodyPr wrap="square">
            <a:spAutoFit/>
          </a:bodyPr>
          <a:lstStyle/>
          <a:p>
            <a:r>
              <a:rPr lang="en-GB" sz="2300" i="1" dirty="0"/>
              <a:t>T</a:t>
            </a:r>
            <a:r>
              <a:rPr lang="en-GB" sz="2300" dirty="0"/>
              <a:t>=</a:t>
            </a:r>
            <a:r>
              <a:rPr lang="en-GB" sz="2300" i="1" dirty="0"/>
              <a:t>T</a:t>
            </a:r>
            <a:r>
              <a:rPr lang="en-GB" sz="2300" baseline="-25000" dirty="0"/>
              <a:t>0</a:t>
            </a:r>
            <a:r>
              <a:rPr lang="en-GB" sz="2300" dirty="0"/>
              <a:t>&lt;</a:t>
            </a:r>
            <a:r>
              <a:rPr lang="en-GB" sz="2300" i="1" dirty="0"/>
              <a:t>T</a:t>
            </a:r>
            <a:r>
              <a:rPr lang="en-GB" sz="2300" baseline="-25000" dirty="0"/>
              <a:t>m</a:t>
            </a:r>
            <a:endParaRPr lang="en-GB" sz="2300" dirty="0"/>
          </a:p>
        </p:txBody>
      </p:sp>
      <p:sp>
        <p:nvSpPr>
          <p:cNvPr id="20" name="TextBox 19">
            <a:extLst>
              <a:ext uri="{FF2B5EF4-FFF2-40B4-BE49-F238E27FC236}">
                <a16:creationId xmlns:a16="http://schemas.microsoft.com/office/drawing/2014/main" id="{5B2BB71E-D8CE-4152-8337-66AA3836C4D8}"/>
              </a:ext>
            </a:extLst>
          </p:cNvPr>
          <p:cNvSpPr txBox="1"/>
          <p:nvPr/>
        </p:nvSpPr>
        <p:spPr>
          <a:xfrm>
            <a:off x="11049000" y="3004720"/>
            <a:ext cx="6096000" cy="446276"/>
          </a:xfrm>
          <a:prstGeom prst="rect">
            <a:avLst/>
          </a:prstGeom>
          <a:noFill/>
        </p:spPr>
        <p:txBody>
          <a:bodyPr wrap="square">
            <a:spAutoFit/>
          </a:bodyPr>
          <a:lstStyle/>
          <a:p>
            <a:r>
              <a:rPr lang="en-GB" sz="2300" i="1" dirty="0"/>
              <a:t>T</a:t>
            </a:r>
            <a:r>
              <a:rPr lang="en-GB" sz="2300" dirty="0"/>
              <a:t>=</a:t>
            </a:r>
            <a:r>
              <a:rPr lang="en-GB" sz="2300" i="1" dirty="0"/>
              <a:t>T</a:t>
            </a:r>
            <a:r>
              <a:rPr lang="en-GB" sz="2300" baseline="-25000" dirty="0"/>
              <a:t>0</a:t>
            </a:r>
            <a:r>
              <a:rPr lang="en-GB" sz="2300" dirty="0"/>
              <a:t>&lt;</a:t>
            </a:r>
            <a:r>
              <a:rPr lang="en-GB" sz="2300" i="1" dirty="0"/>
              <a:t>T</a:t>
            </a:r>
            <a:r>
              <a:rPr lang="en-GB" sz="2300" baseline="-25000" dirty="0"/>
              <a:t>m</a:t>
            </a:r>
            <a:endParaRPr lang="en-GB" sz="2300" dirty="0"/>
          </a:p>
        </p:txBody>
      </p:sp>
    </p:spTree>
    <p:extLst>
      <p:ext uri="{BB962C8B-B14F-4D97-AF65-F5344CB8AC3E}">
        <p14:creationId xmlns:p14="http://schemas.microsoft.com/office/powerpoint/2010/main" val="225569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EE48AF-DE02-4CE1-887F-B256928805F0}"/>
              </a:ext>
            </a:extLst>
          </p:cNvPr>
          <p:cNvSpPr txBox="1"/>
          <p:nvPr/>
        </p:nvSpPr>
        <p:spPr>
          <a:xfrm>
            <a:off x="165127" y="310379"/>
            <a:ext cx="10776990" cy="461665"/>
          </a:xfrm>
          <a:prstGeom prst="rect">
            <a:avLst/>
          </a:prstGeom>
          <a:noFill/>
        </p:spPr>
        <p:txBody>
          <a:bodyPr wrap="square" rtlCol="0">
            <a:spAutoFit/>
          </a:bodyPr>
          <a:lstStyle/>
          <a:p>
            <a:pPr marL="285750" indent="-285750">
              <a:buFont typeface="Arial" panose="020B0604020202020204" pitchFamily="34" charset="0"/>
              <a:buChar char="•"/>
            </a:pPr>
            <a:r>
              <a:rPr lang="en-GB" sz="2400" dirty="0"/>
              <a:t>We approximate derivatives as </a:t>
            </a:r>
          </a:p>
        </p:txBody>
      </p:sp>
      <p:pic>
        <p:nvPicPr>
          <p:cNvPr id="3074" name="Picture 2" descr="\frac{\partial y}{\partial x} \sim \frac{Y}{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5761" y="107907"/>
            <a:ext cx="1539058" cy="8666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398EF2E-FBED-42D9-BB63-3A8EB9732709}"/>
              </a:ext>
            </a:extLst>
          </p:cNvPr>
          <p:cNvPicPr>
            <a:picLocks noChangeAspect="1"/>
          </p:cNvPicPr>
          <p:nvPr/>
        </p:nvPicPr>
        <p:blipFill>
          <a:blip r:embed="rId4"/>
          <a:stretch>
            <a:fillRect/>
          </a:stretch>
        </p:blipFill>
        <p:spPr>
          <a:xfrm>
            <a:off x="521064" y="2790248"/>
            <a:ext cx="3857625" cy="1266825"/>
          </a:xfrm>
          <a:prstGeom prst="rect">
            <a:avLst/>
          </a:prstGeom>
        </p:spPr>
      </p:pic>
      <p:pic>
        <p:nvPicPr>
          <p:cNvPr id="2" name="Picture 1"/>
          <p:cNvPicPr>
            <a:picLocks noChangeAspect="1"/>
          </p:cNvPicPr>
          <p:nvPr/>
        </p:nvPicPr>
        <p:blipFill>
          <a:blip r:embed="rId5"/>
          <a:stretch>
            <a:fillRect/>
          </a:stretch>
        </p:blipFill>
        <p:spPr>
          <a:xfrm>
            <a:off x="3219728" y="5207058"/>
            <a:ext cx="4238625" cy="1409700"/>
          </a:xfrm>
          <a:prstGeom prst="rect">
            <a:avLst/>
          </a:prstGeom>
        </p:spPr>
      </p:pic>
      <p:sp>
        <p:nvSpPr>
          <p:cNvPr id="7" name="TextBox 6">
            <a:extLst>
              <a:ext uri="{FF2B5EF4-FFF2-40B4-BE49-F238E27FC236}">
                <a16:creationId xmlns:a16="http://schemas.microsoft.com/office/drawing/2014/main" id="{CFEE48AF-DE02-4CE1-887F-B256928805F0}"/>
              </a:ext>
            </a:extLst>
          </p:cNvPr>
          <p:cNvSpPr txBox="1"/>
          <p:nvPr/>
        </p:nvSpPr>
        <p:spPr>
          <a:xfrm>
            <a:off x="165127" y="1320518"/>
            <a:ext cx="10776990" cy="1200329"/>
          </a:xfrm>
          <a:prstGeom prst="rect">
            <a:avLst/>
          </a:prstGeom>
          <a:noFill/>
        </p:spPr>
        <p:txBody>
          <a:bodyPr wrap="square" rtlCol="0">
            <a:spAutoFit/>
          </a:bodyPr>
          <a:lstStyle/>
          <a:p>
            <a:pPr marL="285750" indent="-285750">
              <a:buFont typeface="Arial" panose="020B0604020202020204" pitchFamily="34" charset="0"/>
              <a:buChar char="•"/>
            </a:pPr>
            <a:r>
              <a:rPr lang="en-GB" sz="2400" dirty="0"/>
              <a:t>This is called a </a:t>
            </a:r>
            <a:r>
              <a:rPr lang="en-GB" sz="2400" dirty="0">
                <a:solidFill>
                  <a:srgbClr val="FF0000"/>
                </a:solidFill>
              </a:rPr>
              <a:t>scaling law</a:t>
            </a:r>
            <a:r>
              <a:rPr lang="en-GB" sz="2400" dirty="0"/>
              <a:t> approach.</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Substitute this into our partial differential equation: </a:t>
            </a:r>
          </a:p>
        </p:txBody>
      </p:sp>
    </p:spTree>
    <p:extLst>
      <p:ext uri="{BB962C8B-B14F-4D97-AF65-F5344CB8AC3E}">
        <p14:creationId xmlns:p14="http://schemas.microsoft.com/office/powerpoint/2010/main" val="404006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555BFAB-14E9-44FB-96B0-AD37A6929FF5}"/>
              </a:ext>
            </a:extLst>
          </p:cNvPr>
          <p:cNvSpPr txBox="1"/>
          <p:nvPr/>
        </p:nvSpPr>
        <p:spPr>
          <a:xfrm>
            <a:off x="160020" y="303326"/>
            <a:ext cx="10812780" cy="446276"/>
          </a:xfrm>
          <a:prstGeom prst="rect">
            <a:avLst/>
          </a:prstGeom>
          <a:noFill/>
        </p:spPr>
        <p:txBody>
          <a:bodyPr wrap="square">
            <a:spAutoFit/>
          </a:bodyPr>
          <a:lstStyle/>
          <a:p>
            <a:pPr marL="285750" indent="-285750">
              <a:buFont typeface="Arial" panose="020B0604020202020204" pitchFamily="34" charset="0"/>
              <a:buChar char="•"/>
            </a:pPr>
            <a:r>
              <a:rPr lang="en-GB" sz="2300" dirty="0"/>
              <a:t>Let’s draw how we expect the temperature to evolve:</a:t>
            </a:r>
          </a:p>
        </p:txBody>
      </p:sp>
    </p:spTree>
    <p:extLst>
      <p:ext uri="{BB962C8B-B14F-4D97-AF65-F5344CB8AC3E}">
        <p14:creationId xmlns:p14="http://schemas.microsoft.com/office/powerpoint/2010/main" val="78000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010C379-8054-4B42-AB22-E6AB7CC42B02}"/>
              </a:ext>
            </a:extLst>
          </p:cNvPr>
          <p:cNvSpPr txBox="1"/>
          <p:nvPr/>
        </p:nvSpPr>
        <p:spPr>
          <a:xfrm>
            <a:off x="160020" y="6224066"/>
            <a:ext cx="10812780" cy="446276"/>
          </a:xfrm>
          <a:prstGeom prst="rect">
            <a:avLst/>
          </a:prstGeom>
          <a:noFill/>
        </p:spPr>
        <p:txBody>
          <a:bodyPr wrap="square">
            <a:spAutoFit/>
          </a:bodyPr>
          <a:lstStyle/>
          <a:p>
            <a:pPr marL="285750" indent="-285750">
              <a:buFont typeface="Arial" panose="020B0604020202020204" pitchFamily="34" charset="0"/>
              <a:buChar char="•"/>
            </a:pPr>
            <a:r>
              <a:rPr lang="en-GB" sz="2300" dirty="0"/>
              <a:t>This is an ill-posed problem. </a:t>
            </a:r>
          </a:p>
        </p:txBody>
      </p:sp>
    </p:spTree>
    <p:extLst>
      <p:ext uri="{BB962C8B-B14F-4D97-AF65-F5344CB8AC3E}">
        <p14:creationId xmlns:p14="http://schemas.microsoft.com/office/powerpoint/2010/main" val="1977094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555BFAB-14E9-44FB-96B0-AD37A6929FF5}"/>
              </a:ext>
            </a:extLst>
          </p:cNvPr>
          <p:cNvSpPr txBox="1"/>
          <p:nvPr/>
        </p:nvSpPr>
        <p:spPr>
          <a:xfrm>
            <a:off x="160020" y="303326"/>
            <a:ext cx="10812780" cy="3785652"/>
          </a:xfrm>
          <a:prstGeom prst="rect">
            <a:avLst/>
          </a:prstGeom>
          <a:noFill/>
        </p:spPr>
        <p:txBody>
          <a:bodyPr wrap="square">
            <a:spAutoFit/>
          </a:bodyPr>
          <a:lstStyle/>
          <a:p>
            <a:pPr marL="285750" indent="-285750">
              <a:buFont typeface="Arial" panose="020B0604020202020204" pitchFamily="34" charset="0"/>
              <a:buChar char="•"/>
            </a:pPr>
            <a:r>
              <a:rPr lang="en-GB" sz="2400" dirty="0"/>
              <a:t>What happens instead?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There is not a simple free boundary between pure liquid and pure solid phases.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Instead, there is a “mushy region” in which both solid and liquid phases coexist, with the solid existing in a very fine dendritic crystalline structure.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Rather than try to resolve this highly complicated structure, we construct a homogenised model that describes the net macroscopic behaviour of the mixture as a whole. </a:t>
            </a:r>
            <a:endParaRPr lang="en-GB" sz="2300" dirty="0"/>
          </a:p>
        </p:txBody>
      </p:sp>
    </p:spTree>
    <p:extLst>
      <p:ext uri="{BB962C8B-B14F-4D97-AF65-F5344CB8AC3E}">
        <p14:creationId xmlns:p14="http://schemas.microsoft.com/office/powerpoint/2010/main" val="15310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fade">
                                      <p:cBhvr>
                                        <p:cTn id="17" dur="500"/>
                                        <p:tgtEl>
                                          <p:spTgt spid="1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6" end="6"/>
                                            </p:txEl>
                                          </p:spTgt>
                                        </p:tgtEl>
                                        <p:attrNameLst>
                                          <p:attrName>style.visibility</p:attrName>
                                        </p:attrNameLst>
                                      </p:cBhvr>
                                      <p:to>
                                        <p:strVal val="visible"/>
                                      </p:to>
                                    </p:set>
                                    <p:animEffect transition="in" filter="fade">
                                      <p:cBhvr>
                                        <p:cTn id="22"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555BFAB-14E9-44FB-96B0-AD37A6929FF5}"/>
              </a:ext>
            </a:extLst>
          </p:cNvPr>
          <p:cNvSpPr txBox="1"/>
          <p:nvPr/>
        </p:nvSpPr>
        <p:spPr>
          <a:xfrm>
            <a:off x="285900" y="4084045"/>
            <a:ext cx="10812780" cy="2308324"/>
          </a:xfrm>
          <a:prstGeom prst="rect">
            <a:avLst/>
          </a:prstGeom>
          <a:noFill/>
        </p:spPr>
        <p:txBody>
          <a:bodyPr wrap="square">
            <a:spAutoFit/>
          </a:bodyPr>
          <a:lstStyle/>
          <a:p>
            <a:pPr marL="285750" indent="-285750">
              <a:buFont typeface="Arial" panose="020B0604020202020204" pitchFamily="34" charset="0"/>
              <a:buChar char="•"/>
            </a:pPr>
            <a:r>
              <a:rPr lang="en-GB" sz="2400" dirty="0"/>
              <a:t>We have </a:t>
            </a:r>
            <a:r>
              <a:rPr lang="en-GB" sz="2400" dirty="0">
                <a:solidFill>
                  <a:srgbClr val="0070C0"/>
                </a:solidFill>
              </a:rPr>
              <a:t>two free boundaries </a:t>
            </a:r>
            <a:r>
              <a:rPr lang="en-GB" sz="2400" i="1" dirty="0"/>
              <a:t>x</a:t>
            </a:r>
            <a:r>
              <a:rPr lang="en-GB" sz="2400" dirty="0"/>
              <a:t> = </a:t>
            </a:r>
            <a:r>
              <a:rPr lang="en-GB" sz="2400" i="1" dirty="0"/>
              <a:t>s</a:t>
            </a:r>
            <a:r>
              <a:rPr lang="en-GB" sz="2400" baseline="-25000" dirty="0"/>
              <a:t>1</a:t>
            </a:r>
            <a:r>
              <a:rPr lang="en-GB" sz="2400" dirty="0"/>
              <a:t>(</a:t>
            </a:r>
            <a:r>
              <a:rPr lang="en-GB" sz="2400" i="1" dirty="0"/>
              <a:t>t</a:t>
            </a:r>
            <a:r>
              <a:rPr lang="en-GB" sz="2400" dirty="0"/>
              <a:t>) and </a:t>
            </a:r>
            <a:r>
              <a:rPr lang="en-GB" sz="2400" i="1" dirty="0"/>
              <a:t>x</a:t>
            </a:r>
            <a:r>
              <a:rPr lang="en-GB" sz="2400" dirty="0"/>
              <a:t> = </a:t>
            </a:r>
            <a:r>
              <a:rPr lang="en-GB" sz="2400" i="1" dirty="0"/>
              <a:t>s</a:t>
            </a:r>
            <a:r>
              <a:rPr lang="en-GB" sz="2400" baseline="-25000" dirty="0"/>
              <a:t>2</a:t>
            </a:r>
            <a:r>
              <a:rPr lang="en-GB" sz="2400" dirty="0"/>
              <a:t>(</a:t>
            </a:r>
            <a:r>
              <a:rPr lang="en-GB" sz="2400" i="1" dirty="0"/>
              <a:t>t</a:t>
            </a:r>
            <a:r>
              <a:rPr lang="en-GB" sz="2400" dirty="0"/>
              <a:t>), </a:t>
            </a:r>
            <a:br>
              <a:rPr lang="en-GB" sz="2400" dirty="0"/>
            </a:br>
            <a:r>
              <a:rPr lang="en-GB" sz="2400" dirty="0"/>
              <a:t>with </a:t>
            </a:r>
            <a:r>
              <a:rPr lang="en-GB" sz="2400" dirty="0">
                <a:solidFill>
                  <a:srgbClr val="0070C0"/>
                </a:solidFill>
              </a:rPr>
              <a:t>solid material</a:t>
            </a:r>
            <a:r>
              <a:rPr lang="en-GB" sz="2400" dirty="0"/>
              <a:t> in </a:t>
            </a:r>
            <a:r>
              <a:rPr lang="en-GB" sz="2400" i="1" dirty="0"/>
              <a:t>s</a:t>
            </a:r>
            <a:r>
              <a:rPr lang="en-GB" sz="2400" baseline="-25000" dirty="0"/>
              <a:t>1</a:t>
            </a:r>
            <a:r>
              <a:rPr lang="en-GB" sz="2400" dirty="0"/>
              <a:t> &lt; </a:t>
            </a:r>
            <a:r>
              <a:rPr lang="en-GB" sz="2400" i="1" dirty="0"/>
              <a:t>x</a:t>
            </a:r>
            <a:r>
              <a:rPr lang="en-GB" sz="2400" dirty="0"/>
              <a:t> &lt; </a:t>
            </a:r>
            <a:r>
              <a:rPr lang="en-GB" sz="2400" i="1" dirty="0"/>
              <a:t>a</a:t>
            </a:r>
            <a:r>
              <a:rPr lang="en-GB" sz="2400" dirty="0"/>
              <a:t>, </a:t>
            </a:r>
            <a:br>
              <a:rPr lang="en-GB" sz="2400" dirty="0"/>
            </a:br>
            <a:r>
              <a:rPr lang="en-GB" sz="2400" dirty="0">
                <a:solidFill>
                  <a:srgbClr val="0070C0"/>
                </a:solidFill>
              </a:rPr>
              <a:t>mush</a:t>
            </a:r>
            <a:r>
              <a:rPr lang="en-GB" sz="2400" dirty="0"/>
              <a:t> in </a:t>
            </a:r>
            <a:r>
              <a:rPr lang="en-GB" sz="2400" i="1" dirty="0"/>
              <a:t>s</a:t>
            </a:r>
            <a:r>
              <a:rPr lang="en-GB" sz="2400" baseline="-25000" dirty="0"/>
              <a:t>2</a:t>
            </a:r>
            <a:r>
              <a:rPr lang="en-GB" sz="2400" dirty="0"/>
              <a:t> &lt; </a:t>
            </a:r>
            <a:r>
              <a:rPr lang="en-GB" sz="2400" i="1" dirty="0"/>
              <a:t>x</a:t>
            </a:r>
            <a:r>
              <a:rPr lang="en-GB" sz="2400" dirty="0"/>
              <a:t> &lt; </a:t>
            </a:r>
            <a:r>
              <a:rPr lang="en-GB" sz="2400" i="1" dirty="0"/>
              <a:t>s</a:t>
            </a:r>
            <a:r>
              <a:rPr lang="en-GB" sz="2400" baseline="-25000" dirty="0"/>
              <a:t>1</a:t>
            </a:r>
            <a:r>
              <a:rPr lang="en-GB" sz="2400" dirty="0"/>
              <a:t> </a:t>
            </a:r>
            <a:br>
              <a:rPr lang="en-GB" sz="2400" dirty="0"/>
            </a:br>
            <a:r>
              <a:rPr lang="en-GB" sz="2400" dirty="0">
                <a:solidFill>
                  <a:srgbClr val="0070C0"/>
                </a:solidFill>
              </a:rPr>
              <a:t>liquid</a:t>
            </a:r>
            <a:r>
              <a:rPr lang="en-GB" sz="2400" dirty="0"/>
              <a:t> in 0 &lt; </a:t>
            </a:r>
            <a:r>
              <a:rPr lang="en-GB" sz="2400" i="1" dirty="0"/>
              <a:t>x</a:t>
            </a:r>
            <a:r>
              <a:rPr lang="en-GB" sz="2400" dirty="0"/>
              <a:t> &lt; </a:t>
            </a:r>
            <a:r>
              <a:rPr lang="en-GB" sz="2400" i="1" dirty="0"/>
              <a:t>s</a:t>
            </a:r>
            <a:r>
              <a:rPr lang="en-GB" sz="2400" baseline="-25000" dirty="0"/>
              <a:t>2</a:t>
            </a:r>
            <a:r>
              <a:rPr lang="en-GB" sz="2400" dirty="0"/>
              <a:t>.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It just remains to construct a model for the mush. </a:t>
            </a:r>
            <a:endParaRPr lang="en-GB" sz="2300" dirty="0"/>
          </a:p>
        </p:txBody>
      </p:sp>
      <p:pic>
        <p:nvPicPr>
          <p:cNvPr id="3" name="Picture 2">
            <a:extLst>
              <a:ext uri="{FF2B5EF4-FFF2-40B4-BE49-F238E27FC236}">
                <a16:creationId xmlns:a16="http://schemas.microsoft.com/office/drawing/2014/main" id="{EFCF7037-98FF-4E16-94B1-969EB0081F43}"/>
              </a:ext>
            </a:extLst>
          </p:cNvPr>
          <p:cNvPicPr>
            <a:picLocks noChangeAspect="1"/>
          </p:cNvPicPr>
          <p:nvPr/>
        </p:nvPicPr>
        <p:blipFill>
          <a:blip r:embed="rId3"/>
          <a:stretch>
            <a:fillRect/>
          </a:stretch>
        </p:blipFill>
        <p:spPr>
          <a:xfrm>
            <a:off x="2764155" y="115349"/>
            <a:ext cx="5856270" cy="3723753"/>
          </a:xfrm>
          <a:prstGeom prst="rect">
            <a:avLst/>
          </a:prstGeom>
        </p:spPr>
      </p:pic>
    </p:spTree>
    <p:extLst>
      <p:ext uri="{BB962C8B-B14F-4D97-AF65-F5344CB8AC3E}">
        <p14:creationId xmlns:p14="http://schemas.microsoft.com/office/powerpoint/2010/main" val="220940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E792DF-7BED-41EE-A209-47CCCE9BC383}"/>
              </a:ext>
            </a:extLst>
          </p:cNvPr>
          <p:cNvSpPr txBox="1"/>
          <p:nvPr/>
        </p:nvSpPr>
        <p:spPr>
          <a:xfrm>
            <a:off x="316723" y="292881"/>
            <a:ext cx="10812780" cy="3662541"/>
          </a:xfrm>
          <a:prstGeom prst="rect">
            <a:avLst/>
          </a:prstGeom>
          <a:noFill/>
        </p:spPr>
        <p:txBody>
          <a:bodyPr wrap="square">
            <a:spAutoFit/>
          </a:bodyPr>
          <a:lstStyle/>
          <a:p>
            <a:pPr marL="285750" indent="-285750">
              <a:buFont typeface="Arial" panose="020B0604020202020204" pitchFamily="34" charset="0"/>
              <a:buChar char="•"/>
            </a:pPr>
            <a:r>
              <a:rPr lang="en-GB" sz="2400" dirty="0"/>
              <a:t>The first observation is that, for both phases to coexist, the temperature must everywhere be close to the melting temperature, so we may set </a:t>
            </a:r>
            <a:r>
              <a:rPr lang="en-GB" sz="2400" i="1" dirty="0"/>
              <a:t>T</a:t>
            </a:r>
            <a:r>
              <a:rPr lang="en-GB" sz="2400" dirty="0"/>
              <a:t> = </a:t>
            </a:r>
            <a:r>
              <a:rPr lang="en-GB" sz="2400" i="1" dirty="0"/>
              <a:t>T</a:t>
            </a:r>
            <a:r>
              <a:rPr lang="en-GB" sz="2400" baseline="-25000" dirty="0"/>
              <a:t>m </a:t>
            </a:r>
            <a:r>
              <a:rPr lang="en-GB" sz="2400" dirty="0"/>
              <a:t>in the mush. </a:t>
            </a:r>
          </a:p>
          <a:p>
            <a:pPr marL="285750" indent="-285750">
              <a:buFont typeface="Arial" panose="020B0604020202020204" pitchFamily="34" charset="0"/>
              <a:buChar char="•"/>
            </a:pPr>
            <a:endParaRPr lang="en-GB" sz="2400" baseline="-25000" dirty="0"/>
          </a:p>
          <a:p>
            <a:pPr marL="285750" indent="-285750">
              <a:buFont typeface="Arial" panose="020B0604020202020204" pitchFamily="34" charset="0"/>
              <a:buChar char="•"/>
            </a:pPr>
            <a:r>
              <a:rPr lang="en-GB" sz="2400" dirty="0"/>
              <a:t>The energy source does not heat up the mixture but supplies the latent heat needed to melt the solid.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The energy equation in the mush is                           (*)</a:t>
            </a:r>
            <a:br>
              <a:rPr lang="en-GB" sz="2400" dirty="0"/>
            </a:br>
            <a:br>
              <a:rPr lang="en-GB" sz="2400" dirty="0"/>
            </a:br>
            <a:r>
              <a:rPr lang="en-GB" sz="2400" dirty="0"/>
              <a:t>where θ is the liquid fraction in the mixture: θ = 0 in a pure solid and θ = 1 in pure liquid.</a:t>
            </a:r>
            <a:endParaRPr lang="en-GB" sz="2400" baseline="-25000" dirty="0"/>
          </a:p>
        </p:txBody>
      </p:sp>
      <p:pic>
        <p:nvPicPr>
          <p:cNvPr id="4" name="Picture 3">
            <a:extLst>
              <a:ext uri="{FF2B5EF4-FFF2-40B4-BE49-F238E27FC236}">
                <a16:creationId xmlns:a16="http://schemas.microsoft.com/office/drawing/2014/main" id="{C96354BA-0E4A-4EF8-BEDE-E0A14AA4C86A}"/>
              </a:ext>
            </a:extLst>
          </p:cNvPr>
          <p:cNvPicPr>
            <a:picLocks noChangeAspect="1"/>
          </p:cNvPicPr>
          <p:nvPr/>
        </p:nvPicPr>
        <p:blipFill>
          <a:blip r:embed="rId3"/>
          <a:stretch>
            <a:fillRect/>
          </a:stretch>
        </p:blipFill>
        <p:spPr>
          <a:xfrm>
            <a:off x="5182669" y="2102763"/>
            <a:ext cx="1617787" cy="878227"/>
          </a:xfrm>
          <a:prstGeom prst="rect">
            <a:avLst/>
          </a:prstGeom>
        </p:spPr>
      </p:pic>
    </p:spTree>
    <p:extLst>
      <p:ext uri="{BB962C8B-B14F-4D97-AF65-F5344CB8AC3E}">
        <p14:creationId xmlns:p14="http://schemas.microsoft.com/office/powerpoint/2010/main" val="308282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E792DF-7BED-41EE-A209-47CCCE9BC383}"/>
              </a:ext>
            </a:extLst>
          </p:cNvPr>
          <p:cNvSpPr txBox="1"/>
          <p:nvPr/>
        </p:nvSpPr>
        <p:spPr>
          <a:xfrm>
            <a:off x="316723" y="292881"/>
            <a:ext cx="10812780" cy="3785652"/>
          </a:xfrm>
          <a:prstGeom prst="rect">
            <a:avLst/>
          </a:prstGeom>
          <a:noFill/>
        </p:spPr>
        <p:txBody>
          <a:bodyPr wrap="square">
            <a:spAutoFit/>
          </a:bodyPr>
          <a:lstStyle/>
          <a:p>
            <a:pPr marL="285750" indent="-285750">
              <a:buFont typeface="Arial" panose="020B0604020202020204" pitchFamily="34" charset="0"/>
              <a:buChar char="•"/>
            </a:pPr>
            <a:r>
              <a:rPr lang="en-GB" sz="2400" dirty="0"/>
              <a:t>We have two free boundaries. The equation for conservation of energy at each of these is</a:t>
            </a:r>
          </a:p>
          <a:p>
            <a:endParaRPr lang="en-GB" sz="2400" dirty="0"/>
          </a:p>
          <a:p>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Finally, we require one initial condition for the PDE (*), namely that θ is continuous across the advancing melting boundary </a:t>
            </a:r>
            <a:r>
              <a:rPr lang="en-GB" sz="2400" i="1" dirty="0"/>
              <a:t>x</a:t>
            </a:r>
            <a:r>
              <a:rPr lang="en-GB" sz="2400" dirty="0"/>
              <a:t> = </a:t>
            </a:r>
            <a:r>
              <a:rPr lang="en-GB" sz="2400" i="1" dirty="0"/>
              <a:t>s</a:t>
            </a:r>
            <a:r>
              <a:rPr lang="en-GB" sz="2400" baseline="-25000" dirty="0"/>
              <a:t>1</a:t>
            </a:r>
            <a:r>
              <a:rPr lang="en-GB" sz="2400" dirty="0"/>
              <a:t>(</a:t>
            </a:r>
            <a:r>
              <a:rPr lang="en-GB" sz="2400" i="1" dirty="0"/>
              <a:t>t</a:t>
            </a:r>
            <a:r>
              <a:rPr lang="en-GB" sz="2400" dirty="0"/>
              <a:t>) (so that the liquid fraction is zero when the mush first forms.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Note that θ is not in general continuous at the mush-liquid boundary </a:t>
            </a:r>
            <a:r>
              <a:rPr lang="en-GB" sz="2400" i="1" dirty="0"/>
              <a:t>x</a:t>
            </a:r>
            <a:r>
              <a:rPr lang="en-GB" sz="2400" dirty="0"/>
              <a:t> = </a:t>
            </a:r>
            <a:r>
              <a:rPr lang="en-GB" sz="2400" i="1" dirty="0"/>
              <a:t>s</a:t>
            </a:r>
            <a:r>
              <a:rPr lang="en-GB" sz="2400" baseline="-25000" dirty="0"/>
              <a:t>2</a:t>
            </a:r>
            <a:r>
              <a:rPr lang="en-GB" sz="2400" dirty="0"/>
              <a:t>(</a:t>
            </a:r>
            <a:r>
              <a:rPr lang="en-GB" sz="2400" i="1" dirty="0"/>
              <a:t>t</a:t>
            </a:r>
            <a:r>
              <a:rPr lang="en-GB" sz="2400" dirty="0"/>
              <a:t>). </a:t>
            </a:r>
          </a:p>
        </p:txBody>
      </p:sp>
      <p:pic>
        <p:nvPicPr>
          <p:cNvPr id="6" name="Picture 5">
            <a:extLst>
              <a:ext uri="{FF2B5EF4-FFF2-40B4-BE49-F238E27FC236}">
                <a16:creationId xmlns:a16="http://schemas.microsoft.com/office/drawing/2014/main" id="{D69C3A16-27F6-4297-9ED5-8CF13389B9C0}"/>
              </a:ext>
            </a:extLst>
          </p:cNvPr>
          <p:cNvPicPr>
            <a:picLocks noChangeAspect="1"/>
          </p:cNvPicPr>
          <p:nvPr/>
        </p:nvPicPr>
        <p:blipFill>
          <a:blip r:embed="rId3"/>
          <a:stretch>
            <a:fillRect/>
          </a:stretch>
        </p:blipFill>
        <p:spPr>
          <a:xfrm>
            <a:off x="2915825" y="923468"/>
            <a:ext cx="4888040" cy="977608"/>
          </a:xfrm>
          <a:prstGeom prst="rect">
            <a:avLst/>
          </a:prstGeom>
        </p:spPr>
      </p:pic>
      <p:sp>
        <p:nvSpPr>
          <p:cNvPr id="8" name="TextBox 7">
            <a:extLst>
              <a:ext uri="{FF2B5EF4-FFF2-40B4-BE49-F238E27FC236}">
                <a16:creationId xmlns:a16="http://schemas.microsoft.com/office/drawing/2014/main" id="{3F5CFE2D-8211-4433-93ED-C2C04ECFEA7C}"/>
              </a:ext>
            </a:extLst>
          </p:cNvPr>
          <p:cNvSpPr txBox="1"/>
          <p:nvPr/>
        </p:nvSpPr>
        <p:spPr>
          <a:xfrm>
            <a:off x="8219816" y="1189134"/>
            <a:ext cx="1246868" cy="446276"/>
          </a:xfrm>
          <a:prstGeom prst="rect">
            <a:avLst/>
          </a:prstGeom>
          <a:noFill/>
        </p:spPr>
        <p:txBody>
          <a:bodyPr wrap="square">
            <a:spAutoFit/>
          </a:bodyPr>
          <a:lstStyle/>
          <a:p>
            <a:r>
              <a:rPr lang="en-GB" sz="2300" i="1" dirty="0"/>
              <a:t>j</a:t>
            </a:r>
            <a:r>
              <a:rPr lang="en-GB" sz="2300" dirty="0"/>
              <a:t>=1,2</a:t>
            </a:r>
          </a:p>
        </p:txBody>
      </p:sp>
    </p:spTree>
    <p:extLst>
      <p:ext uri="{BB962C8B-B14F-4D97-AF65-F5344CB8AC3E}">
        <p14:creationId xmlns:p14="http://schemas.microsoft.com/office/powerpoint/2010/main" val="6699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E792DF-7BED-41EE-A209-47CCCE9BC383}"/>
              </a:ext>
            </a:extLst>
          </p:cNvPr>
          <p:cNvSpPr txBox="1"/>
          <p:nvPr/>
        </p:nvSpPr>
        <p:spPr>
          <a:xfrm>
            <a:off x="316723" y="292881"/>
            <a:ext cx="10812780" cy="3416320"/>
          </a:xfrm>
          <a:prstGeom prst="rect">
            <a:avLst/>
          </a:prstGeom>
          <a:noFill/>
        </p:spPr>
        <p:txBody>
          <a:bodyPr wrap="square">
            <a:spAutoFit/>
          </a:bodyPr>
          <a:lstStyle/>
          <a:p>
            <a:pPr marL="285750" indent="-285750">
              <a:buFont typeface="Arial" panose="020B0604020202020204" pitchFamily="34" charset="0"/>
              <a:buChar char="•"/>
            </a:pPr>
            <a:r>
              <a:rPr lang="en-GB" sz="2400" dirty="0"/>
              <a:t>The dimensionless problem we must work with is thus: </a:t>
            </a:r>
            <a:br>
              <a:rPr lang="en-GB" sz="2400" dirty="0"/>
            </a:br>
            <a:br>
              <a:rPr lang="en-GB" sz="2400" dirty="0"/>
            </a:br>
            <a:br>
              <a:rPr lang="en-GB" sz="2400" dirty="0"/>
            </a:br>
            <a:br>
              <a:rPr lang="en-GB" sz="2400" dirty="0"/>
            </a:br>
            <a:br>
              <a:rPr lang="en-GB" sz="2400" dirty="0"/>
            </a:br>
            <a:br>
              <a:rPr lang="en-GB" sz="2400" dirty="0"/>
            </a:br>
            <a:br>
              <a:rPr lang="en-GB" sz="2400" dirty="0"/>
            </a:br>
            <a:br>
              <a:rPr lang="en-GB" sz="2400" dirty="0"/>
            </a:br>
            <a:endParaRPr lang="en-GB" sz="2400" dirty="0"/>
          </a:p>
        </p:txBody>
      </p:sp>
      <p:pic>
        <p:nvPicPr>
          <p:cNvPr id="5" name="Picture 4">
            <a:extLst>
              <a:ext uri="{FF2B5EF4-FFF2-40B4-BE49-F238E27FC236}">
                <a16:creationId xmlns:a16="http://schemas.microsoft.com/office/drawing/2014/main" id="{529BA7DF-6141-49B2-BACD-8077A53276CF}"/>
              </a:ext>
            </a:extLst>
          </p:cNvPr>
          <p:cNvPicPr>
            <a:picLocks noChangeAspect="1"/>
          </p:cNvPicPr>
          <p:nvPr/>
        </p:nvPicPr>
        <p:blipFill>
          <a:blip r:embed="rId3"/>
          <a:stretch>
            <a:fillRect/>
          </a:stretch>
        </p:blipFill>
        <p:spPr>
          <a:xfrm>
            <a:off x="2799112" y="945375"/>
            <a:ext cx="5657850" cy="2019300"/>
          </a:xfrm>
          <a:prstGeom prst="rect">
            <a:avLst/>
          </a:prstGeom>
        </p:spPr>
      </p:pic>
      <p:pic>
        <p:nvPicPr>
          <p:cNvPr id="11" name="Picture 10">
            <a:extLst>
              <a:ext uri="{FF2B5EF4-FFF2-40B4-BE49-F238E27FC236}">
                <a16:creationId xmlns:a16="http://schemas.microsoft.com/office/drawing/2014/main" id="{DCF446C5-4053-4EF0-91EF-249B8598417A}"/>
              </a:ext>
            </a:extLst>
          </p:cNvPr>
          <p:cNvPicPr>
            <a:picLocks noChangeAspect="1"/>
          </p:cNvPicPr>
          <p:nvPr/>
        </p:nvPicPr>
        <p:blipFill>
          <a:blip r:embed="rId4"/>
          <a:stretch>
            <a:fillRect/>
          </a:stretch>
        </p:blipFill>
        <p:spPr>
          <a:xfrm>
            <a:off x="1728734" y="3772488"/>
            <a:ext cx="7296150" cy="2333625"/>
          </a:xfrm>
          <a:prstGeom prst="rect">
            <a:avLst/>
          </a:prstGeom>
        </p:spPr>
      </p:pic>
      <p:sp>
        <p:nvSpPr>
          <p:cNvPr id="13" name="TextBox 12">
            <a:extLst>
              <a:ext uri="{FF2B5EF4-FFF2-40B4-BE49-F238E27FC236}">
                <a16:creationId xmlns:a16="http://schemas.microsoft.com/office/drawing/2014/main" id="{8EA2947E-413D-4E60-84CD-AB9B05968820}"/>
              </a:ext>
            </a:extLst>
          </p:cNvPr>
          <p:cNvSpPr txBox="1"/>
          <p:nvPr/>
        </p:nvSpPr>
        <p:spPr>
          <a:xfrm>
            <a:off x="689610" y="6169400"/>
            <a:ext cx="10812780" cy="461665"/>
          </a:xfrm>
          <a:prstGeom prst="rect">
            <a:avLst/>
          </a:prstGeom>
          <a:noFill/>
        </p:spPr>
        <p:txBody>
          <a:bodyPr wrap="square">
            <a:spAutoFit/>
          </a:bodyPr>
          <a:lstStyle/>
          <a:p>
            <a:r>
              <a:rPr lang="en-GB" sz="2400" dirty="0"/>
              <a:t>which describes the mushy layer.</a:t>
            </a:r>
          </a:p>
        </p:txBody>
      </p:sp>
      <p:sp>
        <p:nvSpPr>
          <p:cNvPr id="7" name="TextBox 6">
            <a:extLst>
              <a:ext uri="{FF2B5EF4-FFF2-40B4-BE49-F238E27FC236}">
                <a16:creationId xmlns:a16="http://schemas.microsoft.com/office/drawing/2014/main" id="{3EECCDA0-B2AC-4FDC-A016-311CFD1BA2FA}"/>
              </a:ext>
            </a:extLst>
          </p:cNvPr>
          <p:cNvSpPr txBox="1"/>
          <p:nvPr/>
        </p:nvSpPr>
        <p:spPr>
          <a:xfrm>
            <a:off x="689610" y="3152272"/>
            <a:ext cx="6154220" cy="461665"/>
          </a:xfrm>
          <a:prstGeom prst="rect">
            <a:avLst/>
          </a:prstGeom>
          <a:noFill/>
        </p:spPr>
        <p:txBody>
          <a:bodyPr wrap="square">
            <a:spAutoFit/>
          </a:bodyPr>
          <a:lstStyle/>
          <a:p>
            <a:r>
              <a:rPr lang="en-GB" sz="2400" dirty="0"/>
              <a:t>which describes the liquid and solid, and </a:t>
            </a:r>
          </a:p>
        </p:txBody>
      </p:sp>
    </p:spTree>
    <p:extLst>
      <p:ext uri="{BB962C8B-B14F-4D97-AF65-F5344CB8AC3E}">
        <p14:creationId xmlns:p14="http://schemas.microsoft.com/office/powerpoint/2010/main" val="385458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500"/>
                                        <p:tgtEl>
                                          <p:spTgt spid="13">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500"/>
                                        <p:tgtEl>
                                          <p:spTgt spid="7">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E792DF-7BED-41EE-A209-47CCCE9BC383}"/>
              </a:ext>
            </a:extLst>
          </p:cNvPr>
          <p:cNvSpPr txBox="1"/>
          <p:nvPr/>
        </p:nvSpPr>
        <p:spPr>
          <a:xfrm>
            <a:off x="316723" y="292881"/>
            <a:ext cx="10812780" cy="4893647"/>
          </a:xfrm>
          <a:prstGeom prst="rect">
            <a:avLst/>
          </a:prstGeom>
          <a:noFill/>
        </p:spPr>
        <p:txBody>
          <a:bodyPr wrap="square">
            <a:spAutoFit/>
          </a:bodyPr>
          <a:lstStyle/>
          <a:p>
            <a:pPr marL="285750" indent="-285750">
              <a:buFont typeface="Arial" panose="020B0604020202020204" pitchFamily="34" charset="0"/>
              <a:buChar char="•"/>
            </a:pPr>
            <a:r>
              <a:rPr lang="en-GB" sz="2400" dirty="0"/>
              <a:t>This modified free boundary problem is </a:t>
            </a:r>
            <a:r>
              <a:rPr lang="en-GB" sz="2400" dirty="0">
                <a:solidFill>
                  <a:srgbClr val="0070C0"/>
                </a:solidFill>
              </a:rPr>
              <a:t>well posed</a:t>
            </a:r>
            <a:r>
              <a:rPr lang="en-GB" sz="2400" dirty="0"/>
              <a:t>.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In general, </a:t>
            </a:r>
            <a:r>
              <a:rPr lang="en-GB" sz="2400" dirty="0">
                <a:solidFill>
                  <a:srgbClr val="0070C0"/>
                </a:solidFill>
              </a:rPr>
              <a:t>numerical solution </a:t>
            </a:r>
            <a:r>
              <a:rPr lang="en-GB" sz="2400" dirty="0"/>
              <a:t>is required. A very useful approach is to use the </a:t>
            </a:r>
            <a:r>
              <a:rPr lang="en-GB" sz="2400" dirty="0">
                <a:solidFill>
                  <a:srgbClr val="FF0000"/>
                </a:solidFill>
              </a:rPr>
              <a:t>enthalpy</a:t>
            </a:r>
            <a:r>
              <a:rPr lang="en-GB" sz="2400" dirty="0"/>
              <a:t>, which measures the total internal energy in the material, including thermal energy and latent heat.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However, the initial stages at least may be analysed analytically, and in the quasi-steady limit St → 0 the problem may be solved completely.</a:t>
            </a:r>
            <a:br>
              <a:rPr lang="en-GB" sz="2400" dirty="0"/>
            </a:br>
            <a:br>
              <a:rPr lang="en-GB" sz="2400" dirty="0"/>
            </a:br>
            <a:br>
              <a:rPr lang="en-GB" sz="2400" dirty="0"/>
            </a:br>
            <a:br>
              <a:rPr lang="en-GB" sz="2400" dirty="0"/>
            </a:br>
            <a:br>
              <a:rPr lang="en-GB" sz="2400" dirty="0"/>
            </a:br>
            <a:endParaRPr lang="en-GB" sz="2400" dirty="0"/>
          </a:p>
        </p:txBody>
      </p:sp>
    </p:spTree>
    <p:extLst>
      <p:ext uri="{BB962C8B-B14F-4D97-AF65-F5344CB8AC3E}">
        <p14:creationId xmlns:p14="http://schemas.microsoft.com/office/powerpoint/2010/main" val="123355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E792DF-7BED-41EE-A209-47CCCE9BC383}"/>
              </a:ext>
            </a:extLst>
          </p:cNvPr>
          <p:cNvSpPr txBox="1"/>
          <p:nvPr/>
        </p:nvSpPr>
        <p:spPr>
          <a:xfrm>
            <a:off x="316723" y="724396"/>
            <a:ext cx="10812780" cy="461665"/>
          </a:xfrm>
          <a:prstGeom prst="rect">
            <a:avLst/>
          </a:prstGeom>
          <a:noFill/>
        </p:spPr>
        <p:txBody>
          <a:bodyPr wrap="square">
            <a:spAutoFit/>
          </a:bodyPr>
          <a:lstStyle/>
          <a:p>
            <a:pPr marL="285750" indent="-285750">
              <a:buFont typeface="Arial" panose="020B0604020202020204" pitchFamily="34" charset="0"/>
              <a:buChar char="•"/>
            </a:pPr>
            <a:r>
              <a:rPr lang="en-GB" sz="2400" dirty="0"/>
              <a:t>In </a:t>
            </a:r>
            <a:r>
              <a:rPr lang="en-GB" sz="2400" dirty="0">
                <a:solidFill>
                  <a:srgbClr val="0070C0"/>
                </a:solidFill>
              </a:rPr>
              <a:t>electrochemical painting</a:t>
            </a:r>
            <a:r>
              <a:rPr lang="en-GB" sz="2400" dirty="0"/>
              <a:t>, metal objects are coated using electrochemistry. </a:t>
            </a:r>
          </a:p>
        </p:txBody>
      </p:sp>
      <p:pic>
        <p:nvPicPr>
          <p:cNvPr id="4" name="Picture 3">
            <a:extLst>
              <a:ext uri="{FF2B5EF4-FFF2-40B4-BE49-F238E27FC236}">
                <a16:creationId xmlns:a16="http://schemas.microsoft.com/office/drawing/2014/main" id="{D188A0EC-EBB7-47BC-880B-820B0A9CD52D}"/>
              </a:ext>
            </a:extLst>
          </p:cNvPr>
          <p:cNvPicPr>
            <a:picLocks noChangeAspect="1"/>
          </p:cNvPicPr>
          <p:nvPr/>
        </p:nvPicPr>
        <p:blipFill>
          <a:blip r:embed="rId3"/>
          <a:stretch>
            <a:fillRect/>
          </a:stretch>
        </p:blipFill>
        <p:spPr>
          <a:xfrm>
            <a:off x="156895" y="1773094"/>
            <a:ext cx="6210300" cy="3743325"/>
          </a:xfrm>
          <a:prstGeom prst="rect">
            <a:avLst/>
          </a:prstGeom>
        </p:spPr>
      </p:pic>
      <p:sp>
        <p:nvSpPr>
          <p:cNvPr id="6" name="TextBox 5">
            <a:extLst>
              <a:ext uri="{FF2B5EF4-FFF2-40B4-BE49-F238E27FC236}">
                <a16:creationId xmlns:a16="http://schemas.microsoft.com/office/drawing/2014/main" id="{2236EA27-C308-415E-97A6-4BF2572B691B}"/>
              </a:ext>
            </a:extLst>
          </p:cNvPr>
          <p:cNvSpPr txBox="1"/>
          <p:nvPr/>
        </p:nvSpPr>
        <p:spPr>
          <a:xfrm>
            <a:off x="213189" y="184904"/>
            <a:ext cx="6097712" cy="446276"/>
          </a:xfrm>
          <a:prstGeom prst="rect">
            <a:avLst/>
          </a:prstGeom>
          <a:noFill/>
        </p:spPr>
        <p:txBody>
          <a:bodyPr wrap="square">
            <a:spAutoFit/>
          </a:bodyPr>
          <a:lstStyle/>
          <a:p>
            <a:r>
              <a:rPr lang="en-GB" sz="2300" b="1" dirty="0"/>
              <a:t>Co-dimension two free boundary problems</a:t>
            </a:r>
          </a:p>
        </p:txBody>
      </p:sp>
      <p:sp>
        <p:nvSpPr>
          <p:cNvPr id="8" name="TextBox 7">
            <a:extLst>
              <a:ext uri="{FF2B5EF4-FFF2-40B4-BE49-F238E27FC236}">
                <a16:creationId xmlns:a16="http://schemas.microsoft.com/office/drawing/2014/main" id="{8A4CB516-02D6-4DBF-AE6E-902636FEC25A}"/>
              </a:ext>
            </a:extLst>
          </p:cNvPr>
          <p:cNvSpPr txBox="1"/>
          <p:nvPr/>
        </p:nvSpPr>
        <p:spPr>
          <a:xfrm>
            <a:off x="6310901" y="1557337"/>
            <a:ext cx="5514654" cy="4693593"/>
          </a:xfrm>
          <a:prstGeom prst="rect">
            <a:avLst/>
          </a:prstGeom>
          <a:noFill/>
        </p:spPr>
        <p:txBody>
          <a:bodyPr wrap="square">
            <a:spAutoFit/>
          </a:bodyPr>
          <a:lstStyle/>
          <a:p>
            <a:pPr marL="285750" indent="-285750">
              <a:buFont typeface="Arial" panose="020B0604020202020204" pitchFamily="34" charset="0"/>
              <a:buChar char="•"/>
            </a:pPr>
            <a:endParaRPr lang="en-GB" sz="2300" dirty="0"/>
          </a:p>
          <a:p>
            <a:pPr marL="285750" indent="-285750">
              <a:buFont typeface="Arial" panose="020B0604020202020204" pitchFamily="34" charset="0"/>
              <a:buChar char="•"/>
            </a:pPr>
            <a:r>
              <a:rPr lang="en-GB" sz="2300" dirty="0"/>
              <a:t>The object (“workpiece”) is immersed in an electrolyte solution, across which a potential difference </a:t>
            </a:r>
            <a:r>
              <a:rPr lang="en-GB" sz="2300" i="1" dirty="0"/>
              <a:t>V</a:t>
            </a:r>
            <a:r>
              <a:rPr lang="en-GB" sz="2300" dirty="0"/>
              <a:t> is imposed. </a:t>
            </a:r>
          </a:p>
          <a:p>
            <a:pPr marL="285750" indent="-285750">
              <a:buFont typeface="Arial" panose="020B0604020202020204" pitchFamily="34" charset="0"/>
              <a:buChar char="•"/>
            </a:pPr>
            <a:endParaRPr lang="en-GB" sz="2300" dirty="0"/>
          </a:p>
          <a:p>
            <a:pPr marL="285750" indent="-285750">
              <a:buFont typeface="Arial" panose="020B0604020202020204" pitchFamily="34" charset="0"/>
              <a:buChar char="•"/>
            </a:pPr>
            <a:r>
              <a:rPr lang="en-GB" sz="2300" dirty="0"/>
              <a:t>This drives a current </a:t>
            </a:r>
            <a:r>
              <a:rPr lang="en-GB" sz="2300" i="1" dirty="0"/>
              <a:t>j</a:t>
            </a:r>
            <a:r>
              <a:rPr lang="en-GB" sz="2300" dirty="0"/>
              <a:t> of ions which attach themselves as a layer of paint on the workpiece.</a:t>
            </a:r>
          </a:p>
          <a:p>
            <a:pPr marL="285750" indent="-285750">
              <a:buFont typeface="Arial" panose="020B0604020202020204" pitchFamily="34" charset="0"/>
              <a:buChar char="•"/>
            </a:pPr>
            <a:endParaRPr lang="en-GB" sz="2300" dirty="0"/>
          </a:p>
          <a:p>
            <a:pPr marL="285750" indent="-285750">
              <a:buFont typeface="Arial" panose="020B0604020202020204" pitchFamily="34" charset="0"/>
              <a:buChar char="•"/>
            </a:pPr>
            <a:r>
              <a:rPr lang="en-GB" sz="2300" dirty="0"/>
              <a:t>A model is needed to determine when (and if) the entire surface of the workpiece is covered in paint, and the thickness of the paint layer achieved.</a:t>
            </a:r>
          </a:p>
        </p:txBody>
      </p:sp>
    </p:spTree>
    <p:extLst>
      <p:ext uri="{BB962C8B-B14F-4D97-AF65-F5344CB8AC3E}">
        <p14:creationId xmlns:p14="http://schemas.microsoft.com/office/powerpoint/2010/main" val="364261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E792DF-7BED-41EE-A209-47CCCE9BC383}"/>
              </a:ext>
            </a:extLst>
          </p:cNvPr>
          <p:cNvSpPr txBox="1"/>
          <p:nvPr/>
        </p:nvSpPr>
        <p:spPr>
          <a:xfrm>
            <a:off x="316723" y="724396"/>
            <a:ext cx="11508832" cy="4893647"/>
          </a:xfrm>
          <a:prstGeom prst="rect">
            <a:avLst/>
          </a:prstGeom>
          <a:noFill/>
        </p:spPr>
        <p:txBody>
          <a:bodyPr wrap="square">
            <a:spAutoFit/>
          </a:bodyPr>
          <a:lstStyle/>
          <a:p>
            <a:pPr marL="285750" indent="-285750">
              <a:buFont typeface="Arial" panose="020B0604020202020204" pitchFamily="34" charset="0"/>
              <a:buChar char="•"/>
            </a:pPr>
            <a:r>
              <a:rPr lang="en-GB" sz="2400" dirty="0"/>
              <a:t>The concentration of ions in solution is sufficiently large that their depletion during the process is negligible. We may then treat the concentration as a constant.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The flux of ions in the solution due to the imposed electric field is then given by</a:t>
            </a:r>
            <a:br>
              <a:rPr lang="en-GB" sz="2400" dirty="0"/>
            </a:br>
            <a:br>
              <a:rPr lang="en-GB" sz="2400" dirty="0"/>
            </a:br>
            <a:br>
              <a:rPr lang="en-GB" sz="2400" dirty="0"/>
            </a:br>
            <a:r>
              <a:rPr lang="en-GB" sz="2400" dirty="0"/>
              <a:t>where φ is the electric potential and </a:t>
            </a:r>
            <a:r>
              <a:rPr lang="en-GB" sz="2400" i="1" dirty="0"/>
              <a:t>σ</a:t>
            </a:r>
            <a:r>
              <a:rPr lang="en-GB" sz="2400" dirty="0"/>
              <a:t> is the conductivity.</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Conservation of charge then gives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We apply boundary conditions φ=-</a:t>
            </a:r>
            <a:r>
              <a:rPr lang="en-GB" sz="2400" i="1" dirty="0"/>
              <a:t>V</a:t>
            </a:r>
            <a:r>
              <a:rPr lang="en-GB" sz="2400" dirty="0"/>
              <a:t> on the workpiece and φ=0 on the outer surface. </a:t>
            </a:r>
          </a:p>
        </p:txBody>
      </p:sp>
      <p:sp>
        <p:nvSpPr>
          <p:cNvPr id="7" name="TextBox 6">
            <a:extLst>
              <a:ext uri="{FF2B5EF4-FFF2-40B4-BE49-F238E27FC236}">
                <a16:creationId xmlns:a16="http://schemas.microsoft.com/office/drawing/2014/main" id="{C13501ED-1229-42CC-B05D-1D4C247BCFCA}"/>
              </a:ext>
            </a:extLst>
          </p:cNvPr>
          <p:cNvSpPr txBox="1"/>
          <p:nvPr/>
        </p:nvSpPr>
        <p:spPr>
          <a:xfrm>
            <a:off x="213189" y="160794"/>
            <a:ext cx="6097712" cy="446276"/>
          </a:xfrm>
          <a:prstGeom prst="rect">
            <a:avLst/>
          </a:prstGeom>
          <a:noFill/>
        </p:spPr>
        <p:txBody>
          <a:bodyPr wrap="square">
            <a:spAutoFit/>
          </a:bodyPr>
          <a:lstStyle/>
          <a:p>
            <a:r>
              <a:rPr lang="en-GB" sz="2300" b="1" dirty="0"/>
              <a:t>Modelling assumptions</a:t>
            </a:r>
          </a:p>
        </p:txBody>
      </p:sp>
      <p:pic>
        <p:nvPicPr>
          <p:cNvPr id="9" name="Picture 8">
            <a:extLst>
              <a:ext uri="{FF2B5EF4-FFF2-40B4-BE49-F238E27FC236}">
                <a16:creationId xmlns:a16="http://schemas.microsoft.com/office/drawing/2014/main" id="{9396FACF-7C4F-4A38-92D3-E15373E47140}"/>
              </a:ext>
            </a:extLst>
          </p:cNvPr>
          <p:cNvPicPr>
            <a:picLocks noChangeAspect="1"/>
          </p:cNvPicPr>
          <p:nvPr/>
        </p:nvPicPr>
        <p:blipFill>
          <a:blip r:embed="rId3"/>
          <a:stretch>
            <a:fillRect/>
          </a:stretch>
        </p:blipFill>
        <p:spPr>
          <a:xfrm>
            <a:off x="4678540" y="2318637"/>
            <a:ext cx="1739543" cy="477762"/>
          </a:xfrm>
          <a:prstGeom prst="rect">
            <a:avLst/>
          </a:prstGeom>
        </p:spPr>
      </p:pic>
      <p:pic>
        <p:nvPicPr>
          <p:cNvPr id="11" name="Picture 10">
            <a:extLst>
              <a:ext uri="{FF2B5EF4-FFF2-40B4-BE49-F238E27FC236}">
                <a16:creationId xmlns:a16="http://schemas.microsoft.com/office/drawing/2014/main" id="{85A7A343-628A-4DCC-8E6F-C22578C6198E}"/>
              </a:ext>
            </a:extLst>
          </p:cNvPr>
          <p:cNvPicPr>
            <a:picLocks noChangeAspect="1"/>
          </p:cNvPicPr>
          <p:nvPr/>
        </p:nvPicPr>
        <p:blipFill>
          <a:blip r:embed="rId4"/>
          <a:stretch>
            <a:fillRect/>
          </a:stretch>
        </p:blipFill>
        <p:spPr>
          <a:xfrm>
            <a:off x="5005007" y="4121585"/>
            <a:ext cx="1413076" cy="417779"/>
          </a:xfrm>
          <a:prstGeom prst="rect">
            <a:avLst/>
          </a:prstGeom>
        </p:spPr>
      </p:pic>
    </p:spTree>
    <p:extLst>
      <p:ext uri="{BB962C8B-B14F-4D97-AF65-F5344CB8AC3E}">
        <p14:creationId xmlns:p14="http://schemas.microsoft.com/office/powerpoint/2010/main" val="207909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fade">
                                      <p:cBhvr>
                                        <p:cTn id="28"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EE48AF-DE02-4CE1-887F-B256928805F0}"/>
              </a:ext>
            </a:extLst>
          </p:cNvPr>
          <p:cNvSpPr txBox="1"/>
          <p:nvPr/>
        </p:nvSpPr>
        <p:spPr>
          <a:xfrm>
            <a:off x="165127" y="310379"/>
            <a:ext cx="10776990" cy="461665"/>
          </a:xfrm>
          <a:prstGeom prst="rect">
            <a:avLst/>
          </a:prstGeom>
          <a:noFill/>
        </p:spPr>
        <p:txBody>
          <a:bodyPr wrap="square" rtlCol="0">
            <a:spAutoFit/>
          </a:bodyPr>
          <a:lstStyle/>
          <a:p>
            <a:pPr marL="285750" indent="-285750">
              <a:buFont typeface="Arial" panose="020B0604020202020204" pitchFamily="34" charset="0"/>
              <a:buChar char="•"/>
            </a:pPr>
            <a:r>
              <a:rPr lang="en-GB" sz="2400" dirty="0"/>
              <a:t>Rearranging gives </a:t>
            </a:r>
          </a:p>
        </p:txBody>
      </p:sp>
      <p:pic>
        <p:nvPicPr>
          <p:cNvPr id="2" name="Picture 1"/>
          <p:cNvPicPr>
            <a:picLocks noChangeAspect="1"/>
          </p:cNvPicPr>
          <p:nvPr/>
        </p:nvPicPr>
        <p:blipFill>
          <a:blip r:embed="rId3"/>
          <a:stretch>
            <a:fillRect/>
          </a:stretch>
        </p:blipFill>
        <p:spPr>
          <a:xfrm>
            <a:off x="3050045" y="-89182"/>
            <a:ext cx="4238625" cy="1409700"/>
          </a:xfrm>
          <a:prstGeom prst="rect">
            <a:avLst/>
          </a:prstGeom>
        </p:spPr>
      </p:pic>
      <p:sp>
        <p:nvSpPr>
          <p:cNvPr id="7" name="TextBox 6">
            <a:extLst>
              <a:ext uri="{FF2B5EF4-FFF2-40B4-BE49-F238E27FC236}">
                <a16:creationId xmlns:a16="http://schemas.microsoft.com/office/drawing/2014/main" id="{CFEE48AF-DE02-4CE1-887F-B256928805F0}"/>
              </a:ext>
            </a:extLst>
          </p:cNvPr>
          <p:cNvSpPr txBox="1"/>
          <p:nvPr/>
        </p:nvSpPr>
        <p:spPr>
          <a:xfrm>
            <a:off x="165127" y="3965229"/>
            <a:ext cx="10776990" cy="1569660"/>
          </a:xfrm>
          <a:prstGeom prst="rect">
            <a:avLst/>
          </a:prstGeom>
          <a:noFill/>
        </p:spPr>
        <p:txBody>
          <a:bodyPr wrap="square" rtlCol="0">
            <a:spAutoFit/>
          </a:bodyPr>
          <a:lstStyle/>
          <a:p>
            <a:pPr marL="285750" indent="-285750">
              <a:buFont typeface="Arial" panose="020B0604020202020204" pitchFamily="34" charset="0"/>
              <a:buChar char="•"/>
            </a:pPr>
            <a:r>
              <a:rPr lang="en-GB" sz="2400" dirty="0"/>
              <a:t>The </a:t>
            </a:r>
            <a:r>
              <a:rPr lang="en-GB" sz="2400" dirty="0">
                <a:solidFill>
                  <a:srgbClr val="FF0000"/>
                </a:solidFill>
              </a:rPr>
              <a:t>scaling law gives </a:t>
            </a:r>
            <a:r>
              <a:rPr lang="en-GB" sz="2400" dirty="0"/>
              <a:t>the long time </a:t>
            </a:r>
            <a:r>
              <a:rPr lang="en-GB" sz="2400" dirty="0">
                <a:solidFill>
                  <a:srgbClr val="0070C0"/>
                </a:solidFill>
              </a:rPr>
              <a:t>functional</a:t>
            </a:r>
            <a:r>
              <a:rPr lang="en-GB" sz="2400" dirty="0"/>
              <a:t>                   and </a:t>
            </a:r>
            <a:r>
              <a:rPr lang="en-GB" sz="2400" dirty="0">
                <a:solidFill>
                  <a:srgbClr val="0070C0"/>
                </a:solidFill>
              </a:rPr>
              <a:t>parametric</a:t>
            </a:r>
            <a:r>
              <a:rPr lang="en-GB" sz="2400" dirty="0"/>
              <a:t>  </a:t>
            </a:r>
            <a:br>
              <a:rPr lang="en-GB" sz="2400" dirty="0"/>
            </a:br>
            <a:r>
              <a:rPr lang="en-GB" sz="2400" dirty="0"/>
              <a:t>dependence. </a:t>
            </a:r>
          </a:p>
          <a:p>
            <a:pPr marL="285750" indent="-285750">
              <a:buFont typeface="Arial" panose="020B0604020202020204" pitchFamily="34" charset="0"/>
              <a:buChar char="•"/>
            </a:pPr>
            <a:r>
              <a:rPr lang="en-GB" sz="2400" dirty="0"/>
              <a:t>The </a:t>
            </a:r>
            <a:r>
              <a:rPr lang="en-GB" sz="2400" dirty="0">
                <a:solidFill>
                  <a:srgbClr val="FF0000"/>
                </a:solidFill>
              </a:rPr>
              <a:t>similarity solution </a:t>
            </a:r>
            <a:r>
              <a:rPr lang="en-GB" sz="2400" dirty="0"/>
              <a:t>gives the </a:t>
            </a:r>
            <a:r>
              <a:rPr lang="en-GB" sz="2400" dirty="0">
                <a:solidFill>
                  <a:srgbClr val="0070C0"/>
                </a:solidFill>
              </a:rPr>
              <a:t>long time solution.</a:t>
            </a:r>
          </a:p>
          <a:p>
            <a:pPr marL="285750" indent="-285750">
              <a:buFont typeface="Arial" panose="020B0604020202020204" pitchFamily="34" charset="0"/>
              <a:buChar char="•"/>
            </a:pPr>
            <a:r>
              <a:rPr lang="en-GB" sz="2400" dirty="0"/>
              <a:t>The </a:t>
            </a:r>
            <a:r>
              <a:rPr lang="en-GB" sz="2400" dirty="0">
                <a:solidFill>
                  <a:srgbClr val="FF0000"/>
                </a:solidFill>
              </a:rPr>
              <a:t>analytic solution</a:t>
            </a:r>
            <a:r>
              <a:rPr lang="en-GB" sz="2400" dirty="0"/>
              <a:t> gives the </a:t>
            </a:r>
            <a:r>
              <a:rPr lang="en-GB" sz="2400" dirty="0">
                <a:solidFill>
                  <a:srgbClr val="0070C0"/>
                </a:solidFill>
              </a:rPr>
              <a:t>correct behaviour for all time</a:t>
            </a:r>
            <a:r>
              <a:rPr lang="en-GB" sz="2400" dirty="0"/>
              <a:t>. </a:t>
            </a:r>
          </a:p>
        </p:txBody>
      </p:sp>
      <p:pic>
        <p:nvPicPr>
          <p:cNvPr id="3076" name="Picture 4" descr="(\hat{z}/\hat{t})^{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8426" y="3915578"/>
            <a:ext cx="1149098" cy="46042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u/\rho g)^{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99155" y="3877870"/>
            <a:ext cx="1448692" cy="4734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FEE48AF-DE02-4CE1-887F-B256928805F0}"/>
              </a:ext>
            </a:extLst>
          </p:cNvPr>
          <p:cNvSpPr txBox="1"/>
          <p:nvPr/>
        </p:nvSpPr>
        <p:spPr>
          <a:xfrm>
            <a:off x="165127" y="1720079"/>
            <a:ext cx="10776990" cy="1200329"/>
          </a:xfrm>
          <a:prstGeom prst="rect">
            <a:avLst/>
          </a:prstGeom>
          <a:noFill/>
        </p:spPr>
        <p:txBody>
          <a:bodyPr wrap="square" rtlCol="0">
            <a:spAutoFit/>
          </a:bodyPr>
          <a:lstStyle/>
          <a:p>
            <a:pPr marL="285750" indent="-285750">
              <a:buFont typeface="Arial" panose="020B0604020202020204" pitchFamily="34" charset="0"/>
              <a:buChar char="•"/>
            </a:pPr>
            <a:r>
              <a:rPr lang="en-GB" sz="2400" dirty="0"/>
              <a:t>This has given us almost as much information as the similarity solution. </a:t>
            </a:r>
          </a:p>
          <a:p>
            <a:pPr marL="742950" lvl="1" indent="-285750">
              <a:buFont typeface="Arial" panose="020B0604020202020204" pitchFamily="34" charset="0"/>
              <a:buChar char="•"/>
            </a:pPr>
            <a:r>
              <a:rPr lang="en-GB" sz="2400" dirty="0"/>
              <a:t>It gives us the right functional form and parametric dependence.</a:t>
            </a:r>
          </a:p>
          <a:p>
            <a:pPr marL="742950" lvl="1" indent="-285750">
              <a:buFont typeface="Arial" panose="020B0604020202020204" pitchFamily="34" charset="0"/>
              <a:buChar char="•"/>
            </a:pPr>
            <a:r>
              <a:rPr lang="en-GB" sz="2400" dirty="0"/>
              <a:t>It doesn’t give us the right </a:t>
            </a:r>
            <a:r>
              <a:rPr lang="en-GB" sz="2400" dirty="0" err="1"/>
              <a:t>prefactor</a:t>
            </a:r>
            <a:r>
              <a:rPr lang="en-GB" sz="2400" dirty="0"/>
              <a:t>. </a:t>
            </a:r>
          </a:p>
        </p:txBody>
      </p:sp>
    </p:spTree>
    <p:extLst>
      <p:ext uri="{BB962C8B-B14F-4D97-AF65-F5344CB8AC3E}">
        <p14:creationId xmlns:p14="http://schemas.microsoft.com/office/powerpoint/2010/main" val="170450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fade">
                                      <p:cBhvr>
                                        <p:cTn id="23" dur="500"/>
                                        <p:tgtEl>
                                          <p:spTgt spid="3076"/>
                                        </p:tgtEl>
                                      </p:cBhvr>
                                    </p:animEffect>
                                  </p:childTnLst>
                                </p:cTn>
                              </p:par>
                              <p:par>
                                <p:cTn id="24" presetID="10" presetClass="entr" presetSubtype="0" fill="hold" nodeType="withEffect">
                                  <p:stCondLst>
                                    <p:cond delay="0"/>
                                  </p:stCondLst>
                                  <p:childTnLst>
                                    <p:set>
                                      <p:cBhvr>
                                        <p:cTn id="25" dur="1" fill="hold">
                                          <p:stCondLst>
                                            <p:cond delay="0"/>
                                          </p:stCondLst>
                                        </p:cTn>
                                        <p:tgtEl>
                                          <p:spTgt spid="3078"/>
                                        </p:tgtEl>
                                        <p:attrNameLst>
                                          <p:attrName>style.visibility</p:attrName>
                                        </p:attrNameLst>
                                      </p:cBhvr>
                                      <p:to>
                                        <p:strVal val="visible"/>
                                      </p:to>
                                    </p:set>
                                    <p:animEffect transition="in" filter="fade">
                                      <p:cBhvr>
                                        <p:cTn id="26"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238DCA-2F6D-4425-836C-3EF097BA1A63}"/>
              </a:ext>
            </a:extLst>
          </p:cNvPr>
          <p:cNvPicPr>
            <a:picLocks noChangeAspect="1"/>
          </p:cNvPicPr>
          <p:nvPr/>
        </p:nvPicPr>
        <p:blipFill>
          <a:blip r:embed="rId3"/>
          <a:stretch>
            <a:fillRect/>
          </a:stretch>
        </p:blipFill>
        <p:spPr>
          <a:xfrm>
            <a:off x="7875160" y="985981"/>
            <a:ext cx="360055" cy="532881"/>
          </a:xfrm>
          <a:prstGeom prst="rect">
            <a:avLst/>
          </a:prstGeom>
        </p:spPr>
      </p:pic>
      <p:pic>
        <p:nvPicPr>
          <p:cNvPr id="4" name="Picture 3">
            <a:extLst>
              <a:ext uri="{FF2B5EF4-FFF2-40B4-BE49-F238E27FC236}">
                <a16:creationId xmlns:a16="http://schemas.microsoft.com/office/drawing/2014/main" id="{7665D9E0-F5B2-4A04-BBCD-AE2F9158E76B}"/>
              </a:ext>
            </a:extLst>
          </p:cNvPr>
          <p:cNvPicPr>
            <a:picLocks noChangeAspect="1"/>
          </p:cNvPicPr>
          <p:nvPr/>
        </p:nvPicPr>
        <p:blipFill>
          <a:blip r:embed="rId3"/>
          <a:stretch>
            <a:fillRect/>
          </a:stretch>
        </p:blipFill>
        <p:spPr>
          <a:xfrm>
            <a:off x="2164425" y="1717159"/>
            <a:ext cx="360055" cy="532881"/>
          </a:xfrm>
          <a:prstGeom prst="rect">
            <a:avLst/>
          </a:prstGeom>
        </p:spPr>
      </p:pic>
      <p:sp>
        <p:nvSpPr>
          <p:cNvPr id="2" name="TextBox 1">
            <a:extLst>
              <a:ext uri="{FF2B5EF4-FFF2-40B4-BE49-F238E27FC236}">
                <a16:creationId xmlns:a16="http://schemas.microsoft.com/office/drawing/2014/main" id="{D7E792DF-7BED-41EE-A209-47CCCE9BC383}"/>
              </a:ext>
            </a:extLst>
          </p:cNvPr>
          <p:cNvSpPr txBox="1"/>
          <p:nvPr/>
        </p:nvSpPr>
        <p:spPr>
          <a:xfrm>
            <a:off x="316723" y="292881"/>
            <a:ext cx="11508832" cy="6001643"/>
          </a:xfrm>
          <a:prstGeom prst="rect">
            <a:avLst/>
          </a:prstGeom>
          <a:noFill/>
        </p:spPr>
        <p:txBody>
          <a:bodyPr wrap="square">
            <a:spAutoFit/>
          </a:bodyPr>
          <a:lstStyle/>
          <a:p>
            <a:pPr marL="285750" indent="-285750">
              <a:buFont typeface="Arial" panose="020B0604020202020204" pitchFamily="34" charset="0"/>
              <a:buChar char="•"/>
            </a:pPr>
            <a:r>
              <a:rPr lang="en-GB" sz="2400" dirty="0"/>
              <a:t>Let </a:t>
            </a:r>
            <a:r>
              <a:rPr lang="en-GB" sz="2400" i="1" dirty="0"/>
              <a:t>h</a:t>
            </a:r>
            <a:r>
              <a:rPr lang="en-GB" sz="2400" dirty="0"/>
              <a:t>(</a:t>
            </a:r>
            <a:r>
              <a:rPr lang="en-GB" sz="2400" i="1" dirty="0" err="1"/>
              <a:t>x</a:t>
            </a:r>
            <a:r>
              <a:rPr lang="en-GB" sz="2400" dirty="0" err="1"/>
              <a:t>,</a:t>
            </a:r>
            <a:r>
              <a:rPr lang="en-GB" sz="2400" i="1" dirty="0" err="1"/>
              <a:t>t</a:t>
            </a:r>
            <a:r>
              <a:rPr lang="en-GB" sz="2400" dirty="0"/>
              <a:t>) denote the thickness of the paint layer (where it exists).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Assume the paint acts as a resistive layer with conductivity     much lower than that of the solution. If the layer is thin, then it will act as a classical resistor with surface conductivity    /</a:t>
            </a:r>
            <a:r>
              <a:rPr lang="en-GB" sz="2400" i="1" dirty="0"/>
              <a:t>h</a:t>
            </a:r>
            <a:r>
              <a:rPr lang="en-GB" sz="2400" dirty="0"/>
              <a:t>.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We can relate the potential difference across the layer to the current across it:</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endParaRPr lang="en-GB" sz="2400" dirty="0"/>
          </a:p>
          <a:p>
            <a:pPr marL="285750" indent="-285750">
              <a:buFont typeface="Arial" panose="020B0604020202020204" pitchFamily="34" charset="0"/>
              <a:buChar char="•"/>
            </a:pPr>
            <a:r>
              <a:rPr lang="en-GB" sz="2400" dirty="0"/>
              <a:t>It is observed experimentally that, when the current is switched off, the paint dissolves back into solution at some rate </a:t>
            </a:r>
            <a:r>
              <a:rPr lang="en-GB" sz="2400" i="1" dirty="0"/>
              <a:t>d</a:t>
            </a:r>
            <a:r>
              <a:rPr lang="en-GB" sz="2400" dirty="0"/>
              <a:t>. So, </a:t>
            </a:r>
            <a:br>
              <a:rPr lang="en-GB" sz="2400" dirty="0"/>
            </a:br>
            <a:br>
              <a:rPr lang="en-GB" sz="2400" dirty="0"/>
            </a:br>
            <a:br>
              <a:rPr lang="en-GB" sz="2400" dirty="0"/>
            </a:br>
            <a:br>
              <a:rPr lang="en-GB" sz="2400" dirty="0"/>
            </a:br>
            <a:r>
              <a:rPr lang="en-GB" sz="2400" dirty="0"/>
              <a:t>where α = </a:t>
            </a:r>
            <a:r>
              <a:rPr lang="en-GB" sz="2400" i="1" dirty="0"/>
              <a:t>V</a:t>
            </a:r>
            <a:r>
              <a:rPr lang="en-GB" sz="2400" baseline="-25000" dirty="0"/>
              <a:t>M</a:t>
            </a:r>
            <a:r>
              <a:rPr lang="en-GB" sz="2400" dirty="0"/>
              <a:t>/</a:t>
            </a:r>
            <a:r>
              <a:rPr lang="en-GB" sz="2400" i="1" dirty="0"/>
              <a:t>F</a:t>
            </a:r>
            <a:r>
              <a:rPr lang="en-GB" sz="2400" dirty="0"/>
              <a:t>, where </a:t>
            </a:r>
            <a:r>
              <a:rPr lang="en-GB" sz="2400" i="1" dirty="0"/>
              <a:t>V</a:t>
            </a:r>
            <a:r>
              <a:rPr lang="en-GB" sz="2400" baseline="-25000" dirty="0"/>
              <a:t>M</a:t>
            </a:r>
            <a:r>
              <a:rPr lang="en-GB" sz="2400" dirty="0"/>
              <a:t> is the molar volume of solid paint and </a:t>
            </a:r>
            <a:r>
              <a:rPr lang="en-GB" sz="2400" i="1" dirty="0"/>
              <a:t>F</a:t>
            </a:r>
            <a:r>
              <a:rPr lang="en-GB" sz="2400" dirty="0"/>
              <a:t> is Faraday’s constant. </a:t>
            </a:r>
          </a:p>
        </p:txBody>
      </p:sp>
      <p:pic>
        <p:nvPicPr>
          <p:cNvPr id="6" name="Picture 5">
            <a:extLst>
              <a:ext uri="{FF2B5EF4-FFF2-40B4-BE49-F238E27FC236}">
                <a16:creationId xmlns:a16="http://schemas.microsoft.com/office/drawing/2014/main" id="{32A75935-8ADC-49A3-BDF1-38FB7C1483E5}"/>
              </a:ext>
            </a:extLst>
          </p:cNvPr>
          <p:cNvPicPr>
            <a:picLocks noChangeAspect="1"/>
          </p:cNvPicPr>
          <p:nvPr/>
        </p:nvPicPr>
        <p:blipFill>
          <a:blip r:embed="rId4"/>
          <a:stretch>
            <a:fillRect/>
          </a:stretch>
        </p:blipFill>
        <p:spPr>
          <a:xfrm>
            <a:off x="3311490" y="2970537"/>
            <a:ext cx="4248252" cy="859197"/>
          </a:xfrm>
          <a:prstGeom prst="rect">
            <a:avLst/>
          </a:prstGeom>
        </p:spPr>
      </p:pic>
      <p:pic>
        <p:nvPicPr>
          <p:cNvPr id="10" name="Picture 9">
            <a:extLst>
              <a:ext uri="{FF2B5EF4-FFF2-40B4-BE49-F238E27FC236}">
                <a16:creationId xmlns:a16="http://schemas.microsoft.com/office/drawing/2014/main" id="{5CCEA6E8-8C46-4A12-B17F-CD992E134F20}"/>
              </a:ext>
            </a:extLst>
          </p:cNvPr>
          <p:cNvPicPr>
            <a:picLocks noChangeAspect="1"/>
          </p:cNvPicPr>
          <p:nvPr/>
        </p:nvPicPr>
        <p:blipFill>
          <a:blip r:embed="rId5"/>
          <a:stretch>
            <a:fillRect/>
          </a:stretch>
        </p:blipFill>
        <p:spPr>
          <a:xfrm>
            <a:off x="3092379" y="4847292"/>
            <a:ext cx="4686473" cy="927270"/>
          </a:xfrm>
          <a:prstGeom prst="rect">
            <a:avLst/>
          </a:prstGeom>
        </p:spPr>
      </p:pic>
    </p:spTree>
    <p:extLst>
      <p:ext uri="{BB962C8B-B14F-4D97-AF65-F5344CB8AC3E}">
        <p14:creationId xmlns:p14="http://schemas.microsoft.com/office/powerpoint/2010/main" val="329311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500"/>
                                        <p:tgtEl>
                                          <p:spTgt spid="2">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31C5A3-EA31-4629-9822-E0A436C0DFF1}"/>
              </a:ext>
            </a:extLst>
          </p:cNvPr>
          <p:cNvPicPr>
            <a:picLocks noChangeAspect="1"/>
          </p:cNvPicPr>
          <p:nvPr/>
        </p:nvPicPr>
        <p:blipFill>
          <a:blip r:embed="rId3"/>
          <a:stretch>
            <a:fillRect/>
          </a:stretch>
        </p:blipFill>
        <p:spPr>
          <a:xfrm>
            <a:off x="1431625" y="906188"/>
            <a:ext cx="6753225" cy="704850"/>
          </a:xfrm>
          <a:prstGeom prst="rect">
            <a:avLst/>
          </a:prstGeom>
        </p:spPr>
      </p:pic>
      <p:sp>
        <p:nvSpPr>
          <p:cNvPr id="4" name="TextBox 3">
            <a:extLst>
              <a:ext uri="{FF2B5EF4-FFF2-40B4-BE49-F238E27FC236}">
                <a16:creationId xmlns:a16="http://schemas.microsoft.com/office/drawing/2014/main" id="{9B1BC818-6C6E-43E9-B7A6-5D08BE7F0CEA}"/>
              </a:ext>
            </a:extLst>
          </p:cNvPr>
          <p:cNvSpPr txBox="1"/>
          <p:nvPr/>
        </p:nvSpPr>
        <p:spPr>
          <a:xfrm>
            <a:off x="316723" y="292881"/>
            <a:ext cx="11508832" cy="461665"/>
          </a:xfrm>
          <a:prstGeom prst="rect">
            <a:avLst/>
          </a:prstGeom>
          <a:noFill/>
        </p:spPr>
        <p:txBody>
          <a:bodyPr wrap="square">
            <a:spAutoFit/>
          </a:bodyPr>
          <a:lstStyle/>
          <a:p>
            <a:pPr marL="285750" indent="-285750">
              <a:buFont typeface="Arial" panose="020B0604020202020204" pitchFamily="34" charset="0"/>
              <a:buChar char="•"/>
            </a:pPr>
            <a:r>
              <a:rPr lang="en-GB" sz="2400" dirty="0"/>
              <a:t>We non-</a:t>
            </a:r>
            <a:r>
              <a:rPr lang="en-GB" sz="2400" dirty="0" err="1"/>
              <a:t>dimensionalize</a:t>
            </a:r>
            <a:r>
              <a:rPr lang="en-GB" sz="2400" dirty="0"/>
              <a:t> via: </a:t>
            </a:r>
          </a:p>
        </p:txBody>
      </p:sp>
      <p:pic>
        <p:nvPicPr>
          <p:cNvPr id="6" name="Picture 5">
            <a:extLst>
              <a:ext uri="{FF2B5EF4-FFF2-40B4-BE49-F238E27FC236}">
                <a16:creationId xmlns:a16="http://schemas.microsoft.com/office/drawing/2014/main" id="{3BD745C8-9BB5-455A-BC9D-4C6545DC518B}"/>
              </a:ext>
            </a:extLst>
          </p:cNvPr>
          <p:cNvPicPr>
            <a:picLocks noChangeAspect="1"/>
          </p:cNvPicPr>
          <p:nvPr/>
        </p:nvPicPr>
        <p:blipFill>
          <a:blip r:embed="rId4"/>
          <a:stretch>
            <a:fillRect/>
          </a:stretch>
        </p:blipFill>
        <p:spPr>
          <a:xfrm>
            <a:off x="2165889" y="3019827"/>
            <a:ext cx="3905250" cy="542925"/>
          </a:xfrm>
          <a:prstGeom prst="rect">
            <a:avLst/>
          </a:prstGeom>
        </p:spPr>
      </p:pic>
      <p:sp>
        <p:nvSpPr>
          <p:cNvPr id="7" name="TextBox 6">
            <a:extLst>
              <a:ext uri="{FF2B5EF4-FFF2-40B4-BE49-F238E27FC236}">
                <a16:creationId xmlns:a16="http://schemas.microsoft.com/office/drawing/2014/main" id="{B940A6DC-CF39-4202-BC69-6FE5F7212EE2}"/>
              </a:ext>
            </a:extLst>
          </p:cNvPr>
          <p:cNvSpPr txBox="1"/>
          <p:nvPr/>
        </p:nvSpPr>
        <p:spPr>
          <a:xfrm>
            <a:off x="341584" y="2120519"/>
            <a:ext cx="11508832" cy="461665"/>
          </a:xfrm>
          <a:prstGeom prst="rect">
            <a:avLst/>
          </a:prstGeom>
          <a:noFill/>
        </p:spPr>
        <p:txBody>
          <a:bodyPr wrap="square">
            <a:spAutoFit/>
          </a:bodyPr>
          <a:lstStyle/>
          <a:p>
            <a:pPr marL="285750" indent="-285750">
              <a:buFont typeface="Arial" panose="020B0604020202020204" pitchFamily="34" charset="0"/>
              <a:buChar char="•"/>
            </a:pPr>
            <a:r>
              <a:rPr lang="en-GB" sz="2400" dirty="0"/>
              <a:t>The boundary conditions then read</a:t>
            </a:r>
          </a:p>
        </p:txBody>
      </p:sp>
      <p:pic>
        <p:nvPicPr>
          <p:cNvPr id="9" name="Picture 8">
            <a:extLst>
              <a:ext uri="{FF2B5EF4-FFF2-40B4-BE49-F238E27FC236}">
                <a16:creationId xmlns:a16="http://schemas.microsoft.com/office/drawing/2014/main" id="{1AD07F4D-6CFC-4304-B6F8-AD85FD27FB84}"/>
              </a:ext>
            </a:extLst>
          </p:cNvPr>
          <p:cNvPicPr>
            <a:picLocks noChangeAspect="1"/>
          </p:cNvPicPr>
          <p:nvPr/>
        </p:nvPicPr>
        <p:blipFill>
          <a:blip r:embed="rId5"/>
          <a:stretch>
            <a:fillRect/>
          </a:stretch>
        </p:blipFill>
        <p:spPr>
          <a:xfrm>
            <a:off x="8001406" y="2853540"/>
            <a:ext cx="1085850" cy="609600"/>
          </a:xfrm>
          <a:prstGeom prst="rect">
            <a:avLst/>
          </a:prstGeom>
        </p:spPr>
      </p:pic>
      <p:pic>
        <p:nvPicPr>
          <p:cNvPr id="11" name="Picture 10">
            <a:extLst>
              <a:ext uri="{FF2B5EF4-FFF2-40B4-BE49-F238E27FC236}">
                <a16:creationId xmlns:a16="http://schemas.microsoft.com/office/drawing/2014/main" id="{B4B8AFFE-32B0-4099-A371-0020940646EC}"/>
              </a:ext>
            </a:extLst>
          </p:cNvPr>
          <p:cNvPicPr>
            <a:picLocks noChangeAspect="1"/>
          </p:cNvPicPr>
          <p:nvPr/>
        </p:nvPicPr>
        <p:blipFill>
          <a:blip r:embed="rId6"/>
          <a:stretch>
            <a:fillRect/>
          </a:stretch>
        </p:blipFill>
        <p:spPr>
          <a:xfrm>
            <a:off x="9528263" y="906188"/>
            <a:ext cx="1152525" cy="638175"/>
          </a:xfrm>
          <a:prstGeom prst="rect">
            <a:avLst/>
          </a:prstGeom>
        </p:spPr>
      </p:pic>
      <p:pic>
        <p:nvPicPr>
          <p:cNvPr id="13" name="Picture 12">
            <a:extLst>
              <a:ext uri="{FF2B5EF4-FFF2-40B4-BE49-F238E27FC236}">
                <a16:creationId xmlns:a16="http://schemas.microsoft.com/office/drawing/2014/main" id="{637A087B-3FF2-42C5-A054-F2FEB3D4E2A2}"/>
              </a:ext>
            </a:extLst>
          </p:cNvPr>
          <p:cNvPicPr>
            <a:picLocks noChangeAspect="1"/>
          </p:cNvPicPr>
          <p:nvPr/>
        </p:nvPicPr>
        <p:blipFill>
          <a:blip r:embed="rId7"/>
          <a:stretch>
            <a:fillRect/>
          </a:stretch>
        </p:blipFill>
        <p:spPr>
          <a:xfrm>
            <a:off x="3014662" y="5266469"/>
            <a:ext cx="4333875" cy="628650"/>
          </a:xfrm>
          <a:prstGeom prst="rect">
            <a:avLst/>
          </a:prstGeom>
        </p:spPr>
      </p:pic>
      <p:sp>
        <p:nvSpPr>
          <p:cNvPr id="14" name="TextBox 13">
            <a:extLst>
              <a:ext uri="{FF2B5EF4-FFF2-40B4-BE49-F238E27FC236}">
                <a16:creationId xmlns:a16="http://schemas.microsoft.com/office/drawing/2014/main" id="{DD469886-6F18-42D8-B2FA-B83963E572C8}"/>
              </a:ext>
            </a:extLst>
          </p:cNvPr>
          <p:cNvSpPr txBox="1"/>
          <p:nvPr/>
        </p:nvSpPr>
        <p:spPr>
          <a:xfrm>
            <a:off x="316723" y="4609648"/>
            <a:ext cx="11508832" cy="461665"/>
          </a:xfrm>
          <a:prstGeom prst="rect">
            <a:avLst/>
          </a:prstGeom>
          <a:noFill/>
        </p:spPr>
        <p:txBody>
          <a:bodyPr wrap="square">
            <a:spAutoFit/>
          </a:bodyPr>
          <a:lstStyle/>
          <a:p>
            <a:pPr marL="285750" indent="-285750">
              <a:buFont typeface="Arial" panose="020B0604020202020204" pitchFamily="34" charset="0"/>
              <a:buChar char="•"/>
            </a:pPr>
            <a:r>
              <a:rPr lang="en-GB" sz="2400" dirty="0"/>
              <a:t>We exploit the smallness of </a:t>
            </a:r>
            <a:r>
              <a:rPr lang="el-GR" sz="2400" i="1" dirty="0"/>
              <a:t>ε</a:t>
            </a:r>
            <a:r>
              <a:rPr lang="en-GB" sz="2400" i="1" dirty="0"/>
              <a:t> </a:t>
            </a:r>
            <a:r>
              <a:rPr lang="en-GB" sz="2400" dirty="0"/>
              <a:t>and expand: </a:t>
            </a:r>
          </a:p>
        </p:txBody>
      </p:sp>
      <p:sp>
        <p:nvSpPr>
          <p:cNvPr id="15" name="TextBox 14">
            <a:extLst>
              <a:ext uri="{FF2B5EF4-FFF2-40B4-BE49-F238E27FC236}">
                <a16:creationId xmlns:a16="http://schemas.microsoft.com/office/drawing/2014/main" id="{C5DC8ACF-1F80-4343-BB5E-CEE989D0BDE4}"/>
              </a:ext>
            </a:extLst>
          </p:cNvPr>
          <p:cNvSpPr txBox="1"/>
          <p:nvPr/>
        </p:nvSpPr>
        <p:spPr>
          <a:xfrm>
            <a:off x="341584" y="6147425"/>
            <a:ext cx="11508832" cy="461665"/>
          </a:xfrm>
          <a:prstGeom prst="rect">
            <a:avLst/>
          </a:prstGeom>
          <a:noFill/>
        </p:spPr>
        <p:txBody>
          <a:bodyPr wrap="square">
            <a:spAutoFit/>
          </a:bodyPr>
          <a:lstStyle/>
          <a:p>
            <a:pPr marL="285750" indent="-285750">
              <a:buFont typeface="Arial" panose="020B0604020202020204" pitchFamily="34" charset="0"/>
              <a:buChar char="•"/>
            </a:pPr>
            <a:r>
              <a:rPr lang="en-GB" sz="2400" dirty="0"/>
              <a:t>We can then replace the boundary condition above to apply on </a:t>
            </a:r>
            <a:r>
              <a:rPr lang="en-GB" sz="2400" i="1" dirty="0"/>
              <a:t>y</a:t>
            </a:r>
            <a:r>
              <a:rPr lang="en-GB" sz="2400" dirty="0"/>
              <a:t>=0.</a:t>
            </a:r>
          </a:p>
        </p:txBody>
      </p:sp>
    </p:spTree>
    <p:extLst>
      <p:ext uri="{BB962C8B-B14F-4D97-AF65-F5344CB8AC3E}">
        <p14:creationId xmlns:p14="http://schemas.microsoft.com/office/powerpoint/2010/main" val="417109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500"/>
                                        <p:tgtEl>
                                          <p:spTgt spid="7">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animEffect transition="in" filter="fade">
                                      <p:cBhvr>
                                        <p:cTn id="29" dur="500"/>
                                        <p:tgtEl>
                                          <p:spTgt spid="14">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fade">
                                      <p:cBhvr>
                                        <p:cTn id="3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EC4F4D-1359-40C8-B1B9-86AB85E5C246}"/>
              </a:ext>
            </a:extLst>
          </p:cNvPr>
          <p:cNvPicPr>
            <a:picLocks noChangeAspect="1"/>
          </p:cNvPicPr>
          <p:nvPr/>
        </p:nvPicPr>
        <p:blipFill>
          <a:blip r:embed="rId3"/>
          <a:stretch>
            <a:fillRect/>
          </a:stretch>
        </p:blipFill>
        <p:spPr>
          <a:xfrm>
            <a:off x="4563919" y="918818"/>
            <a:ext cx="2126089" cy="461665"/>
          </a:xfrm>
          <a:prstGeom prst="rect">
            <a:avLst/>
          </a:prstGeom>
        </p:spPr>
      </p:pic>
      <p:sp>
        <p:nvSpPr>
          <p:cNvPr id="5" name="TextBox 4">
            <a:extLst>
              <a:ext uri="{FF2B5EF4-FFF2-40B4-BE49-F238E27FC236}">
                <a16:creationId xmlns:a16="http://schemas.microsoft.com/office/drawing/2014/main" id="{F647467B-3ECA-4826-B44F-F964E1FBF970}"/>
              </a:ext>
            </a:extLst>
          </p:cNvPr>
          <p:cNvSpPr txBox="1"/>
          <p:nvPr/>
        </p:nvSpPr>
        <p:spPr>
          <a:xfrm>
            <a:off x="316723" y="292881"/>
            <a:ext cx="11508832" cy="461665"/>
          </a:xfrm>
          <a:prstGeom prst="rect">
            <a:avLst/>
          </a:prstGeom>
          <a:noFill/>
        </p:spPr>
        <p:txBody>
          <a:bodyPr wrap="square">
            <a:spAutoFit/>
          </a:bodyPr>
          <a:lstStyle/>
          <a:p>
            <a:pPr marL="285750" indent="-285750">
              <a:buFont typeface="Arial" panose="020B0604020202020204" pitchFamily="34" charset="0"/>
              <a:buChar char="•"/>
            </a:pPr>
            <a:r>
              <a:rPr lang="en-GB" sz="2400" dirty="0"/>
              <a:t>In places where there is no paint (</a:t>
            </a:r>
            <a:r>
              <a:rPr lang="en-GB" sz="2400" i="1" dirty="0"/>
              <a:t>h</a:t>
            </a:r>
            <a:r>
              <a:rPr lang="en-GB" sz="2400" dirty="0"/>
              <a:t>=0) we apply </a:t>
            </a:r>
          </a:p>
        </p:txBody>
      </p:sp>
    </p:spTree>
    <p:extLst>
      <p:ext uri="{BB962C8B-B14F-4D97-AF65-F5344CB8AC3E}">
        <p14:creationId xmlns:p14="http://schemas.microsoft.com/office/powerpoint/2010/main" val="100333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47467B-3ECA-4826-B44F-F964E1FBF970}"/>
              </a:ext>
            </a:extLst>
          </p:cNvPr>
          <p:cNvSpPr txBox="1"/>
          <p:nvPr/>
        </p:nvSpPr>
        <p:spPr>
          <a:xfrm>
            <a:off x="316723" y="292881"/>
            <a:ext cx="11508832" cy="461665"/>
          </a:xfrm>
          <a:prstGeom prst="rect">
            <a:avLst/>
          </a:prstGeom>
          <a:noFill/>
        </p:spPr>
        <p:txBody>
          <a:bodyPr wrap="square">
            <a:spAutoFit/>
          </a:bodyPr>
          <a:lstStyle/>
          <a:p>
            <a:r>
              <a:rPr lang="en-GB" sz="2400" b="1" dirty="0"/>
              <a:t>Summary of lecture 7 </a:t>
            </a:r>
          </a:p>
        </p:txBody>
      </p:sp>
      <p:sp>
        <p:nvSpPr>
          <p:cNvPr id="6" name="TextBox 5">
            <a:extLst>
              <a:ext uri="{FF2B5EF4-FFF2-40B4-BE49-F238E27FC236}">
                <a16:creationId xmlns:a16="http://schemas.microsoft.com/office/drawing/2014/main" id="{F647467B-3ECA-4826-B44F-F964E1FBF970}"/>
              </a:ext>
            </a:extLst>
          </p:cNvPr>
          <p:cNvSpPr txBox="1"/>
          <p:nvPr/>
        </p:nvSpPr>
        <p:spPr>
          <a:xfrm>
            <a:off x="316723" y="1012209"/>
            <a:ext cx="11508832" cy="3416320"/>
          </a:xfrm>
          <a:prstGeom prst="rect">
            <a:avLst/>
          </a:prstGeom>
          <a:noFill/>
        </p:spPr>
        <p:txBody>
          <a:bodyPr wrap="square">
            <a:spAutoFit/>
          </a:bodyPr>
          <a:lstStyle/>
          <a:p>
            <a:pPr marL="285750" indent="-285750">
              <a:buFont typeface="Arial" panose="020B0604020202020204" pitchFamily="34" charset="0"/>
              <a:buChar char="•"/>
            </a:pPr>
            <a:r>
              <a:rPr lang="en-GB" sz="2400" dirty="0"/>
              <a:t>Solid melting is stable – a well-posed problem.</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Liquid freezing is unstable – an ill-posed problem.</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To model freezing we introduce a mushy region composed of liquid fraction </a:t>
            </a:r>
            <a:r>
              <a:rPr lang="el-GR" sz="2400" dirty="0"/>
              <a:t>θ</a:t>
            </a:r>
            <a:r>
              <a:rPr lang="en-GB" sz="2400" dirty="0"/>
              <a:t> and solid fraction 1-</a:t>
            </a:r>
            <a:r>
              <a:rPr lang="el-GR" sz="2400" dirty="0"/>
              <a:t>θ</a:t>
            </a:r>
            <a:r>
              <a:rPr lang="en-GB" sz="2400" dirty="0"/>
              <a:t>.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We solve for the temperature </a:t>
            </a:r>
            <a:r>
              <a:rPr lang="en-GB" sz="2400" i="1" dirty="0"/>
              <a:t>T </a:t>
            </a:r>
            <a:r>
              <a:rPr lang="en-GB" sz="2400" dirty="0"/>
              <a:t>in the solid and liquid regions and for </a:t>
            </a:r>
            <a:r>
              <a:rPr lang="el-GR" sz="2400" dirty="0"/>
              <a:t>θ</a:t>
            </a:r>
            <a:r>
              <a:rPr lang="en-GB" sz="2400" dirty="0"/>
              <a:t> in the mushy region.</a:t>
            </a:r>
          </a:p>
        </p:txBody>
      </p:sp>
    </p:spTree>
    <p:extLst>
      <p:ext uri="{BB962C8B-B14F-4D97-AF65-F5344CB8AC3E}">
        <p14:creationId xmlns:p14="http://schemas.microsoft.com/office/powerpoint/2010/main" val="90884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47467B-3ECA-4826-B44F-F964E1FBF970}"/>
              </a:ext>
            </a:extLst>
          </p:cNvPr>
          <p:cNvSpPr txBox="1"/>
          <p:nvPr/>
        </p:nvSpPr>
        <p:spPr>
          <a:xfrm>
            <a:off x="316723" y="292881"/>
            <a:ext cx="11508832" cy="461665"/>
          </a:xfrm>
          <a:prstGeom prst="rect">
            <a:avLst/>
          </a:prstGeom>
          <a:noFill/>
        </p:spPr>
        <p:txBody>
          <a:bodyPr wrap="square">
            <a:spAutoFit/>
          </a:bodyPr>
          <a:lstStyle/>
          <a:p>
            <a:r>
              <a:rPr lang="en-GB" sz="2400" b="1" dirty="0"/>
              <a:t>Electrochemical painting – recap </a:t>
            </a:r>
          </a:p>
        </p:txBody>
      </p:sp>
      <p:pic>
        <p:nvPicPr>
          <p:cNvPr id="2" name="Picture 1"/>
          <p:cNvPicPr>
            <a:picLocks noChangeAspect="1"/>
          </p:cNvPicPr>
          <p:nvPr/>
        </p:nvPicPr>
        <p:blipFill>
          <a:blip r:embed="rId3"/>
          <a:stretch>
            <a:fillRect/>
          </a:stretch>
        </p:blipFill>
        <p:spPr>
          <a:xfrm>
            <a:off x="1933574" y="666750"/>
            <a:ext cx="7010400" cy="4381500"/>
          </a:xfrm>
          <a:prstGeom prst="rect">
            <a:avLst/>
          </a:prstGeom>
        </p:spPr>
      </p:pic>
    </p:spTree>
    <p:extLst>
      <p:ext uri="{BB962C8B-B14F-4D97-AF65-F5344CB8AC3E}">
        <p14:creationId xmlns:p14="http://schemas.microsoft.com/office/powerpoint/2010/main" val="178287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47467B-3ECA-4826-B44F-F964E1FBF970}"/>
              </a:ext>
            </a:extLst>
          </p:cNvPr>
          <p:cNvSpPr txBox="1"/>
          <p:nvPr/>
        </p:nvSpPr>
        <p:spPr>
          <a:xfrm>
            <a:off x="288731" y="321744"/>
            <a:ext cx="11508832" cy="3785652"/>
          </a:xfrm>
          <a:prstGeom prst="rect">
            <a:avLst/>
          </a:prstGeom>
          <a:noFill/>
        </p:spPr>
        <p:txBody>
          <a:bodyPr wrap="square">
            <a:spAutoFit/>
          </a:bodyPr>
          <a:lstStyle/>
          <a:p>
            <a:pPr marL="285750" indent="-285750">
              <a:buFont typeface="Arial" panose="020B0604020202020204" pitchFamily="34" charset="0"/>
              <a:buChar char="•"/>
            </a:pPr>
            <a:r>
              <a:rPr lang="en-GB" sz="2400" dirty="0"/>
              <a:t>The geometry to solve Laplace’s equation is specified in advance.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But the points x= ±</a:t>
            </a:r>
            <a:r>
              <a:rPr lang="en-GB" sz="2400" i="1" dirty="0"/>
              <a:t>c </a:t>
            </a:r>
            <a:r>
              <a:rPr lang="en-GB" sz="2400" dirty="0"/>
              <a:t> where the boundary conditions switch from </a:t>
            </a:r>
            <a:r>
              <a:rPr lang="en-GB" sz="2400" dirty="0" err="1"/>
              <a:t>Dirchlet</a:t>
            </a:r>
            <a:r>
              <a:rPr lang="en-GB" sz="2400" dirty="0"/>
              <a:t> to Neumann are not known in advance and must be found as part of the solution.</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These </a:t>
            </a:r>
            <a:r>
              <a:rPr lang="en-GB" sz="2400" i="1" dirty="0"/>
              <a:t>points </a:t>
            </a:r>
            <a:r>
              <a:rPr lang="en-GB" sz="2400" dirty="0"/>
              <a:t>are the free boundaries.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This is called a </a:t>
            </a:r>
            <a:r>
              <a:rPr lang="en-GB" sz="2400" dirty="0" err="1"/>
              <a:t>codimension</a:t>
            </a:r>
            <a:r>
              <a:rPr lang="en-GB" sz="2400" dirty="0"/>
              <a:t> two free boundary problem because two is the </a:t>
            </a:r>
            <a:r>
              <a:rPr lang="en-GB" sz="2400" dirty="0" err="1"/>
              <a:t>codimension</a:t>
            </a:r>
            <a:r>
              <a:rPr lang="en-GB" sz="2400" dirty="0"/>
              <a:t> between the space in which the problem is posed (two dimensions) and the free boundaries (points, i.e., zero dimensions).</a:t>
            </a:r>
          </a:p>
        </p:txBody>
      </p:sp>
    </p:spTree>
    <p:extLst>
      <p:ext uri="{BB962C8B-B14F-4D97-AF65-F5344CB8AC3E}">
        <p14:creationId xmlns:p14="http://schemas.microsoft.com/office/powerpoint/2010/main" val="348460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933574" y="200216"/>
            <a:ext cx="7010400" cy="4381500"/>
          </a:xfrm>
          <a:prstGeom prst="rect">
            <a:avLst/>
          </a:prstGeom>
        </p:spPr>
      </p:pic>
      <p:sp>
        <p:nvSpPr>
          <p:cNvPr id="5" name="TextBox 4">
            <a:extLst>
              <a:ext uri="{FF2B5EF4-FFF2-40B4-BE49-F238E27FC236}">
                <a16:creationId xmlns:a16="http://schemas.microsoft.com/office/drawing/2014/main" id="{F647467B-3ECA-4826-B44F-F964E1FBF970}"/>
              </a:ext>
            </a:extLst>
          </p:cNvPr>
          <p:cNvSpPr txBox="1"/>
          <p:nvPr/>
        </p:nvSpPr>
        <p:spPr>
          <a:xfrm>
            <a:off x="107173" y="240655"/>
            <a:ext cx="11508832" cy="461665"/>
          </a:xfrm>
          <a:prstGeom prst="rect">
            <a:avLst/>
          </a:prstGeom>
          <a:noFill/>
        </p:spPr>
        <p:txBody>
          <a:bodyPr wrap="square">
            <a:spAutoFit/>
          </a:bodyPr>
          <a:lstStyle/>
          <a:p>
            <a:pPr marL="285750" indent="-285750">
              <a:buFont typeface="Arial" panose="020B0604020202020204" pitchFamily="34" charset="0"/>
              <a:buChar char="•"/>
            </a:pPr>
            <a:r>
              <a:rPr lang="en-GB" sz="2400" dirty="0"/>
              <a:t>Consider the steady problem</a:t>
            </a:r>
          </a:p>
        </p:txBody>
      </p:sp>
      <p:cxnSp>
        <p:nvCxnSpPr>
          <p:cNvPr id="7" name="Straight Connector 6"/>
          <p:cNvCxnSpPr/>
          <p:nvPr/>
        </p:nvCxnSpPr>
        <p:spPr>
          <a:xfrm>
            <a:off x="5400675" y="3338703"/>
            <a:ext cx="361950"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391150" y="3348228"/>
            <a:ext cx="361950"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647467B-3ECA-4826-B44F-F964E1FBF970}"/>
              </a:ext>
            </a:extLst>
          </p:cNvPr>
          <p:cNvSpPr txBox="1"/>
          <p:nvPr/>
        </p:nvSpPr>
        <p:spPr>
          <a:xfrm>
            <a:off x="-347707" y="4796528"/>
            <a:ext cx="11858713" cy="461665"/>
          </a:xfrm>
          <a:prstGeom prst="rect">
            <a:avLst/>
          </a:prstGeom>
          <a:noFill/>
        </p:spPr>
        <p:txBody>
          <a:bodyPr wrap="square">
            <a:spAutoFit/>
          </a:bodyPr>
          <a:lstStyle/>
          <a:p>
            <a:pPr marL="742950" lvl="1" indent="-285750">
              <a:buFont typeface="Arial" panose="020B0604020202020204" pitchFamily="34" charset="0"/>
              <a:buChar char="•"/>
            </a:pPr>
            <a:r>
              <a:rPr lang="en-GB" sz="2400" dirty="0"/>
              <a:t>We can solve for </a:t>
            </a:r>
            <a:r>
              <a:rPr lang="el-GR" sz="2400" dirty="0"/>
              <a:t>φ</a:t>
            </a:r>
            <a:r>
              <a:rPr lang="en-GB" sz="2400" dirty="0"/>
              <a:t> and then determine </a:t>
            </a:r>
            <a:r>
              <a:rPr lang="en-GB" sz="2400" i="1" dirty="0"/>
              <a:t>h</a:t>
            </a:r>
            <a:r>
              <a:rPr lang="en-GB" sz="2400" dirty="0"/>
              <a:t> after using the remaining boundary condition </a:t>
            </a:r>
          </a:p>
        </p:txBody>
      </p:sp>
      <p:pic>
        <p:nvPicPr>
          <p:cNvPr id="12" name="Picture 11"/>
          <p:cNvPicPr>
            <a:picLocks noChangeAspect="1"/>
          </p:cNvPicPr>
          <p:nvPr/>
        </p:nvPicPr>
        <p:blipFill>
          <a:blip r:embed="rId4"/>
          <a:stretch>
            <a:fillRect/>
          </a:stretch>
        </p:blipFill>
        <p:spPr>
          <a:xfrm>
            <a:off x="4037840" y="5265767"/>
            <a:ext cx="1924050" cy="790575"/>
          </a:xfrm>
          <a:prstGeom prst="rect">
            <a:avLst/>
          </a:prstGeom>
        </p:spPr>
      </p:pic>
      <p:sp>
        <p:nvSpPr>
          <p:cNvPr id="13" name="TextBox 12">
            <a:extLst>
              <a:ext uri="{FF2B5EF4-FFF2-40B4-BE49-F238E27FC236}">
                <a16:creationId xmlns:a16="http://schemas.microsoft.com/office/drawing/2014/main" id="{F647467B-3ECA-4826-B44F-F964E1FBF970}"/>
              </a:ext>
            </a:extLst>
          </p:cNvPr>
          <p:cNvSpPr txBox="1"/>
          <p:nvPr/>
        </p:nvSpPr>
        <p:spPr>
          <a:xfrm>
            <a:off x="-347707" y="6167154"/>
            <a:ext cx="11858713" cy="461665"/>
          </a:xfrm>
          <a:prstGeom prst="rect">
            <a:avLst/>
          </a:prstGeom>
          <a:noFill/>
        </p:spPr>
        <p:txBody>
          <a:bodyPr wrap="square">
            <a:spAutoFit/>
          </a:bodyPr>
          <a:lstStyle/>
          <a:p>
            <a:pPr marL="742950" lvl="1" indent="-285750">
              <a:buFont typeface="Arial" panose="020B0604020202020204" pitchFamily="34" charset="0"/>
              <a:buChar char="•"/>
            </a:pPr>
            <a:r>
              <a:rPr lang="en-GB" sz="2400" dirty="0"/>
              <a:t>Note that since </a:t>
            </a:r>
            <a:r>
              <a:rPr lang="en-GB" sz="2400" i="1" dirty="0"/>
              <a:t>h</a:t>
            </a:r>
            <a:r>
              <a:rPr lang="en-GB" sz="2400" dirty="0"/>
              <a:t>≥0 this means that </a:t>
            </a:r>
            <a:r>
              <a:rPr lang="el-GR" sz="2400" dirty="0"/>
              <a:t>φ</a:t>
            </a:r>
            <a:r>
              <a:rPr lang="en-GB" sz="2400" dirty="0"/>
              <a:t>(</a:t>
            </a:r>
            <a:r>
              <a:rPr lang="en-GB" sz="2400" i="1" dirty="0"/>
              <a:t>x</a:t>
            </a:r>
            <a:r>
              <a:rPr lang="en-GB" sz="2400" dirty="0"/>
              <a:t>,0)≥0.</a:t>
            </a:r>
          </a:p>
        </p:txBody>
      </p:sp>
    </p:spTree>
    <p:extLst>
      <p:ext uri="{BB962C8B-B14F-4D97-AF65-F5344CB8AC3E}">
        <p14:creationId xmlns:p14="http://schemas.microsoft.com/office/powerpoint/2010/main" val="33196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Effect transition="in" filter="fade">
                                      <p:cBhvr>
                                        <p:cTn id="2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47467B-3ECA-4826-B44F-F964E1FBF970}"/>
              </a:ext>
            </a:extLst>
          </p:cNvPr>
          <p:cNvSpPr txBox="1"/>
          <p:nvPr/>
        </p:nvSpPr>
        <p:spPr>
          <a:xfrm>
            <a:off x="316723" y="292881"/>
            <a:ext cx="11508832" cy="830997"/>
          </a:xfrm>
          <a:prstGeom prst="rect">
            <a:avLst/>
          </a:prstGeom>
          <a:noFill/>
        </p:spPr>
        <p:txBody>
          <a:bodyPr wrap="square">
            <a:spAutoFit/>
          </a:bodyPr>
          <a:lstStyle/>
          <a:p>
            <a:pPr marL="285750" indent="-285750">
              <a:buFont typeface="Arial" panose="020B0604020202020204" pitchFamily="34" charset="0"/>
              <a:buChar char="•"/>
            </a:pPr>
            <a:r>
              <a:rPr lang="en-GB" sz="2400" dirty="0"/>
              <a:t>Suppose that the earth is a single point at (0,1). Then the potential near this point is a point singularity with unit strength: </a:t>
            </a:r>
          </a:p>
        </p:txBody>
      </p:sp>
      <p:pic>
        <p:nvPicPr>
          <p:cNvPr id="2" name="Picture 1"/>
          <p:cNvPicPr>
            <a:picLocks noChangeAspect="1"/>
          </p:cNvPicPr>
          <p:nvPr/>
        </p:nvPicPr>
        <p:blipFill>
          <a:blip r:embed="rId3"/>
          <a:stretch>
            <a:fillRect/>
          </a:stretch>
        </p:blipFill>
        <p:spPr>
          <a:xfrm>
            <a:off x="1206756" y="1226113"/>
            <a:ext cx="8677275" cy="885825"/>
          </a:xfrm>
          <a:prstGeom prst="rect">
            <a:avLst/>
          </a:prstGeom>
        </p:spPr>
      </p:pic>
    </p:spTree>
    <p:extLst>
      <p:ext uri="{BB962C8B-B14F-4D97-AF65-F5344CB8AC3E}">
        <p14:creationId xmlns:p14="http://schemas.microsoft.com/office/powerpoint/2010/main" val="353296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59155" y="1173386"/>
            <a:ext cx="8372475" cy="885825"/>
          </a:xfrm>
          <a:prstGeom prst="rect">
            <a:avLst/>
          </a:prstGeom>
        </p:spPr>
      </p:pic>
      <p:sp>
        <p:nvSpPr>
          <p:cNvPr id="13" name="TextBox 12">
            <a:extLst>
              <a:ext uri="{FF2B5EF4-FFF2-40B4-BE49-F238E27FC236}">
                <a16:creationId xmlns:a16="http://schemas.microsoft.com/office/drawing/2014/main" id="{F647467B-3ECA-4826-B44F-F964E1FBF970}"/>
              </a:ext>
            </a:extLst>
          </p:cNvPr>
          <p:cNvSpPr txBox="1"/>
          <p:nvPr/>
        </p:nvSpPr>
        <p:spPr>
          <a:xfrm>
            <a:off x="316723" y="238879"/>
            <a:ext cx="11508832" cy="830997"/>
          </a:xfrm>
          <a:prstGeom prst="rect">
            <a:avLst/>
          </a:prstGeom>
          <a:noFill/>
        </p:spPr>
        <p:txBody>
          <a:bodyPr wrap="square">
            <a:spAutoFit/>
          </a:bodyPr>
          <a:lstStyle/>
          <a:p>
            <a:pPr marL="285750" indent="-285750">
              <a:buFont typeface="Arial" panose="020B0604020202020204" pitchFamily="34" charset="0"/>
              <a:buChar char="•"/>
            </a:pPr>
            <a:r>
              <a:rPr lang="en-GB" sz="2400" dirty="0"/>
              <a:t>We subtract off the singularity, an image at (0,-1) and </a:t>
            </a:r>
            <a:r>
              <a:rPr lang="el-GR" sz="2400" dirty="0"/>
              <a:t>δ</a:t>
            </a:r>
            <a:r>
              <a:rPr lang="en-GB" sz="2400" dirty="0"/>
              <a:t>y to satisfy the boundary condition ∂</a:t>
            </a:r>
            <a:r>
              <a:rPr lang="el-GR" sz="2400" dirty="0"/>
              <a:t>φ</a:t>
            </a:r>
            <a:r>
              <a:rPr lang="en-GB" sz="2400" dirty="0"/>
              <a:t>/∂</a:t>
            </a:r>
            <a:r>
              <a:rPr lang="en-GB" sz="2400" i="1" dirty="0"/>
              <a:t>y</a:t>
            </a:r>
            <a:r>
              <a:rPr lang="en-GB" sz="2400" dirty="0"/>
              <a:t>=</a:t>
            </a:r>
            <a:r>
              <a:rPr lang="el-GR" sz="2400" i="1" dirty="0"/>
              <a:t>δ</a:t>
            </a:r>
            <a:r>
              <a:rPr lang="el-GR" sz="2400" dirty="0"/>
              <a:t> </a:t>
            </a:r>
            <a:r>
              <a:rPr lang="en-GB" sz="2400" dirty="0"/>
              <a:t> on </a:t>
            </a:r>
            <a:r>
              <a:rPr lang="en-GB" sz="2400" i="1" dirty="0"/>
              <a:t>y</a:t>
            </a:r>
            <a:r>
              <a:rPr lang="en-GB" sz="2400" dirty="0"/>
              <a:t>=</a:t>
            </a:r>
            <a:r>
              <a:rPr lang="en-GB" sz="2400" i="1" dirty="0"/>
              <a:t>h</a:t>
            </a:r>
            <a:r>
              <a:rPr lang="en-GB" sz="2400" dirty="0"/>
              <a:t>: </a:t>
            </a:r>
          </a:p>
        </p:txBody>
      </p:sp>
    </p:spTree>
    <p:extLst>
      <p:ext uri="{BB962C8B-B14F-4D97-AF65-F5344CB8AC3E}">
        <p14:creationId xmlns:p14="http://schemas.microsoft.com/office/powerpoint/2010/main" val="83367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47467B-3ECA-4826-B44F-F964E1FBF970}"/>
              </a:ext>
            </a:extLst>
          </p:cNvPr>
          <p:cNvSpPr txBox="1"/>
          <p:nvPr/>
        </p:nvSpPr>
        <p:spPr>
          <a:xfrm>
            <a:off x="316723" y="292881"/>
            <a:ext cx="11508832" cy="461665"/>
          </a:xfrm>
          <a:prstGeom prst="rect">
            <a:avLst/>
          </a:prstGeom>
          <a:noFill/>
        </p:spPr>
        <p:txBody>
          <a:bodyPr wrap="square">
            <a:spAutoFit/>
          </a:bodyPr>
          <a:lstStyle/>
          <a:p>
            <a:pPr marL="285750" indent="-285750">
              <a:buFont typeface="Arial" panose="020B0604020202020204" pitchFamily="34" charset="0"/>
              <a:buChar char="•"/>
            </a:pPr>
            <a:r>
              <a:rPr lang="en-GB" sz="2400" dirty="0"/>
              <a:t>The problem then reads: </a:t>
            </a:r>
          </a:p>
        </p:txBody>
      </p:sp>
      <p:pic>
        <p:nvPicPr>
          <p:cNvPr id="4" name="Picture 3"/>
          <p:cNvPicPr>
            <a:picLocks noChangeAspect="1"/>
          </p:cNvPicPr>
          <p:nvPr/>
        </p:nvPicPr>
        <p:blipFill>
          <a:blip r:embed="rId3"/>
          <a:stretch>
            <a:fillRect/>
          </a:stretch>
        </p:blipFill>
        <p:spPr>
          <a:xfrm>
            <a:off x="1781175" y="904875"/>
            <a:ext cx="6800850" cy="2628900"/>
          </a:xfrm>
          <a:prstGeom prst="rect">
            <a:avLst/>
          </a:prstGeom>
        </p:spPr>
      </p:pic>
      <p:pic>
        <p:nvPicPr>
          <p:cNvPr id="5" name="Picture 4"/>
          <p:cNvPicPr>
            <a:picLocks noChangeAspect="1"/>
          </p:cNvPicPr>
          <p:nvPr/>
        </p:nvPicPr>
        <p:blipFill>
          <a:blip r:embed="rId4"/>
          <a:stretch>
            <a:fillRect/>
          </a:stretch>
        </p:blipFill>
        <p:spPr>
          <a:xfrm>
            <a:off x="1600200" y="3990974"/>
            <a:ext cx="2390775" cy="742950"/>
          </a:xfrm>
          <a:prstGeom prst="rect">
            <a:avLst/>
          </a:prstGeom>
        </p:spPr>
      </p:pic>
      <p:sp>
        <p:nvSpPr>
          <p:cNvPr id="6" name="TextBox 5">
            <a:extLst>
              <a:ext uri="{FF2B5EF4-FFF2-40B4-BE49-F238E27FC236}">
                <a16:creationId xmlns:a16="http://schemas.microsoft.com/office/drawing/2014/main" id="{F647467B-3ECA-4826-B44F-F964E1FBF970}"/>
              </a:ext>
            </a:extLst>
          </p:cNvPr>
          <p:cNvSpPr txBox="1"/>
          <p:nvPr/>
        </p:nvSpPr>
        <p:spPr>
          <a:xfrm>
            <a:off x="802498" y="4103042"/>
            <a:ext cx="2483627" cy="461665"/>
          </a:xfrm>
          <a:prstGeom prst="rect">
            <a:avLst/>
          </a:prstGeom>
          <a:noFill/>
        </p:spPr>
        <p:txBody>
          <a:bodyPr wrap="square">
            <a:spAutoFit/>
          </a:bodyPr>
          <a:lstStyle/>
          <a:p>
            <a:r>
              <a:rPr lang="en-GB" sz="2400" dirty="0"/>
              <a:t>where </a:t>
            </a:r>
          </a:p>
        </p:txBody>
      </p:sp>
    </p:spTree>
    <p:extLst>
      <p:ext uri="{BB962C8B-B14F-4D97-AF65-F5344CB8AC3E}">
        <p14:creationId xmlns:p14="http://schemas.microsoft.com/office/powerpoint/2010/main" val="349018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4746</TotalTime>
  <Words>5856</Words>
  <Application>Microsoft Office PowerPoint</Application>
  <PresentationFormat>Widescreen</PresentationFormat>
  <Paragraphs>671</Paragraphs>
  <Slides>109</Slides>
  <Notes>108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109</vt:i4>
      </vt:variant>
    </vt:vector>
  </HeadingPairs>
  <TitlesOfParts>
    <vt:vector size="114" baseType="lpstr">
      <vt:lpstr>Arial</vt:lpstr>
      <vt:lpstr>Calibri</vt:lpstr>
      <vt:lpstr>Calibri Light</vt:lpstr>
      <vt:lpstr>MV Boli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Griffiths</dc:creator>
  <cp:lastModifiedBy>Ian</cp:lastModifiedBy>
  <cp:revision>123</cp:revision>
  <dcterms:created xsi:type="dcterms:W3CDTF">2021-01-16T20:56:06Z</dcterms:created>
  <dcterms:modified xsi:type="dcterms:W3CDTF">2022-01-18T18:12:34Z</dcterms:modified>
</cp:coreProperties>
</file>