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tags/tag1.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65" r:id="rId2"/>
    <p:sldId id="503" r:id="rId3"/>
    <p:sldId id="257" r:id="rId4"/>
    <p:sldId id="258" r:id="rId5"/>
    <p:sldId id="260" r:id="rId6"/>
    <p:sldId id="259" r:id="rId7"/>
    <p:sldId id="261" r:id="rId8"/>
    <p:sldId id="263" r:id="rId9"/>
    <p:sldId id="266" r:id="rId10"/>
    <p:sldId id="264" r:id="rId11"/>
    <p:sldId id="507" r:id="rId12"/>
    <p:sldId id="271" r:id="rId13"/>
    <p:sldId id="267" r:id="rId14"/>
    <p:sldId id="268" r:id="rId15"/>
    <p:sldId id="269" r:id="rId16"/>
    <p:sldId id="270" r:id="rId17"/>
    <p:sldId id="273" r:id="rId18"/>
    <p:sldId id="272" r:id="rId19"/>
    <p:sldId id="274" r:id="rId20"/>
    <p:sldId id="275" r:id="rId21"/>
    <p:sldId id="276" r:id="rId22"/>
    <p:sldId id="277" r:id="rId23"/>
    <p:sldId id="282" r:id="rId24"/>
    <p:sldId id="278" r:id="rId25"/>
    <p:sldId id="280" r:id="rId26"/>
    <p:sldId id="281" r:id="rId27"/>
    <p:sldId id="283" r:id="rId28"/>
    <p:sldId id="279" r:id="rId29"/>
    <p:sldId id="284" r:id="rId30"/>
    <p:sldId id="285" r:id="rId31"/>
    <p:sldId id="286" r:id="rId32"/>
    <p:sldId id="287" r:id="rId33"/>
    <p:sldId id="288" r:id="rId34"/>
    <p:sldId id="289" r:id="rId35"/>
    <p:sldId id="290" r:id="rId36"/>
    <p:sldId id="291" r:id="rId37"/>
    <p:sldId id="298" r:id="rId38"/>
    <p:sldId id="293" r:id="rId39"/>
    <p:sldId id="292" r:id="rId40"/>
    <p:sldId id="294" r:id="rId41"/>
    <p:sldId id="295"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444" r:id="rId57"/>
    <p:sldId id="445" r:id="rId58"/>
    <p:sldId id="296" r:id="rId59"/>
    <p:sldId id="446" r:id="rId60"/>
    <p:sldId id="448" r:id="rId61"/>
    <p:sldId id="449" r:id="rId62"/>
    <p:sldId id="450" r:id="rId63"/>
    <p:sldId id="451" r:id="rId64"/>
    <p:sldId id="452" r:id="rId65"/>
    <p:sldId id="453" r:id="rId66"/>
    <p:sldId id="454" r:id="rId67"/>
    <p:sldId id="455" r:id="rId68"/>
    <p:sldId id="456" r:id="rId69"/>
    <p:sldId id="447" r:id="rId70"/>
    <p:sldId id="457" r:id="rId71"/>
    <p:sldId id="458" r:id="rId72"/>
    <p:sldId id="504" r:id="rId73"/>
    <p:sldId id="505" r:id="rId74"/>
    <p:sldId id="461" r:id="rId75"/>
    <p:sldId id="462" r:id="rId76"/>
    <p:sldId id="463" r:id="rId77"/>
    <p:sldId id="464" r:id="rId78"/>
    <p:sldId id="465" r:id="rId79"/>
    <p:sldId id="467" r:id="rId80"/>
    <p:sldId id="506" r:id="rId81"/>
    <p:sldId id="466" r:id="rId82"/>
    <p:sldId id="468" r:id="rId83"/>
    <p:sldId id="469" r:id="rId84"/>
    <p:sldId id="471" r:id="rId85"/>
    <p:sldId id="460" r:id="rId86"/>
    <p:sldId id="475" r:id="rId87"/>
    <p:sldId id="474" r:id="rId88"/>
    <p:sldId id="476" r:id="rId89"/>
    <p:sldId id="497" r:id="rId90"/>
    <p:sldId id="477" r:id="rId91"/>
    <p:sldId id="478" r:id="rId92"/>
    <p:sldId id="479" r:id="rId93"/>
    <p:sldId id="473" r:id="rId94"/>
    <p:sldId id="481" r:id="rId95"/>
    <p:sldId id="484" r:id="rId96"/>
    <p:sldId id="498" r:id="rId97"/>
    <p:sldId id="485" r:id="rId98"/>
    <p:sldId id="486" r:id="rId99"/>
    <p:sldId id="500" r:id="rId100"/>
    <p:sldId id="482" r:id="rId101"/>
    <p:sldId id="488" r:id="rId102"/>
    <p:sldId id="490" r:id="rId103"/>
    <p:sldId id="491" r:id="rId104"/>
    <p:sldId id="493" r:id="rId105"/>
    <p:sldId id="499" r:id="rId106"/>
    <p:sldId id="489" r:id="rId107"/>
    <p:sldId id="495" r:id="rId108"/>
    <p:sldId id="496" r:id="rId109"/>
    <p:sldId id="494" r:id="rId110"/>
    <p:sldId id="487" r:id="rId1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8DFAD-5438-44D2-A869-0000FBB02EC7}" v="1" dt="2021-02-15T21:08:42.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2987" autoAdjust="0"/>
  </p:normalViewPr>
  <p:slideViewPr>
    <p:cSldViewPr snapToGrid="0">
      <p:cViewPr varScale="1">
        <p:scale>
          <a:sx n="118" d="100"/>
          <a:sy n="118" d="100"/>
        </p:scale>
        <p:origin x="5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Calibri Light" panose="020F0302020204030204" pitchFamily="34" charset="0"/>
              </a:defRPr>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Calibri Light" panose="020F0302020204030204" pitchFamily="34" charset="0"/>
              </a:defRPr>
            </a:lvl1pPr>
          </a:lstStyle>
          <a:p>
            <a:fld id="{59262C16-7AB7-4E91-AD8C-7D71F6AA4686}" type="datetimeFigureOut">
              <a:rPr lang="en-GB" smtClean="0"/>
              <a:pPr/>
              <a:t>09/01/2025</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Calibri Light" panose="020F0302020204030204"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Calibri Light" panose="020F0302020204030204" pitchFamily="34" charset="0"/>
              </a:defRPr>
            </a:lvl1pPr>
          </a:lstStyle>
          <a:p>
            <a:fld id="{7F652BC4-3506-4991-9368-2AB4291B3B25}" type="slidenum">
              <a:rPr lang="en-GB" smtClean="0"/>
              <a:pPr/>
              <a:t>‹#›</a:t>
            </a:fld>
            <a:endParaRPr lang="en-GB" dirty="0"/>
          </a:p>
        </p:txBody>
      </p:sp>
    </p:spTree>
    <p:extLst>
      <p:ext uri="{BB962C8B-B14F-4D97-AF65-F5344CB8AC3E}">
        <p14:creationId xmlns:p14="http://schemas.microsoft.com/office/powerpoint/2010/main" val="411380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a:lvl2pPr marL="457200" algn="l" defTabSz="914400" rtl="0" eaLnBrk="1" latinLnBrk="0" hangingPunct="1">
      <a:defRPr sz="1200" b="0" i="0" kern="1200">
        <a:solidFill>
          <a:schemeClr val="tx1"/>
        </a:solidFill>
        <a:latin typeface="Calibri Light" panose="020F0302020204030204" pitchFamily="34" charset="0"/>
        <a:ea typeface="+mn-ea"/>
        <a:cs typeface="+mn-cs"/>
      </a:defRPr>
    </a:lvl2pPr>
    <a:lvl3pPr marL="914400" algn="l" defTabSz="914400" rtl="0" eaLnBrk="1" latinLnBrk="0" hangingPunct="1">
      <a:defRPr sz="1200" b="0" i="0" kern="1200">
        <a:solidFill>
          <a:schemeClr val="tx1"/>
        </a:solidFill>
        <a:latin typeface="Calibri Light" panose="020F0302020204030204" pitchFamily="34" charset="0"/>
        <a:ea typeface="+mn-ea"/>
        <a:cs typeface="+mn-cs"/>
      </a:defRPr>
    </a:lvl3pPr>
    <a:lvl4pPr marL="1371600" algn="l" defTabSz="914400" rtl="0" eaLnBrk="1" latinLnBrk="0" hangingPunct="1">
      <a:defRPr sz="1200" b="0" i="0" kern="1200">
        <a:solidFill>
          <a:schemeClr val="tx1"/>
        </a:solidFill>
        <a:latin typeface="Calibri Light" panose="020F0302020204030204" pitchFamily="34" charset="0"/>
        <a:ea typeface="+mn-ea"/>
        <a:cs typeface="+mn-cs"/>
      </a:defRPr>
    </a:lvl4pPr>
    <a:lvl5pPr marL="1828800" algn="l" defTabSz="914400" rtl="0" eaLnBrk="1" latinLnBrk="0" hangingPunct="1">
      <a:defRPr sz="1200" b="0" i="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consider two topics –</a:t>
            </a:r>
          </a:p>
          <a:p>
            <a:r>
              <a:rPr lang="en-GB" dirty="0"/>
              <a:t>Similarity solutions and free boundary problems (and maybe boundary layers)</a:t>
            </a:r>
          </a:p>
          <a:p>
            <a:r>
              <a:rPr lang="en-GB" dirty="0"/>
              <a:t>Style of course:</a:t>
            </a:r>
          </a:p>
          <a:p>
            <a:pPr marL="174708" indent="-174708">
              <a:buFontTx/>
              <a:buChar char="-"/>
            </a:pPr>
            <a:r>
              <a:rPr lang="en-GB" dirty="0"/>
              <a:t>Useful techniques for future research – thinking abut the model, what </a:t>
            </a:r>
            <a:r>
              <a:rPr lang="en-GB" dirty="0" err="1"/>
              <a:t>buonary</a:t>
            </a:r>
            <a:r>
              <a:rPr lang="en-GB" dirty="0"/>
              <a:t> conditions are needed etc. </a:t>
            </a:r>
          </a:p>
          <a:p>
            <a:pPr marL="174708" indent="-174708">
              <a:buFontTx/>
              <a:buChar char="-"/>
            </a:pPr>
            <a:r>
              <a:rPr lang="en-GB" dirty="0"/>
              <a:t>Hopefully clear</a:t>
            </a:r>
          </a:p>
          <a:p>
            <a:pPr marL="174708" indent="-174708">
              <a:buFontTx/>
              <a:buChar char="-"/>
            </a:pPr>
            <a:r>
              <a:rPr lang="en-GB" dirty="0"/>
              <a:t>First question optional</a:t>
            </a:r>
          </a:p>
          <a:p>
            <a:pPr marL="174708" indent="-174708">
              <a:buFontTx/>
              <a:buChar char="-"/>
            </a:pPr>
            <a:r>
              <a:rPr lang="en-GB" dirty="0"/>
              <a:t>Four problem sheets </a:t>
            </a:r>
          </a:p>
        </p:txBody>
      </p:sp>
      <p:sp>
        <p:nvSpPr>
          <p:cNvPr id="4" name="Slide Number Placeholder 3"/>
          <p:cNvSpPr>
            <a:spLocks noGrp="1"/>
          </p:cNvSpPr>
          <p:nvPr>
            <p:ph type="sldNum" sz="quarter" idx="5"/>
          </p:nvPr>
        </p:nvSpPr>
        <p:spPr/>
        <p:txBody>
          <a:bodyPr/>
          <a:lstStyle/>
          <a:p>
            <a:fld id="{7F652BC4-3506-4991-9368-2AB4291B3B25}" type="slidenum">
              <a:rPr lang="en-GB" smtClean="0"/>
              <a:t>1</a:t>
            </a:fld>
            <a:endParaRPr lang="en-GB"/>
          </a:p>
        </p:txBody>
      </p:sp>
    </p:spTree>
    <p:extLst>
      <p:ext uri="{BB962C8B-B14F-4D97-AF65-F5344CB8AC3E}">
        <p14:creationId xmlns:p14="http://schemas.microsoft.com/office/powerpoint/2010/main" val="420368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YouTube video of hydraulic jump in kitchen sink as an example of a similarity solution of the third kind.</a:t>
            </a:r>
          </a:p>
        </p:txBody>
      </p:sp>
      <p:sp>
        <p:nvSpPr>
          <p:cNvPr id="4" name="Slide Number Placeholder 3"/>
          <p:cNvSpPr>
            <a:spLocks noGrp="1"/>
          </p:cNvSpPr>
          <p:nvPr>
            <p:ph type="sldNum" sz="quarter" idx="5"/>
          </p:nvPr>
        </p:nvSpPr>
        <p:spPr/>
        <p:txBody>
          <a:bodyPr/>
          <a:lstStyle/>
          <a:p>
            <a:fld id="{7F652BC4-3506-4991-9368-2AB4291B3B25}" type="slidenum">
              <a:rPr lang="en-GB" smtClean="0"/>
              <a:t>11</a:t>
            </a:fld>
            <a:endParaRPr lang="en-GB"/>
          </a:p>
        </p:txBody>
      </p:sp>
    </p:spTree>
    <p:extLst>
      <p:ext uri="{BB962C8B-B14F-4D97-AF65-F5344CB8AC3E}">
        <p14:creationId xmlns:p14="http://schemas.microsoft.com/office/powerpoint/2010/main" val="27263969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101</a:t>
            </a:fld>
            <a:endParaRPr lang="en-GB"/>
          </a:p>
        </p:txBody>
      </p:sp>
    </p:spTree>
    <p:extLst>
      <p:ext uri="{BB962C8B-B14F-4D97-AF65-F5344CB8AC3E}">
        <p14:creationId xmlns:p14="http://schemas.microsoft.com/office/powerpoint/2010/main" val="6207907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102</a:t>
            </a:fld>
            <a:endParaRPr lang="en-GB"/>
          </a:p>
        </p:txBody>
      </p:sp>
    </p:spTree>
    <p:extLst>
      <p:ext uri="{BB962C8B-B14F-4D97-AF65-F5344CB8AC3E}">
        <p14:creationId xmlns:p14="http://schemas.microsoft.com/office/powerpoint/2010/main" val="13519798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103</a:t>
            </a:fld>
            <a:endParaRPr lang="en-GB"/>
          </a:p>
        </p:txBody>
      </p:sp>
    </p:spTree>
    <p:extLst>
      <p:ext uri="{BB962C8B-B14F-4D97-AF65-F5344CB8AC3E}">
        <p14:creationId xmlns:p14="http://schemas.microsoft.com/office/powerpoint/2010/main" val="4077982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104</a:t>
            </a:fld>
            <a:endParaRPr lang="en-GB"/>
          </a:p>
        </p:txBody>
      </p:sp>
    </p:spTree>
    <p:extLst>
      <p:ext uri="{BB962C8B-B14F-4D97-AF65-F5344CB8AC3E}">
        <p14:creationId xmlns:p14="http://schemas.microsoft.com/office/powerpoint/2010/main" val="38235388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105</a:t>
            </a:fld>
            <a:endParaRPr lang="en-GB"/>
          </a:p>
        </p:txBody>
      </p:sp>
    </p:spTree>
    <p:extLst>
      <p:ext uri="{BB962C8B-B14F-4D97-AF65-F5344CB8AC3E}">
        <p14:creationId xmlns:p14="http://schemas.microsoft.com/office/powerpoint/2010/main" val="20420199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106</a:t>
            </a:fld>
            <a:endParaRPr lang="en-GB"/>
          </a:p>
        </p:txBody>
      </p:sp>
    </p:spTree>
    <p:extLst>
      <p:ext uri="{BB962C8B-B14F-4D97-AF65-F5344CB8AC3E}">
        <p14:creationId xmlns:p14="http://schemas.microsoft.com/office/powerpoint/2010/main" val="41043229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107</a:t>
            </a:fld>
            <a:endParaRPr lang="en-GB"/>
          </a:p>
        </p:txBody>
      </p:sp>
    </p:spTree>
    <p:extLst>
      <p:ext uri="{BB962C8B-B14F-4D97-AF65-F5344CB8AC3E}">
        <p14:creationId xmlns:p14="http://schemas.microsoft.com/office/powerpoint/2010/main" val="10566457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108</a:t>
            </a:fld>
            <a:endParaRPr lang="en-GB"/>
          </a:p>
        </p:txBody>
      </p:sp>
    </p:spTree>
    <p:extLst>
      <p:ext uri="{BB962C8B-B14F-4D97-AF65-F5344CB8AC3E}">
        <p14:creationId xmlns:p14="http://schemas.microsoft.com/office/powerpoint/2010/main" val="8036567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109</a:t>
            </a:fld>
            <a:endParaRPr lang="en-GB"/>
          </a:p>
        </p:txBody>
      </p:sp>
    </p:spTree>
    <p:extLst>
      <p:ext uri="{BB962C8B-B14F-4D97-AF65-F5344CB8AC3E}">
        <p14:creationId xmlns:p14="http://schemas.microsoft.com/office/powerpoint/2010/main" val="38452277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110</a:t>
            </a:fld>
            <a:endParaRPr lang="en-GB"/>
          </a:p>
        </p:txBody>
      </p:sp>
    </p:spTree>
    <p:extLst>
      <p:ext uri="{BB962C8B-B14F-4D97-AF65-F5344CB8AC3E}">
        <p14:creationId xmlns:p14="http://schemas.microsoft.com/office/powerpoint/2010/main" val="256225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YouTube video of hydraulic jump in kitchen sink as an example of a similarity solution of the third kind.</a:t>
            </a:r>
          </a:p>
        </p:txBody>
      </p:sp>
      <p:sp>
        <p:nvSpPr>
          <p:cNvPr id="4" name="Slide Number Placeholder 3"/>
          <p:cNvSpPr>
            <a:spLocks noGrp="1"/>
          </p:cNvSpPr>
          <p:nvPr>
            <p:ph type="sldNum" sz="quarter" idx="5"/>
          </p:nvPr>
        </p:nvSpPr>
        <p:spPr/>
        <p:txBody>
          <a:bodyPr/>
          <a:lstStyle/>
          <a:p>
            <a:fld id="{7F652BC4-3506-4991-9368-2AB4291B3B25}" type="slidenum">
              <a:rPr lang="en-GB" smtClean="0"/>
              <a:t>12</a:t>
            </a:fld>
            <a:endParaRPr lang="en-GB"/>
          </a:p>
        </p:txBody>
      </p:sp>
    </p:spTree>
    <p:extLst>
      <p:ext uri="{BB962C8B-B14F-4D97-AF65-F5344CB8AC3E}">
        <p14:creationId xmlns:p14="http://schemas.microsoft.com/office/powerpoint/2010/main" val="123836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13</a:t>
            </a:fld>
            <a:endParaRPr lang="en-GB"/>
          </a:p>
        </p:txBody>
      </p:sp>
    </p:spTree>
    <p:extLst>
      <p:ext uri="{BB962C8B-B14F-4D97-AF65-F5344CB8AC3E}">
        <p14:creationId xmlns:p14="http://schemas.microsoft.com/office/powerpoint/2010/main" val="375876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14</a:t>
            </a:fld>
            <a:endParaRPr lang="en-GB"/>
          </a:p>
        </p:txBody>
      </p:sp>
    </p:spTree>
    <p:extLst>
      <p:ext uri="{BB962C8B-B14F-4D97-AF65-F5344CB8AC3E}">
        <p14:creationId xmlns:p14="http://schemas.microsoft.com/office/powerpoint/2010/main" val="145359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15</a:t>
            </a:fld>
            <a:endParaRPr lang="en-GB"/>
          </a:p>
        </p:txBody>
      </p:sp>
    </p:spTree>
    <p:extLst>
      <p:ext uri="{BB962C8B-B14F-4D97-AF65-F5344CB8AC3E}">
        <p14:creationId xmlns:p14="http://schemas.microsoft.com/office/powerpoint/2010/main" val="274867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16</a:t>
            </a:fld>
            <a:endParaRPr lang="en-GB"/>
          </a:p>
        </p:txBody>
      </p:sp>
    </p:spTree>
    <p:extLst>
      <p:ext uri="{BB962C8B-B14F-4D97-AF65-F5344CB8AC3E}">
        <p14:creationId xmlns:p14="http://schemas.microsoft.com/office/powerpoint/2010/main" val="387327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means that we can collapse the data onto a single curve for any time</a:t>
            </a:r>
          </a:p>
        </p:txBody>
      </p:sp>
      <p:sp>
        <p:nvSpPr>
          <p:cNvPr id="4" name="Slide Number Placeholder 3"/>
          <p:cNvSpPr>
            <a:spLocks noGrp="1"/>
          </p:cNvSpPr>
          <p:nvPr>
            <p:ph type="sldNum" sz="quarter" idx="5"/>
          </p:nvPr>
        </p:nvSpPr>
        <p:spPr/>
        <p:txBody>
          <a:bodyPr/>
          <a:lstStyle/>
          <a:p>
            <a:fld id="{7F652BC4-3506-4991-9368-2AB4291B3B25}" type="slidenum">
              <a:rPr lang="en-GB" smtClean="0"/>
              <a:t>17</a:t>
            </a:fld>
            <a:endParaRPr lang="en-GB"/>
          </a:p>
        </p:txBody>
      </p:sp>
    </p:spTree>
    <p:extLst>
      <p:ext uri="{BB962C8B-B14F-4D97-AF65-F5344CB8AC3E}">
        <p14:creationId xmlns:p14="http://schemas.microsoft.com/office/powerpoint/2010/main" val="68144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18</a:t>
            </a:fld>
            <a:endParaRPr lang="en-GB"/>
          </a:p>
        </p:txBody>
      </p:sp>
    </p:spTree>
    <p:extLst>
      <p:ext uri="{BB962C8B-B14F-4D97-AF65-F5344CB8AC3E}">
        <p14:creationId xmlns:p14="http://schemas.microsoft.com/office/powerpoint/2010/main" val="64053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19</a:t>
            </a:fld>
            <a:endParaRPr lang="en-GB"/>
          </a:p>
        </p:txBody>
      </p:sp>
    </p:spTree>
    <p:extLst>
      <p:ext uri="{BB962C8B-B14F-4D97-AF65-F5344CB8AC3E}">
        <p14:creationId xmlns:p14="http://schemas.microsoft.com/office/powerpoint/2010/main" val="272115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20</a:t>
            </a:fld>
            <a:endParaRPr lang="en-GB"/>
          </a:p>
        </p:txBody>
      </p:sp>
    </p:spTree>
    <p:extLst>
      <p:ext uri="{BB962C8B-B14F-4D97-AF65-F5344CB8AC3E}">
        <p14:creationId xmlns:p14="http://schemas.microsoft.com/office/powerpoint/2010/main" val="148148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consider two topics –</a:t>
            </a:r>
          </a:p>
          <a:p>
            <a:r>
              <a:rPr lang="en-GB" dirty="0"/>
              <a:t>Similarity solutions and free boundary problems (and maybe boundary layers)</a:t>
            </a:r>
          </a:p>
          <a:p>
            <a:r>
              <a:rPr lang="en-GB" dirty="0"/>
              <a:t>Style of course:</a:t>
            </a:r>
          </a:p>
          <a:p>
            <a:pPr marL="174708" indent="-174708">
              <a:buFontTx/>
              <a:buChar char="-"/>
            </a:pPr>
            <a:r>
              <a:rPr lang="en-GB" dirty="0"/>
              <a:t>Useful techniques for future research – thinking abut the model, what </a:t>
            </a:r>
            <a:r>
              <a:rPr lang="en-GB" dirty="0" err="1"/>
              <a:t>buonary</a:t>
            </a:r>
            <a:r>
              <a:rPr lang="en-GB" dirty="0"/>
              <a:t> conditions are needed etc. </a:t>
            </a:r>
          </a:p>
          <a:p>
            <a:pPr marL="174708" indent="-174708">
              <a:buFontTx/>
              <a:buChar char="-"/>
            </a:pPr>
            <a:r>
              <a:rPr lang="en-GB" dirty="0"/>
              <a:t>Hopefully clear</a:t>
            </a:r>
          </a:p>
          <a:p>
            <a:pPr marL="174708" indent="-174708">
              <a:buFontTx/>
              <a:buChar char="-"/>
            </a:pPr>
            <a:r>
              <a:rPr lang="en-GB" dirty="0"/>
              <a:t>First question optional</a:t>
            </a:r>
          </a:p>
          <a:p>
            <a:pPr marL="174708" indent="-174708">
              <a:buFontTx/>
              <a:buChar char="-"/>
            </a:pPr>
            <a:r>
              <a:rPr lang="en-GB" dirty="0"/>
              <a:t>Four problem sheets </a:t>
            </a:r>
          </a:p>
        </p:txBody>
      </p:sp>
      <p:sp>
        <p:nvSpPr>
          <p:cNvPr id="4" name="Slide Number Placeholder 3"/>
          <p:cNvSpPr>
            <a:spLocks noGrp="1"/>
          </p:cNvSpPr>
          <p:nvPr>
            <p:ph type="sldNum" sz="quarter" idx="5"/>
          </p:nvPr>
        </p:nvSpPr>
        <p:spPr/>
        <p:txBody>
          <a:bodyPr/>
          <a:lstStyle/>
          <a:p>
            <a:fld id="{7F652BC4-3506-4991-9368-2AB4291B3B25}" type="slidenum">
              <a:rPr lang="en-GB" smtClean="0"/>
              <a:t>2</a:t>
            </a:fld>
            <a:endParaRPr lang="en-GB"/>
          </a:p>
        </p:txBody>
      </p:sp>
    </p:spTree>
    <p:extLst>
      <p:ext uri="{BB962C8B-B14F-4D97-AF65-F5344CB8AC3E}">
        <p14:creationId xmlns:p14="http://schemas.microsoft.com/office/powerpoint/2010/main" val="351091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21</a:t>
            </a:fld>
            <a:endParaRPr lang="en-GB"/>
          </a:p>
        </p:txBody>
      </p:sp>
    </p:spTree>
    <p:extLst>
      <p:ext uri="{BB962C8B-B14F-4D97-AF65-F5344CB8AC3E}">
        <p14:creationId xmlns:p14="http://schemas.microsoft.com/office/powerpoint/2010/main" val="192298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22</a:t>
            </a:fld>
            <a:endParaRPr lang="en-GB"/>
          </a:p>
        </p:txBody>
      </p:sp>
    </p:spTree>
    <p:extLst>
      <p:ext uri="{BB962C8B-B14F-4D97-AF65-F5344CB8AC3E}">
        <p14:creationId xmlns:p14="http://schemas.microsoft.com/office/powerpoint/2010/main" val="40597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23</a:t>
            </a:fld>
            <a:endParaRPr lang="en-GB"/>
          </a:p>
        </p:txBody>
      </p:sp>
    </p:spTree>
    <p:extLst>
      <p:ext uri="{BB962C8B-B14F-4D97-AF65-F5344CB8AC3E}">
        <p14:creationId xmlns:p14="http://schemas.microsoft.com/office/powerpoint/2010/main" val="68599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24</a:t>
            </a:fld>
            <a:endParaRPr lang="en-GB"/>
          </a:p>
        </p:txBody>
      </p:sp>
    </p:spTree>
    <p:extLst>
      <p:ext uri="{BB962C8B-B14F-4D97-AF65-F5344CB8AC3E}">
        <p14:creationId xmlns:p14="http://schemas.microsoft.com/office/powerpoint/2010/main" val="571329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25</a:t>
            </a:fld>
            <a:endParaRPr lang="en-GB"/>
          </a:p>
        </p:txBody>
      </p:sp>
    </p:spTree>
    <p:extLst>
      <p:ext uri="{BB962C8B-B14F-4D97-AF65-F5344CB8AC3E}">
        <p14:creationId xmlns:p14="http://schemas.microsoft.com/office/powerpoint/2010/main" val="290883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26</a:t>
            </a:fld>
            <a:endParaRPr lang="en-GB"/>
          </a:p>
        </p:txBody>
      </p:sp>
    </p:spTree>
    <p:extLst>
      <p:ext uri="{BB962C8B-B14F-4D97-AF65-F5344CB8AC3E}">
        <p14:creationId xmlns:p14="http://schemas.microsoft.com/office/powerpoint/2010/main" val="35813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27</a:t>
            </a:fld>
            <a:endParaRPr lang="en-GB"/>
          </a:p>
        </p:txBody>
      </p:sp>
    </p:spTree>
    <p:extLst>
      <p:ext uri="{BB962C8B-B14F-4D97-AF65-F5344CB8AC3E}">
        <p14:creationId xmlns:p14="http://schemas.microsoft.com/office/powerpoint/2010/main" val="3693303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28</a:t>
            </a:fld>
            <a:endParaRPr lang="en-GB"/>
          </a:p>
        </p:txBody>
      </p:sp>
    </p:spTree>
    <p:extLst>
      <p:ext uri="{BB962C8B-B14F-4D97-AF65-F5344CB8AC3E}">
        <p14:creationId xmlns:p14="http://schemas.microsoft.com/office/powerpoint/2010/main" val="249997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29</a:t>
            </a:fld>
            <a:endParaRPr lang="en-GB"/>
          </a:p>
        </p:txBody>
      </p:sp>
    </p:spTree>
    <p:extLst>
      <p:ext uri="{BB962C8B-B14F-4D97-AF65-F5344CB8AC3E}">
        <p14:creationId xmlns:p14="http://schemas.microsoft.com/office/powerpoint/2010/main" val="3510808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30</a:t>
            </a:fld>
            <a:endParaRPr lang="en-GB"/>
          </a:p>
        </p:txBody>
      </p:sp>
    </p:spTree>
    <p:extLst>
      <p:ext uri="{BB962C8B-B14F-4D97-AF65-F5344CB8AC3E}">
        <p14:creationId xmlns:p14="http://schemas.microsoft.com/office/powerpoint/2010/main" val="107093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log10(</a:t>
            </a:r>
            <a:r>
              <a:rPr lang="en-GB" dirty="0" err="1"/>
              <a:t>rf</a:t>
            </a:r>
            <a:r>
              <a:rPr lang="en-GB" dirty="0"/>
              <a:t>) versus log10(t) and gradient 1/8</a:t>
            </a:r>
          </a:p>
        </p:txBody>
      </p:sp>
      <p:sp>
        <p:nvSpPr>
          <p:cNvPr id="4" name="Slide Number Placeholder 3"/>
          <p:cNvSpPr>
            <a:spLocks noGrp="1"/>
          </p:cNvSpPr>
          <p:nvPr>
            <p:ph type="sldNum" sz="quarter" idx="5"/>
          </p:nvPr>
        </p:nvSpPr>
        <p:spPr/>
        <p:txBody>
          <a:bodyPr/>
          <a:lstStyle/>
          <a:p>
            <a:fld id="{7F652BC4-3506-4991-9368-2AB4291B3B25}" type="slidenum">
              <a:rPr lang="en-GB" smtClean="0"/>
              <a:t>3</a:t>
            </a:fld>
            <a:endParaRPr lang="en-GB"/>
          </a:p>
        </p:txBody>
      </p:sp>
    </p:spTree>
    <p:extLst>
      <p:ext uri="{BB962C8B-B14F-4D97-AF65-F5344CB8AC3E}">
        <p14:creationId xmlns:p14="http://schemas.microsoft.com/office/powerpoint/2010/main" val="1895994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31</a:t>
            </a:fld>
            <a:endParaRPr lang="en-GB"/>
          </a:p>
        </p:txBody>
      </p:sp>
    </p:spTree>
    <p:extLst>
      <p:ext uri="{BB962C8B-B14F-4D97-AF65-F5344CB8AC3E}">
        <p14:creationId xmlns:p14="http://schemas.microsoft.com/office/powerpoint/2010/main" val="3281834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32</a:t>
            </a:fld>
            <a:endParaRPr lang="en-GB"/>
          </a:p>
        </p:txBody>
      </p:sp>
    </p:spTree>
    <p:extLst>
      <p:ext uri="{BB962C8B-B14F-4D97-AF65-F5344CB8AC3E}">
        <p14:creationId xmlns:p14="http://schemas.microsoft.com/office/powerpoint/2010/main" val="306305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33</a:t>
            </a:fld>
            <a:endParaRPr lang="en-GB"/>
          </a:p>
        </p:txBody>
      </p:sp>
    </p:spTree>
    <p:extLst>
      <p:ext uri="{BB962C8B-B14F-4D97-AF65-F5344CB8AC3E}">
        <p14:creationId xmlns:p14="http://schemas.microsoft.com/office/powerpoint/2010/main" val="1202706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34</a:t>
            </a:fld>
            <a:endParaRPr lang="en-GB"/>
          </a:p>
        </p:txBody>
      </p:sp>
    </p:spTree>
    <p:extLst>
      <p:ext uri="{BB962C8B-B14F-4D97-AF65-F5344CB8AC3E}">
        <p14:creationId xmlns:p14="http://schemas.microsoft.com/office/powerpoint/2010/main" val="2850867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35</a:t>
            </a:fld>
            <a:endParaRPr lang="en-GB"/>
          </a:p>
        </p:txBody>
      </p:sp>
    </p:spTree>
    <p:extLst>
      <p:ext uri="{BB962C8B-B14F-4D97-AF65-F5344CB8AC3E}">
        <p14:creationId xmlns:p14="http://schemas.microsoft.com/office/powerpoint/2010/main" val="3644448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36</a:t>
            </a:fld>
            <a:endParaRPr lang="en-GB"/>
          </a:p>
        </p:txBody>
      </p:sp>
    </p:spTree>
    <p:extLst>
      <p:ext uri="{BB962C8B-B14F-4D97-AF65-F5344CB8AC3E}">
        <p14:creationId xmlns:p14="http://schemas.microsoft.com/office/powerpoint/2010/main" val="74234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37</a:t>
            </a:fld>
            <a:endParaRPr lang="en-GB"/>
          </a:p>
        </p:txBody>
      </p:sp>
    </p:spTree>
    <p:extLst>
      <p:ext uri="{BB962C8B-B14F-4D97-AF65-F5344CB8AC3E}">
        <p14:creationId xmlns:p14="http://schemas.microsoft.com/office/powerpoint/2010/main" val="3732103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38</a:t>
            </a:fld>
            <a:endParaRPr lang="en-GB"/>
          </a:p>
        </p:txBody>
      </p:sp>
    </p:spTree>
    <p:extLst>
      <p:ext uri="{BB962C8B-B14F-4D97-AF65-F5344CB8AC3E}">
        <p14:creationId xmlns:p14="http://schemas.microsoft.com/office/powerpoint/2010/main" val="1089906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39</a:t>
            </a:fld>
            <a:endParaRPr lang="en-GB"/>
          </a:p>
        </p:txBody>
      </p:sp>
    </p:spTree>
    <p:extLst>
      <p:ext uri="{BB962C8B-B14F-4D97-AF65-F5344CB8AC3E}">
        <p14:creationId xmlns:p14="http://schemas.microsoft.com/office/powerpoint/2010/main" val="2980470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40</a:t>
            </a:fld>
            <a:endParaRPr lang="en-GB"/>
          </a:p>
        </p:txBody>
      </p:sp>
    </p:spTree>
    <p:extLst>
      <p:ext uri="{BB962C8B-B14F-4D97-AF65-F5344CB8AC3E}">
        <p14:creationId xmlns:p14="http://schemas.microsoft.com/office/powerpoint/2010/main" val="158202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Hats = dimensional variables </a:t>
            </a:r>
          </a:p>
          <a:p>
            <a:r>
              <a:rPr lang="en-GB" dirty="0"/>
              <a:t>Label</a:t>
            </a:r>
            <a:r>
              <a:rPr lang="en-GB" baseline="0" dirty="0"/>
              <a:t> Q rho, g and mu</a:t>
            </a:r>
          </a:p>
          <a:p>
            <a:r>
              <a:rPr lang="en-GB" baseline="0" dirty="0"/>
              <a:t>Conservative form </a:t>
            </a:r>
          </a:p>
          <a:p>
            <a:r>
              <a:rPr lang="en-GB" baseline="0" dirty="0"/>
              <a:t>Add initial condition and boundary condition </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a:t>
            </a:fld>
            <a:endParaRPr lang="en-GB"/>
          </a:p>
        </p:txBody>
      </p:sp>
    </p:spTree>
    <p:extLst>
      <p:ext uri="{BB962C8B-B14F-4D97-AF65-F5344CB8AC3E}">
        <p14:creationId xmlns:p14="http://schemas.microsoft.com/office/powerpoint/2010/main" val="385371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41</a:t>
            </a:fld>
            <a:endParaRPr lang="en-GB"/>
          </a:p>
        </p:txBody>
      </p:sp>
    </p:spTree>
    <p:extLst>
      <p:ext uri="{BB962C8B-B14F-4D97-AF65-F5344CB8AC3E}">
        <p14:creationId xmlns:p14="http://schemas.microsoft.com/office/powerpoint/2010/main" val="3270866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42</a:t>
            </a:fld>
            <a:endParaRPr lang="en-GB"/>
          </a:p>
        </p:txBody>
      </p:sp>
    </p:spTree>
    <p:extLst>
      <p:ext uri="{BB962C8B-B14F-4D97-AF65-F5344CB8AC3E}">
        <p14:creationId xmlns:p14="http://schemas.microsoft.com/office/powerpoint/2010/main" val="703978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43</a:t>
            </a:fld>
            <a:endParaRPr lang="en-GB"/>
          </a:p>
        </p:txBody>
      </p:sp>
    </p:spTree>
    <p:extLst>
      <p:ext uri="{BB962C8B-B14F-4D97-AF65-F5344CB8AC3E}">
        <p14:creationId xmlns:p14="http://schemas.microsoft.com/office/powerpoint/2010/main" val="51887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44</a:t>
            </a:fld>
            <a:endParaRPr lang="en-GB"/>
          </a:p>
        </p:txBody>
      </p:sp>
    </p:spTree>
    <p:extLst>
      <p:ext uri="{BB962C8B-B14F-4D97-AF65-F5344CB8AC3E}">
        <p14:creationId xmlns:p14="http://schemas.microsoft.com/office/powerpoint/2010/main" val="2834060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45</a:t>
            </a:fld>
            <a:endParaRPr lang="en-GB"/>
          </a:p>
        </p:txBody>
      </p:sp>
    </p:spTree>
    <p:extLst>
      <p:ext uri="{BB962C8B-B14F-4D97-AF65-F5344CB8AC3E}">
        <p14:creationId xmlns:p14="http://schemas.microsoft.com/office/powerpoint/2010/main" val="774419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46</a:t>
            </a:fld>
            <a:endParaRPr lang="en-GB"/>
          </a:p>
        </p:txBody>
      </p:sp>
    </p:spTree>
    <p:extLst>
      <p:ext uri="{BB962C8B-B14F-4D97-AF65-F5344CB8AC3E}">
        <p14:creationId xmlns:p14="http://schemas.microsoft.com/office/powerpoint/2010/main" val="3819901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47</a:t>
            </a:fld>
            <a:endParaRPr lang="en-GB"/>
          </a:p>
        </p:txBody>
      </p:sp>
    </p:spTree>
    <p:extLst>
      <p:ext uri="{BB962C8B-B14F-4D97-AF65-F5344CB8AC3E}">
        <p14:creationId xmlns:p14="http://schemas.microsoft.com/office/powerpoint/2010/main" val="1936344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48</a:t>
            </a:fld>
            <a:endParaRPr lang="en-GB"/>
          </a:p>
        </p:txBody>
      </p:sp>
    </p:spTree>
    <p:extLst>
      <p:ext uri="{BB962C8B-B14F-4D97-AF65-F5344CB8AC3E}">
        <p14:creationId xmlns:p14="http://schemas.microsoft.com/office/powerpoint/2010/main" val="2535792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49</a:t>
            </a:fld>
            <a:endParaRPr lang="en-GB"/>
          </a:p>
        </p:txBody>
      </p:sp>
    </p:spTree>
    <p:extLst>
      <p:ext uri="{BB962C8B-B14F-4D97-AF65-F5344CB8AC3E}">
        <p14:creationId xmlns:p14="http://schemas.microsoft.com/office/powerpoint/2010/main" val="2252448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50</a:t>
            </a:fld>
            <a:endParaRPr lang="en-GB"/>
          </a:p>
        </p:txBody>
      </p:sp>
    </p:spTree>
    <p:extLst>
      <p:ext uri="{BB962C8B-B14F-4D97-AF65-F5344CB8AC3E}">
        <p14:creationId xmlns:p14="http://schemas.microsoft.com/office/powerpoint/2010/main" val="70474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Write</a:t>
            </a:r>
            <a:r>
              <a:rPr lang="en-GB" baseline="0" dirty="0"/>
              <a:t> what t0 is </a:t>
            </a:r>
            <a:endParaRPr lang="en-GB" dirty="0"/>
          </a:p>
        </p:txBody>
      </p:sp>
      <p:sp>
        <p:nvSpPr>
          <p:cNvPr id="4" name="Slide Number Placeholder 3"/>
          <p:cNvSpPr>
            <a:spLocks noGrp="1"/>
          </p:cNvSpPr>
          <p:nvPr>
            <p:ph type="sldNum" sz="quarter" idx="10"/>
          </p:nvPr>
        </p:nvSpPr>
        <p:spPr/>
        <p:txBody>
          <a:bodyPr/>
          <a:lstStyle/>
          <a:p>
            <a:fld id="{7F652BC4-3506-4991-9368-2AB4291B3B25}" type="slidenum">
              <a:rPr lang="en-GB" smtClean="0"/>
              <a:t>6</a:t>
            </a:fld>
            <a:endParaRPr lang="en-GB"/>
          </a:p>
        </p:txBody>
      </p:sp>
    </p:spTree>
    <p:extLst>
      <p:ext uri="{BB962C8B-B14F-4D97-AF65-F5344CB8AC3E}">
        <p14:creationId xmlns:p14="http://schemas.microsoft.com/office/powerpoint/2010/main" val="738541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51</a:t>
            </a:fld>
            <a:endParaRPr lang="en-GB"/>
          </a:p>
        </p:txBody>
      </p:sp>
    </p:spTree>
    <p:extLst>
      <p:ext uri="{BB962C8B-B14F-4D97-AF65-F5344CB8AC3E}">
        <p14:creationId xmlns:p14="http://schemas.microsoft.com/office/powerpoint/2010/main" val="4269432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52</a:t>
            </a:fld>
            <a:endParaRPr lang="en-GB"/>
          </a:p>
        </p:txBody>
      </p:sp>
    </p:spTree>
    <p:extLst>
      <p:ext uri="{BB962C8B-B14F-4D97-AF65-F5344CB8AC3E}">
        <p14:creationId xmlns:p14="http://schemas.microsoft.com/office/powerpoint/2010/main" val="1090186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53</a:t>
            </a:fld>
            <a:endParaRPr lang="en-GB"/>
          </a:p>
        </p:txBody>
      </p:sp>
    </p:spTree>
    <p:extLst>
      <p:ext uri="{BB962C8B-B14F-4D97-AF65-F5344CB8AC3E}">
        <p14:creationId xmlns:p14="http://schemas.microsoft.com/office/powerpoint/2010/main" val="4171629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54</a:t>
            </a:fld>
            <a:endParaRPr lang="en-GB"/>
          </a:p>
        </p:txBody>
      </p:sp>
    </p:spTree>
    <p:extLst>
      <p:ext uri="{BB962C8B-B14F-4D97-AF65-F5344CB8AC3E}">
        <p14:creationId xmlns:p14="http://schemas.microsoft.com/office/powerpoint/2010/main" val="31063338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55</a:t>
            </a:fld>
            <a:endParaRPr lang="en-GB"/>
          </a:p>
        </p:txBody>
      </p:sp>
    </p:spTree>
    <p:extLst>
      <p:ext uri="{BB962C8B-B14F-4D97-AF65-F5344CB8AC3E}">
        <p14:creationId xmlns:p14="http://schemas.microsoft.com/office/powerpoint/2010/main" val="151318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B969AFF-8E1E-4EDE-B1D1-4CBCEFDCC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19008D5-E539-43E3-9527-C0CDCE7EBB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9BE5F64F-F24B-455A-81F6-8B0D01D97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857EDC-BD4F-44D3-A2FB-7BCF67C8B22D}" type="slidenum">
              <a:rPr lang="en-US" altLang="en-US"/>
              <a:pPr/>
              <a:t>56</a:t>
            </a:fld>
            <a:endParaRPr lang="en-US" altLang="en-US"/>
          </a:p>
        </p:txBody>
      </p:sp>
    </p:spTree>
    <p:extLst>
      <p:ext uri="{BB962C8B-B14F-4D97-AF65-F5344CB8AC3E}">
        <p14:creationId xmlns:p14="http://schemas.microsoft.com/office/powerpoint/2010/main" val="35652626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AA53081-DFBF-4A20-B6FF-D20DBBC074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EE9E0EC-AAE7-48CD-876D-3C9F78032D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295B6354-2479-4180-8FC1-EC333F25BD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A7CFEB-8D99-4919-ADCD-4D4F9298CB11}" type="slidenum">
              <a:rPr lang="en-US" altLang="en-US"/>
              <a:pPr/>
              <a:t>57</a:t>
            </a:fld>
            <a:endParaRPr lang="en-US" altLang="en-US"/>
          </a:p>
        </p:txBody>
      </p:sp>
    </p:spTree>
    <p:extLst>
      <p:ext uri="{BB962C8B-B14F-4D97-AF65-F5344CB8AC3E}">
        <p14:creationId xmlns:p14="http://schemas.microsoft.com/office/powerpoint/2010/main" val="3132217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58</a:t>
            </a:fld>
            <a:endParaRPr lang="en-GB"/>
          </a:p>
        </p:txBody>
      </p:sp>
    </p:spTree>
    <p:extLst>
      <p:ext uri="{BB962C8B-B14F-4D97-AF65-F5344CB8AC3E}">
        <p14:creationId xmlns:p14="http://schemas.microsoft.com/office/powerpoint/2010/main" val="1343889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59</a:t>
            </a:fld>
            <a:endParaRPr lang="en-GB"/>
          </a:p>
        </p:txBody>
      </p:sp>
    </p:spTree>
    <p:extLst>
      <p:ext uri="{BB962C8B-B14F-4D97-AF65-F5344CB8AC3E}">
        <p14:creationId xmlns:p14="http://schemas.microsoft.com/office/powerpoint/2010/main" val="1887485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60</a:t>
            </a:fld>
            <a:endParaRPr lang="en-GB"/>
          </a:p>
        </p:txBody>
      </p:sp>
    </p:spTree>
    <p:extLst>
      <p:ext uri="{BB962C8B-B14F-4D97-AF65-F5344CB8AC3E}">
        <p14:creationId xmlns:p14="http://schemas.microsoft.com/office/powerpoint/2010/main" val="37600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7</a:t>
            </a:fld>
            <a:endParaRPr lang="en-GB"/>
          </a:p>
        </p:txBody>
      </p:sp>
    </p:spTree>
    <p:extLst>
      <p:ext uri="{BB962C8B-B14F-4D97-AF65-F5344CB8AC3E}">
        <p14:creationId xmlns:p14="http://schemas.microsoft.com/office/powerpoint/2010/main" val="27812000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61</a:t>
            </a:fld>
            <a:endParaRPr lang="en-GB"/>
          </a:p>
        </p:txBody>
      </p:sp>
    </p:spTree>
    <p:extLst>
      <p:ext uri="{BB962C8B-B14F-4D97-AF65-F5344CB8AC3E}">
        <p14:creationId xmlns:p14="http://schemas.microsoft.com/office/powerpoint/2010/main" val="1053786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62</a:t>
            </a:fld>
            <a:endParaRPr lang="en-GB"/>
          </a:p>
        </p:txBody>
      </p:sp>
    </p:spTree>
    <p:extLst>
      <p:ext uri="{BB962C8B-B14F-4D97-AF65-F5344CB8AC3E}">
        <p14:creationId xmlns:p14="http://schemas.microsoft.com/office/powerpoint/2010/main" val="2562627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63</a:t>
            </a:fld>
            <a:endParaRPr lang="en-GB"/>
          </a:p>
        </p:txBody>
      </p:sp>
    </p:spTree>
    <p:extLst>
      <p:ext uri="{BB962C8B-B14F-4D97-AF65-F5344CB8AC3E}">
        <p14:creationId xmlns:p14="http://schemas.microsoft.com/office/powerpoint/2010/main" val="845320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64</a:t>
            </a:fld>
            <a:endParaRPr lang="en-GB"/>
          </a:p>
        </p:txBody>
      </p:sp>
    </p:spTree>
    <p:extLst>
      <p:ext uri="{BB962C8B-B14F-4D97-AF65-F5344CB8AC3E}">
        <p14:creationId xmlns:p14="http://schemas.microsoft.com/office/powerpoint/2010/main" val="1790166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St</a:t>
            </a:r>
          </a:p>
        </p:txBody>
      </p:sp>
      <p:sp>
        <p:nvSpPr>
          <p:cNvPr id="4" name="Slide Number Placeholder 3"/>
          <p:cNvSpPr>
            <a:spLocks noGrp="1"/>
          </p:cNvSpPr>
          <p:nvPr>
            <p:ph type="sldNum" sz="quarter" idx="5"/>
          </p:nvPr>
        </p:nvSpPr>
        <p:spPr/>
        <p:txBody>
          <a:bodyPr/>
          <a:lstStyle/>
          <a:p>
            <a:fld id="{7F652BC4-3506-4991-9368-2AB4291B3B25}" type="slidenum">
              <a:rPr lang="en-GB" smtClean="0"/>
              <a:t>65</a:t>
            </a:fld>
            <a:endParaRPr lang="en-GB"/>
          </a:p>
        </p:txBody>
      </p:sp>
    </p:spTree>
    <p:extLst>
      <p:ext uri="{BB962C8B-B14F-4D97-AF65-F5344CB8AC3E}">
        <p14:creationId xmlns:p14="http://schemas.microsoft.com/office/powerpoint/2010/main" val="3150384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St</a:t>
            </a:r>
          </a:p>
        </p:txBody>
      </p:sp>
      <p:sp>
        <p:nvSpPr>
          <p:cNvPr id="4" name="Slide Number Placeholder 3"/>
          <p:cNvSpPr>
            <a:spLocks noGrp="1"/>
          </p:cNvSpPr>
          <p:nvPr>
            <p:ph type="sldNum" sz="quarter" idx="5"/>
          </p:nvPr>
        </p:nvSpPr>
        <p:spPr/>
        <p:txBody>
          <a:bodyPr/>
          <a:lstStyle/>
          <a:p>
            <a:fld id="{7F652BC4-3506-4991-9368-2AB4291B3B25}" type="slidenum">
              <a:rPr lang="en-GB" smtClean="0"/>
              <a:t>66</a:t>
            </a:fld>
            <a:endParaRPr lang="en-GB"/>
          </a:p>
        </p:txBody>
      </p:sp>
    </p:spTree>
    <p:extLst>
      <p:ext uri="{BB962C8B-B14F-4D97-AF65-F5344CB8AC3E}">
        <p14:creationId xmlns:p14="http://schemas.microsoft.com/office/powerpoint/2010/main" val="2070392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St&lt;&lt;1 works for up to St=1 so does a good job</a:t>
            </a:r>
          </a:p>
        </p:txBody>
      </p:sp>
      <p:sp>
        <p:nvSpPr>
          <p:cNvPr id="4" name="Slide Number Placeholder 3"/>
          <p:cNvSpPr>
            <a:spLocks noGrp="1"/>
          </p:cNvSpPr>
          <p:nvPr>
            <p:ph type="sldNum" sz="quarter" idx="5"/>
          </p:nvPr>
        </p:nvSpPr>
        <p:spPr/>
        <p:txBody>
          <a:bodyPr/>
          <a:lstStyle/>
          <a:p>
            <a:fld id="{7F652BC4-3506-4991-9368-2AB4291B3B25}" type="slidenum">
              <a:rPr lang="en-GB" smtClean="0"/>
              <a:t>67</a:t>
            </a:fld>
            <a:endParaRPr lang="en-GB"/>
          </a:p>
        </p:txBody>
      </p:sp>
    </p:spTree>
    <p:extLst>
      <p:ext uri="{BB962C8B-B14F-4D97-AF65-F5344CB8AC3E}">
        <p14:creationId xmlns:p14="http://schemas.microsoft.com/office/powerpoint/2010/main" val="4154338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St</a:t>
            </a:r>
          </a:p>
        </p:txBody>
      </p:sp>
      <p:sp>
        <p:nvSpPr>
          <p:cNvPr id="4" name="Slide Number Placeholder 3"/>
          <p:cNvSpPr>
            <a:spLocks noGrp="1"/>
          </p:cNvSpPr>
          <p:nvPr>
            <p:ph type="sldNum" sz="quarter" idx="5"/>
          </p:nvPr>
        </p:nvSpPr>
        <p:spPr/>
        <p:txBody>
          <a:bodyPr/>
          <a:lstStyle/>
          <a:p>
            <a:fld id="{7F652BC4-3506-4991-9368-2AB4291B3B25}" type="slidenum">
              <a:rPr lang="en-GB" smtClean="0"/>
              <a:t>68</a:t>
            </a:fld>
            <a:endParaRPr lang="en-GB"/>
          </a:p>
        </p:txBody>
      </p:sp>
    </p:spTree>
    <p:extLst>
      <p:ext uri="{BB962C8B-B14F-4D97-AF65-F5344CB8AC3E}">
        <p14:creationId xmlns:p14="http://schemas.microsoft.com/office/powerpoint/2010/main" val="1743891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69</a:t>
            </a:fld>
            <a:endParaRPr lang="en-GB"/>
          </a:p>
        </p:txBody>
      </p:sp>
    </p:spTree>
    <p:extLst>
      <p:ext uri="{BB962C8B-B14F-4D97-AF65-F5344CB8AC3E}">
        <p14:creationId xmlns:p14="http://schemas.microsoft.com/office/powerpoint/2010/main" val="5897902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70</a:t>
            </a:fld>
            <a:endParaRPr lang="en-GB"/>
          </a:p>
        </p:txBody>
      </p:sp>
    </p:spTree>
    <p:extLst>
      <p:ext uri="{BB962C8B-B14F-4D97-AF65-F5344CB8AC3E}">
        <p14:creationId xmlns:p14="http://schemas.microsoft.com/office/powerpoint/2010/main" val="334851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8</a:t>
            </a:fld>
            <a:endParaRPr lang="en-GB"/>
          </a:p>
        </p:txBody>
      </p:sp>
    </p:spTree>
    <p:extLst>
      <p:ext uri="{BB962C8B-B14F-4D97-AF65-F5344CB8AC3E}">
        <p14:creationId xmlns:p14="http://schemas.microsoft.com/office/powerpoint/2010/main" val="777623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71</a:t>
            </a:fld>
            <a:endParaRPr lang="en-GB"/>
          </a:p>
        </p:txBody>
      </p:sp>
    </p:spTree>
    <p:extLst>
      <p:ext uri="{BB962C8B-B14F-4D97-AF65-F5344CB8AC3E}">
        <p14:creationId xmlns:p14="http://schemas.microsoft.com/office/powerpoint/2010/main" val="4062730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FE49-0181-175F-A38F-4F00C15FF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0E03E-C8FC-B3B9-A529-BA4A91047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9A572-B91C-A895-C283-FC78A99332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553B57-4B1B-B90E-1F44-B7F6D0421D8C}"/>
              </a:ext>
            </a:extLst>
          </p:cNvPr>
          <p:cNvSpPr>
            <a:spLocks noGrp="1"/>
          </p:cNvSpPr>
          <p:nvPr>
            <p:ph type="sldNum" sz="quarter" idx="5"/>
          </p:nvPr>
        </p:nvSpPr>
        <p:spPr/>
        <p:txBody>
          <a:bodyPr/>
          <a:lstStyle/>
          <a:p>
            <a:fld id="{7F652BC4-3506-4991-9368-2AB4291B3B25}" type="slidenum">
              <a:rPr lang="en-GB" smtClean="0"/>
              <a:t>72</a:t>
            </a:fld>
            <a:endParaRPr lang="en-GB"/>
          </a:p>
        </p:txBody>
      </p:sp>
    </p:spTree>
    <p:extLst>
      <p:ext uri="{BB962C8B-B14F-4D97-AF65-F5344CB8AC3E}">
        <p14:creationId xmlns:p14="http://schemas.microsoft.com/office/powerpoint/2010/main" val="28681504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the Stefan condition now relates the normal velocity </a:t>
            </a:r>
            <a:r>
              <a:rPr lang="en-GB" dirty="0" err="1"/>
              <a:t>Vn</a:t>
            </a:r>
            <a:r>
              <a:rPr lang="en-GB" dirty="0"/>
              <a:t> of the free boundary to the jump in the normal derivative of the temperature on either side. To close the problem, it only remains to specify suitable initial conditions, namely the value of the temperature everywhere in the domain and the position of the free boundary at t = 0.</a:t>
            </a:r>
          </a:p>
        </p:txBody>
      </p:sp>
      <p:sp>
        <p:nvSpPr>
          <p:cNvPr id="4" name="Slide Number Placeholder 3"/>
          <p:cNvSpPr>
            <a:spLocks noGrp="1"/>
          </p:cNvSpPr>
          <p:nvPr>
            <p:ph type="sldNum" sz="quarter" idx="5"/>
          </p:nvPr>
        </p:nvSpPr>
        <p:spPr/>
        <p:txBody>
          <a:bodyPr/>
          <a:lstStyle/>
          <a:p>
            <a:fld id="{7F652BC4-3506-4991-9368-2AB4291B3B25}" type="slidenum">
              <a:rPr lang="en-GB" smtClean="0"/>
              <a:t>73</a:t>
            </a:fld>
            <a:endParaRPr lang="en-GB"/>
          </a:p>
        </p:txBody>
      </p:sp>
    </p:spTree>
    <p:extLst>
      <p:ext uri="{BB962C8B-B14F-4D97-AF65-F5344CB8AC3E}">
        <p14:creationId xmlns:p14="http://schemas.microsoft.com/office/powerpoint/2010/main" val="2777473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74</a:t>
            </a:fld>
            <a:endParaRPr lang="en-GB"/>
          </a:p>
        </p:txBody>
      </p:sp>
    </p:spTree>
    <p:extLst>
      <p:ext uri="{BB962C8B-B14F-4D97-AF65-F5344CB8AC3E}">
        <p14:creationId xmlns:p14="http://schemas.microsoft.com/office/powerpoint/2010/main" val="20763725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75</a:t>
            </a:fld>
            <a:endParaRPr lang="en-GB"/>
          </a:p>
        </p:txBody>
      </p:sp>
    </p:spTree>
    <p:extLst>
      <p:ext uri="{BB962C8B-B14F-4D97-AF65-F5344CB8AC3E}">
        <p14:creationId xmlns:p14="http://schemas.microsoft.com/office/powerpoint/2010/main" val="21469315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76</a:t>
            </a:fld>
            <a:endParaRPr lang="en-GB"/>
          </a:p>
        </p:txBody>
      </p:sp>
    </p:spTree>
    <p:extLst>
      <p:ext uri="{BB962C8B-B14F-4D97-AF65-F5344CB8AC3E}">
        <p14:creationId xmlns:p14="http://schemas.microsoft.com/office/powerpoint/2010/main" val="2368708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77</a:t>
            </a:fld>
            <a:endParaRPr lang="en-GB"/>
          </a:p>
        </p:txBody>
      </p:sp>
    </p:spTree>
    <p:extLst>
      <p:ext uri="{BB962C8B-B14F-4D97-AF65-F5344CB8AC3E}">
        <p14:creationId xmlns:p14="http://schemas.microsoft.com/office/powerpoint/2010/main" val="26144628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78</a:t>
            </a:fld>
            <a:endParaRPr lang="en-GB"/>
          </a:p>
        </p:txBody>
      </p:sp>
    </p:spTree>
    <p:extLst>
      <p:ext uri="{BB962C8B-B14F-4D97-AF65-F5344CB8AC3E}">
        <p14:creationId xmlns:p14="http://schemas.microsoft.com/office/powerpoint/2010/main" val="3454508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79</a:t>
            </a:fld>
            <a:endParaRPr lang="en-GB"/>
          </a:p>
        </p:txBody>
      </p:sp>
    </p:spTree>
    <p:extLst>
      <p:ext uri="{BB962C8B-B14F-4D97-AF65-F5344CB8AC3E}">
        <p14:creationId xmlns:p14="http://schemas.microsoft.com/office/powerpoint/2010/main" val="22562916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7262-AF01-1010-4F21-9540309B3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71968-81E1-54EF-FE75-96F8F90BA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0EC95-86F4-2C8D-F656-3AD7AAD96B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7D5603-4659-B66A-A6EA-88C745A039C0}"/>
              </a:ext>
            </a:extLst>
          </p:cNvPr>
          <p:cNvSpPr>
            <a:spLocks noGrp="1"/>
          </p:cNvSpPr>
          <p:nvPr>
            <p:ph type="sldNum" sz="quarter" idx="5"/>
          </p:nvPr>
        </p:nvSpPr>
        <p:spPr/>
        <p:txBody>
          <a:bodyPr/>
          <a:lstStyle/>
          <a:p>
            <a:fld id="{7F652BC4-3506-4991-9368-2AB4291B3B25}" type="slidenum">
              <a:rPr lang="en-GB" smtClean="0"/>
              <a:t>80</a:t>
            </a:fld>
            <a:endParaRPr lang="en-GB"/>
          </a:p>
        </p:txBody>
      </p:sp>
    </p:spTree>
    <p:extLst>
      <p:ext uri="{BB962C8B-B14F-4D97-AF65-F5344CB8AC3E}">
        <p14:creationId xmlns:p14="http://schemas.microsoft.com/office/powerpoint/2010/main" val="365652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9</a:t>
            </a:fld>
            <a:endParaRPr lang="en-GB"/>
          </a:p>
        </p:txBody>
      </p:sp>
    </p:spTree>
    <p:extLst>
      <p:ext uri="{BB962C8B-B14F-4D97-AF65-F5344CB8AC3E}">
        <p14:creationId xmlns:p14="http://schemas.microsoft.com/office/powerpoint/2010/main" val="20104845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81</a:t>
            </a:fld>
            <a:endParaRPr lang="en-GB"/>
          </a:p>
        </p:txBody>
      </p:sp>
    </p:spTree>
    <p:extLst>
      <p:ext uri="{BB962C8B-B14F-4D97-AF65-F5344CB8AC3E}">
        <p14:creationId xmlns:p14="http://schemas.microsoft.com/office/powerpoint/2010/main" val="27250944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82</a:t>
            </a:fld>
            <a:endParaRPr lang="en-GB"/>
          </a:p>
        </p:txBody>
      </p:sp>
    </p:spTree>
    <p:extLst>
      <p:ext uri="{BB962C8B-B14F-4D97-AF65-F5344CB8AC3E}">
        <p14:creationId xmlns:p14="http://schemas.microsoft.com/office/powerpoint/2010/main" val="21034175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83</a:t>
            </a:fld>
            <a:endParaRPr lang="en-GB"/>
          </a:p>
        </p:txBody>
      </p:sp>
    </p:spTree>
    <p:extLst>
      <p:ext uri="{BB962C8B-B14F-4D97-AF65-F5344CB8AC3E}">
        <p14:creationId xmlns:p14="http://schemas.microsoft.com/office/powerpoint/2010/main" val="1621322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84</a:t>
            </a:fld>
            <a:endParaRPr lang="en-GB"/>
          </a:p>
        </p:txBody>
      </p:sp>
    </p:spTree>
    <p:extLst>
      <p:ext uri="{BB962C8B-B14F-4D97-AF65-F5344CB8AC3E}">
        <p14:creationId xmlns:p14="http://schemas.microsoft.com/office/powerpoint/2010/main" val="27461562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85</a:t>
            </a:fld>
            <a:endParaRPr lang="en-GB"/>
          </a:p>
        </p:txBody>
      </p:sp>
    </p:spTree>
    <p:extLst>
      <p:ext uri="{BB962C8B-B14F-4D97-AF65-F5344CB8AC3E}">
        <p14:creationId xmlns:p14="http://schemas.microsoft.com/office/powerpoint/2010/main" val="5151947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86</a:t>
            </a:fld>
            <a:endParaRPr lang="en-GB"/>
          </a:p>
        </p:txBody>
      </p:sp>
    </p:spTree>
    <p:extLst>
      <p:ext uri="{BB962C8B-B14F-4D97-AF65-F5344CB8AC3E}">
        <p14:creationId xmlns:p14="http://schemas.microsoft.com/office/powerpoint/2010/main" val="7145067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87</a:t>
            </a:fld>
            <a:endParaRPr lang="en-GB"/>
          </a:p>
        </p:txBody>
      </p:sp>
    </p:spTree>
    <p:extLst>
      <p:ext uri="{BB962C8B-B14F-4D97-AF65-F5344CB8AC3E}">
        <p14:creationId xmlns:p14="http://schemas.microsoft.com/office/powerpoint/2010/main" val="17013646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88</a:t>
            </a:fld>
            <a:endParaRPr lang="en-GB"/>
          </a:p>
        </p:txBody>
      </p:sp>
    </p:spTree>
    <p:extLst>
      <p:ext uri="{BB962C8B-B14F-4D97-AF65-F5344CB8AC3E}">
        <p14:creationId xmlns:p14="http://schemas.microsoft.com/office/powerpoint/2010/main" val="23278369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89</a:t>
            </a:fld>
            <a:endParaRPr lang="en-GB"/>
          </a:p>
        </p:txBody>
      </p:sp>
    </p:spTree>
    <p:extLst>
      <p:ext uri="{BB962C8B-B14F-4D97-AF65-F5344CB8AC3E}">
        <p14:creationId xmlns:p14="http://schemas.microsoft.com/office/powerpoint/2010/main" val="11874892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90</a:t>
            </a:fld>
            <a:endParaRPr lang="en-GB"/>
          </a:p>
        </p:txBody>
      </p:sp>
    </p:spTree>
    <p:extLst>
      <p:ext uri="{BB962C8B-B14F-4D97-AF65-F5344CB8AC3E}">
        <p14:creationId xmlns:p14="http://schemas.microsoft.com/office/powerpoint/2010/main" val="33996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10</a:t>
            </a:fld>
            <a:endParaRPr lang="en-GB"/>
          </a:p>
        </p:txBody>
      </p:sp>
    </p:spTree>
    <p:extLst>
      <p:ext uri="{BB962C8B-B14F-4D97-AF65-F5344CB8AC3E}">
        <p14:creationId xmlns:p14="http://schemas.microsoft.com/office/powerpoint/2010/main" val="38106173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91</a:t>
            </a:fld>
            <a:endParaRPr lang="en-GB"/>
          </a:p>
        </p:txBody>
      </p:sp>
    </p:spTree>
    <p:extLst>
      <p:ext uri="{BB962C8B-B14F-4D97-AF65-F5344CB8AC3E}">
        <p14:creationId xmlns:p14="http://schemas.microsoft.com/office/powerpoint/2010/main" val="36983507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92</a:t>
            </a:fld>
            <a:endParaRPr lang="en-GB"/>
          </a:p>
        </p:txBody>
      </p:sp>
    </p:spTree>
    <p:extLst>
      <p:ext uri="{BB962C8B-B14F-4D97-AF65-F5344CB8AC3E}">
        <p14:creationId xmlns:p14="http://schemas.microsoft.com/office/powerpoint/2010/main" val="39258451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93</a:t>
            </a:fld>
            <a:endParaRPr lang="en-GB"/>
          </a:p>
        </p:txBody>
      </p:sp>
    </p:spTree>
    <p:extLst>
      <p:ext uri="{BB962C8B-B14F-4D97-AF65-F5344CB8AC3E}">
        <p14:creationId xmlns:p14="http://schemas.microsoft.com/office/powerpoint/2010/main" val="41346360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94</a:t>
            </a:fld>
            <a:endParaRPr lang="en-GB"/>
          </a:p>
        </p:txBody>
      </p:sp>
    </p:spTree>
    <p:extLst>
      <p:ext uri="{BB962C8B-B14F-4D97-AF65-F5344CB8AC3E}">
        <p14:creationId xmlns:p14="http://schemas.microsoft.com/office/powerpoint/2010/main" val="33920983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95</a:t>
            </a:fld>
            <a:endParaRPr lang="en-GB"/>
          </a:p>
        </p:txBody>
      </p:sp>
    </p:spTree>
    <p:extLst>
      <p:ext uri="{BB962C8B-B14F-4D97-AF65-F5344CB8AC3E}">
        <p14:creationId xmlns:p14="http://schemas.microsoft.com/office/powerpoint/2010/main" val="18687599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96</a:t>
            </a:fld>
            <a:endParaRPr lang="en-GB"/>
          </a:p>
        </p:txBody>
      </p:sp>
    </p:spTree>
    <p:extLst>
      <p:ext uri="{BB962C8B-B14F-4D97-AF65-F5344CB8AC3E}">
        <p14:creationId xmlns:p14="http://schemas.microsoft.com/office/powerpoint/2010/main" val="13831737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97</a:t>
            </a:fld>
            <a:endParaRPr lang="en-GB"/>
          </a:p>
        </p:txBody>
      </p:sp>
    </p:spTree>
    <p:extLst>
      <p:ext uri="{BB962C8B-B14F-4D97-AF65-F5344CB8AC3E}">
        <p14:creationId xmlns:p14="http://schemas.microsoft.com/office/powerpoint/2010/main" val="12710879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98</a:t>
            </a:fld>
            <a:endParaRPr lang="en-GB"/>
          </a:p>
        </p:txBody>
      </p:sp>
    </p:spTree>
    <p:extLst>
      <p:ext uri="{BB962C8B-B14F-4D97-AF65-F5344CB8AC3E}">
        <p14:creationId xmlns:p14="http://schemas.microsoft.com/office/powerpoint/2010/main" val="16965134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99</a:t>
            </a:fld>
            <a:endParaRPr lang="en-GB"/>
          </a:p>
        </p:txBody>
      </p:sp>
    </p:spTree>
    <p:extLst>
      <p:ext uri="{BB962C8B-B14F-4D97-AF65-F5344CB8AC3E}">
        <p14:creationId xmlns:p14="http://schemas.microsoft.com/office/powerpoint/2010/main" val="40892711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100</a:t>
            </a:fld>
            <a:endParaRPr lang="en-GB"/>
          </a:p>
        </p:txBody>
      </p:sp>
    </p:spTree>
    <p:extLst>
      <p:ext uri="{BB962C8B-B14F-4D97-AF65-F5344CB8AC3E}">
        <p14:creationId xmlns:p14="http://schemas.microsoft.com/office/powerpoint/2010/main" val="34856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A3C5-7F82-469B-A89F-CC0DBBEE6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8955D7-F4E4-46F8-8D6A-1257A675E3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5B5449-4F7E-446D-BEF6-805E1CBBDD92}"/>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5" name="Footer Placeholder 4">
            <a:extLst>
              <a:ext uri="{FF2B5EF4-FFF2-40B4-BE49-F238E27FC236}">
                <a16:creationId xmlns:a16="http://schemas.microsoft.com/office/drawing/2014/main" id="{EBBD0CDD-1B56-48CC-B03C-6CA490659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C246E-3E55-4951-B49A-426D6A58903E}"/>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399601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354D-83E1-496B-8CFF-3460DE3FB5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AB34D-11D0-476D-86FF-41954A0C0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F5846-D71C-4BF7-A1E6-E5317D7B2A15}"/>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5" name="Footer Placeholder 4">
            <a:extLst>
              <a:ext uri="{FF2B5EF4-FFF2-40B4-BE49-F238E27FC236}">
                <a16:creationId xmlns:a16="http://schemas.microsoft.com/office/drawing/2014/main" id="{25142D92-D243-4D2E-8994-F17613297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5D73CC-20DE-4250-BE85-D1FD1444F58A}"/>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96319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0921F-B4DD-4A65-8D51-B43F429AC6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CCBA5-FFF3-4E2D-B192-A1BD96107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12E13-AEBF-48BB-96F1-DD673460AD91}"/>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5" name="Footer Placeholder 4">
            <a:extLst>
              <a:ext uri="{FF2B5EF4-FFF2-40B4-BE49-F238E27FC236}">
                <a16:creationId xmlns:a16="http://schemas.microsoft.com/office/drawing/2014/main" id="{BE7AA3A4-639A-4004-A609-A4A2294111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D85BE-AEAD-4CAA-98C2-30F9B3087567}"/>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0846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4E88-5371-4244-84AE-666458E080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037689-C731-42C6-AB7D-93F67606B3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BB3ED-B740-46F4-B4E7-6021434BD17B}"/>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5" name="Footer Placeholder 4">
            <a:extLst>
              <a:ext uri="{FF2B5EF4-FFF2-40B4-BE49-F238E27FC236}">
                <a16:creationId xmlns:a16="http://schemas.microsoft.com/office/drawing/2014/main" id="{00FA2FE1-3590-4A65-A2E3-755518C6C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39CCE1-CD30-4417-AC6C-7067E54F9E7B}"/>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43446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5812-EF64-4ED8-9D4B-F6541A37A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BD7562-2D9D-4AE9-B2A0-C53BD0F93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65702-032E-4048-AB8B-F18F653ADA76}"/>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5" name="Footer Placeholder 4">
            <a:extLst>
              <a:ext uri="{FF2B5EF4-FFF2-40B4-BE49-F238E27FC236}">
                <a16:creationId xmlns:a16="http://schemas.microsoft.com/office/drawing/2014/main" id="{2A0738C1-2894-474C-A582-64B71F8DB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7E0968-79E8-45B0-B591-6A01A8A3342A}"/>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72381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FE21-D928-472B-8FC6-13CBCF3AED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365DC-6A7C-4BCC-9FDD-E6AA786261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E369B7-0A04-42C1-8F6E-91DEFED2C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8AC589-989F-40FA-94DB-CAC6AD4F9D98}"/>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6" name="Footer Placeholder 5">
            <a:extLst>
              <a:ext uri="{FF2B5EF4-FFF2-40B4-BE49-F238E27FC236}">
                <a16:creationId xmlns:a16="http://schemas.microsoft.com/office/drawing/2014/main" id="{C5DEA3B7-61C2-41A3-A8C7-D75FD377A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89BBB6-67E9-4459-873D-540EE49E5DEB}"/>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286462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6B0-9D75-485C-B33F-BACA20E556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E97BE7-5FF8-451B-B182-D65520272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1FB63C-6123-4BED-89D5-B6B657371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74883A-2248-44AE-873F-6D625E7C1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C75B0-D843-472D-8742-BBF9F0EB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CF503C-6967-4B0A-9740-54ADED9E020A}"/>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8" name="Footer Placeholder 7">
            <a:extLst>
              <a:ext uri="{FF2B5EF4-FFF2-40B4-BE49-F238E27FC236}">
                <a16:creationId xmlns:a16="http://schemas.microsoft.com/office/drawing/2014/main" id="{4AD8FFB2-894D-4CBB-88C3-0773EE22F6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5315A5-0C5A-4677-BB69-E0C85FD785D1}"/>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1876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11E3-A0A2-45F5-B01D-365C4DC5BB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524E5C-ED63-4ACE-81C3-E3B9CA126C5C}"/>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4" name="Footer Placeholder 3">
            <a:extLst>
              <a:ext uri="{FF2B5EF4-FFF2-40B4-BE49-F238E27FC236}">
                <a16:creationId xmlns:a16="http://schemas.microsoft.com/office/drawing/2014/main" id="{8F6BDE89-E2F8-4953-96C4-F7817394F8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5686C1-3596-41FC-A7F4-6B51222B2FF9}"/>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220025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5144-D6DA-4970-AF66-747D428F1081}"/>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3" name="Footer Placeholder 2">
            <a:extLst>
              <a:ext uri="{FF2B5EF4-FFF2-40B4-BE49-F238E27FC236}">
                <a16:creationId xmlns:a16="http://schemas.microsoft.com/office/drawing/2014/main" id="{0151ECF9-E883-48EF-9610-692FFAC696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798FF2-52BF-4481-A269-53A4609E6B9F}"/>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225159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6733-9DD5-4D7D-B2F2-7CF7F5BD1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170B83-79E2-4F5D-8D78-653CECC5F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E3D6C9-DA68-4761-AD30-0FD7C735F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FE37F-C39B-4912-82FD-EE0DDD136A36}"/>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6" name="Footer Placeholder 5">
            <a:extLst>
              <a:ext uri="{FF2B5EF4-FFF2-40B4-BE49-F238E27FC236}">
                <a16:creationId xmlns:a16="http://schemas.microsoft.com/office/drawing/2014/main" id="{30A95E3C-A90F-41CA-8B70-53A2C80B19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4DC0C-7F06-4AB0-A3E0-A3890743C8C0}"/>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17148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CD6A-29D9-4B84-9AC0-B56633E99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17A272-6262-4500-A2C5-2B96147C7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19827F-5EE6-47F4-8F79-273A164DB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AEE6E-AF16-4EF5-A5B5-53D03DFA916E}"/>
              </a:ext>
            </a:extLst>
          </p:cNvPr>
          <p:cNvSpPr>
            <a:spLocks noGrp="1"/>
          </p:cNvSpPr>
          <p:nvPr>
            <p:ph type="dt" sz="half" idx="10"/>
          </p:nvPr>
        </p:nvSpPr>
        <p:spPr/>
        <p:txBody>
          <a:bodyPr/>
          <a:lstStyle/>
          <a:p>
            <a:fld id="{0B8A17A9-823D-4426-9166-652017A3A6C0}" type="datetimeFigureOut">
              <a:rPr lang="en-GB" smtClean="0"/>
              <a:t>09/01/2025</a:t>
            </a:fld>
            <a:endParaRPr lang="en-GB"/>
          </a:p>
        </p:txBody>
      </p:sp>
      <p:sp>
        <p:nvSpPr>
          <p:cNvPr id="6" name="Footer Placeholder 5">
            <a:extLst>
              <a:ext uri="{FF2B5EF4-FFF2-40B4-BE49-F238E27FC236}">
                <a16:creationId xmlns:a16="http://schemas.microsoft.com/office/drawing/2014/main" id="{EBCC3297-C773-460D-A5AC-A07A6A0D6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D6B688-FCAE-4E26-85B3-2881B702DE4C}"/>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65367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E6BD6-DCF7-4939-AB6C-216DA3DE7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328BD8-79A3-49F1-9063-8D55DC64B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3867AA9-B676-4754-A4C9-8C7EB6F1F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panose="020F0302020204030204" pitchFamily="34" charset="0"/>
              </a:defRPr>
            </a:lvl1pPr>
          </a:lstStyle>
          <a:p>
            <a:fld id="{0B8A17A9-823D-4426-9166-652017A3A6C0}" type="datetimeFigureOut">
              <a:rPr lang="en-GB" smtClean="0"/>
              <a:pPr/>
              <a:t>09/01/2025</a:t>
            </a:fld>
            <a:endParaRPr lang="en-GB" dirty="0"/>
          </a:p>
        </p:txBody>
      </p:sp>
      <p:sp>
        <p:nvSpPr>
          <p:cNvPr id="5" name="Footer Placeholder 4">
            <a:extLst>
              <a:ext uri="{FF2B5EF4-FFF2-40B4-BE49-F238E27FC236}">
                <a16:creationId xmlns:a16="http://schemas.microsoft.com/office/drawing/2014/main" id="{FEAB02D0-A680-4A47-9C7C-1D2B7B6B3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Light" panose="020F0302020204030204" pitchFamily="34" charset="0"/>
              </a:defRPr>
            </a:lvl1pPr>
          </a:lstStyle>
          <a:p>
            <a:endParaRPr lang="en-GB" dirty="0"/>
          </a:p>
        </p:txBody>
      </p:sp>
      <p:sp>
        <p:nvSpPr>
          <p:cNvPr id="6" name="Slide Number Placeholder 5">
            <a:extLst>
              <a:ext uri="{FF2B5EF4-FFF2-40B4-BE49-F238E27FC236}">
                <a16:creationId xmlns:a16="http://schemas.microsoft.com/office/drawing/2014/main" id="{C8381C1C-3E48-48F9-BDE0-F51D039B4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Light" panose="020F0302020204030204" pitchFamily="34" charset="0"/>
              </a:defRPr>
            </a:lvl1pPr>
          </a:lstStyle>
          <a:p>
            <a:fld id="{63159A41-096E-420D-B46A-F74F69CD0862}" type="slidenum">
              <a:rPr lang="en-GB" smtClean="0"/>
              <a:pPr/>
              <a:t>‹#›</a:t>
            </a:fld>
            <a:endParaRPr lang="en-GB" dirty="0"/>
          </a:p>
        </p:txBody>
      </p:sp>
    </p:spTree>
    <p:extLst>
      <p:ext uri="{BB962C8B-B14F-4D97-AF65-F5344CB8AC3E}">
        <p14:creationId xmlns:p14="http://schemas.microsoft.com/office/powerpoint/2010/main" val="232331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194.png"/></Relationships>
</file>

<file path=ppt/slides/_rels/slide101.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196.png"/></Relationships>
</file>

<file path=ppt/slides/_rels/slide102.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95.png"/><Relationship Id="rId7" Type="http://schemas.openxmlformats.org/officeDocument/2006/relationships/image" Target="../media/image200.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10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s>
</file>

<file path=ppt/slides/_rels/slide10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104.xml"/><Relationship Id="rId1" Type="http://schemas.openxmlformats.org/officeDocument/2006/relationships/slideLayout" Target="../slideLayouts/slideLayout1.xml"/><Relationship Id="rId5" Type="http://schemas.openxmlformats.org/officeDocument/2006/relationships/image" Target="../media/image209.png"/><Relationship Id="rId4" Type="http://schemas.openxmlformats.org/officeDocument/2006/relationships/image" Target="../media/image208.png"/></Relationships>
</file>

<file path=ppt/slides/_rels/slide10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11.png"/></Relationships>
</file>

<file path=ppt/slides/_rels/slide107.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216.pn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7" Type="http://schemas.openxmlformats.org/officeDocument/2006/relationships/image" Target="../media/image22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1.png"/><Relationship Id="rId4" Type="http://schemas.openxmlformats.org/officeDocument/2006/relationships/image" Target="../media/image97.png"/><Relationship Id="rId9" Type="http://schemas.openxmlformats.org/officeDocument/2006/relationships/image" Target="../media/image93.png"/></Relationships>
</file>

<file path=ppt/slides/_rels/slide4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99.png"/><Relationship Id="rId7"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16.png"/></Relationships>
</file>

<file path=ppt/slides/_rels/slide4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19.png"/><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123.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33.png"/></Relationships>
</file>

<file path=ppt/slides/_rels/slide6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35.png"/></Relationships>
</file>

<file path=ppt/slides/_rels/slide6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6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4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48.jpeg"/></Relationships>
</file>

<file path=ppt/slides/_rels/slide7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7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56.png"/></Relationships>
</file>

<file path=ppt/slides/_rels/slide7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59.png"/><Relationship Id="rId4" Type="http://schemas.openxmlformats.org/officeDocument/2006/relationships/image" Target="../media/image158.png"/></Relationships>
</file>

<file path=ppt/slides/_rels/slide7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65.jpeg"/><Relationship Id="rId4" Type="http://schemas.openxmlformats.org/officeDocument/2006/relationships/image" Target="../media/image164.jpeg"/></Relationships>
</file>

<file path=ppt/slides/_rels/slide8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6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1.png"/><Relationship Id="rId7" Type="http://schemas.openxmlformats.org/officeDocument/2006/relationships/image" Target="../media/image174.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73.png"/><Relationship Id="rId5" Type="http://schemas.openxmlformats.org/officeDocument/2006/relationships/image" Target="../media/image170.png"/><Relationship Id="rId4" Type="http://schemas.openxmlformats.org/officeDocument/2006/relationships/image" Target="../media/image172.png"/><Relationship Id="rId9" Type="http://schemas.openxmlformats.org/officeDocument/2006/relationships/image" Target="../media/image176.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9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79.png"/></Relationships>
</file>

<file path=ppt/slides/_rels/slide9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182.png"/><Relationship Id="rId4" Type="http://schemas.openxmlformats.org/officeDocument/2006/relationships/image" Target="../media/image181.png"/></Relationships>
</file>

<file path=ppt/slides/_rels/slide93.xml.rels><?xml version="1.0" encoding="UTF-8" standalone="yes"?>
<Relationships xmlns="http://schemas.openxmlformats.org/package/2006/relationships"><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9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90.png"/></Relationships>
</file>

<file path=ppt/slides/_rels/slide9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37935E9-9329-4CEC-AED0-B087E6B7C9FE}"/>
              </a:ext>
            </a:extLst>
          </p:cNvPr>
          <p:cNvSpPr txBox="1"/>
          <p:nvPr/>
        </p:nvSpPr>
        <p:spPr>
          <a:xfrm>
            <a:off x="2614613" y="2228671"/>
            <a:ext cx="6962774" cy="2400657"/>
          </a:xfrm>
          <a:prstGeom prst="rect">
            <a:avLst/>
          </a:prstGeom>
          <a:noFill/>
        </p:spPr>
        <p:txBody>
          <a:bodyPr wrap="square">
            <a:spAutoFit/>
          </a:bodyPr>
          <a:lstStyle/>
          <a:p>
            <a:pPr algn="ctr"/>
            <a:r>
              <a:rPr lang="en-GB" sz="3000" b="1" u="sng" dirty="0">
                <a:latin typeface="+mj-lt"/>
              </a:rPr>
              <a:t>Further Partial Differential Equations</a:t>
            </a:r>
          </a:p>
          <a:p>
            <a:pPr algn="ctr"/>
            <a:endParaRPr lang="en-GB" sz="3000" dirty="0">
              <a:latin typeface="+mj-lt"/>
            </a:endParaRPr>
          </a:p>
          <a:p>
            <a:pPr algn="ctr"/>
            <a:r>
              <a:rPr lang="en-GB" sz="3000" dirty="0">
                <a:latin typeface="+mj-lt"/>
              </a:rPr>
              <a:t>Mohit Dalwadi </a:t>
            </a:r>
          </a:p>
          <a:p>
            <a:pPr algn="ctr"/>
            <a:endParaRPr lang="en-GB" sz="3000" dirty="0">
              <a:latin typeface="+mj-lt"/>
            </a:endParaRPr>
          </a:p>
          <a:p>
            <a:pPr algn="ctr"/>
            <a:r>
              <a:rPr lang="en-GB" sz="3000" dirty="0">
                <a:latin typeface="+mj-lt"/>
              </a:rPr>
              <a:t>mohit.dalwadi@maths.ox.ac.uk</a:t>
            </a:r>
          </a:p>
        </p:txBody>
      </p:sp>
    </p:spTree>
    <p:extLst>
      <p:ext uri="{BB962C8B-B14F-4D97-AF65-F5344CB8AC3E}">
        <p14:creationId xmlns:p14="http://schemas.microsoft.com/office/powerpoint/2010/main" val="236546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310379"/>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Rearranging gives </a:t>
            </a:r>
          </a:p>
        </p:txBody>
      </p:sp>
      <p:pic>
        <p:nvPicPr>
          <p:cNvPr id="2" name="Picture 1"/>
          <p:cNvPicPr>
            <a:picLocks noChangeAspect="1"/>
          </p:cNvPicPr>
          <p:nvPr/>
        </p:nvPicPr>
        <p:blipFill>
          <a:blip r:embed="rId3"/>
          <a:stretch>
            <a:fillRect/>
          </a:stretch>
        </p:blipFill>
        <p:spPr>
          <a:xfrm>
            <a:off x="3050045" y="-89182"/>
            <a:ext cx="4238625" cy="1409700"/>
          </a:xfrm>
          <a:prstGeom prst="rect">
            <a:avLst/>
          </a:prstGeom>
        </p:spPr>
      </p:pic>
      <p:sp>
        <p:nvSpPr>
          <p:cNvPr id="7" name="TextBox 6">
            <a:extLst>
              <a:ext uri="{FF2B5EF4-FFF2-40B4-BE49-F238E27FC236}">
                <a16:creationId xmlns:a16="http://schemas.microsoft.com/office/drawing/2014/main" id="{CFEE48AF-DE02-4CE1-887F-B256928805F0}"/>
              </a:ext>
            </a:extLst>
          </p:cNvPr>
          <p:cNvSpPr txBox="1"/>
          <p:nvPr/>
        </p:nvSpPr>
        <p:spPr>
          <a:xfrm>
            <a:off x="165127" y="3965229"/>
            <a:ext cx="1077699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The </a:t>
            </a:r>
            <a:r>
              <a:rPr lang="en-GB" sz="2400" dirty="0">
                <a:solidFill>
                  <a:srgbClr val="FF0000"/>
                </a:solidFill>
                <a:latin typeface="Calibri Light" panose="020F0302020204030204" pitchFamily="34" charset="0"/>
              </a:rPr>
              <a:t>scaling law gives </a:t>
            </a:r>
            <a:r>
              <a:rPr lang="en-GB" sz="2400" dirty="0">
                <a:latin typeface="Calibri Light" panose="020F0302020204030204" pitchFamily="34" charset="0"/>
              </a:rPr>
              <a:t>the long-time </a:t>
            </a:r>
            <a:r>
              <a:rPr lang="en-GB" sz="2400" dirty="0">
                <a:solidFill>
                  <a:srgbClr val="0070C0"/>
                </a:solidFill>
                <a:latin typeface="Calibri Light" panose="020F0302020204030204" pitchFamily="34" charset="0"/>
              </a:rPr>
              <a:t>functional</a:t>
            </a:r>
            <a:r>
              <a:rPr lang="en-GB" sz="2400" dirty="0">
                <a:latin typeface="Calibri Light" panose="020F0302020204030204" pitchFamily="34" charset="0"/>
              </a:rPr>
              <a:t>                   and </a:t>
            </a:r>
            <a:r>
              <a:rPr lang="en-GB" sz="2400" dirty="0">
                <a:solidFill>
                  <a:srgbClr val="0070C0"/>
                </a:solidFill>
                <a:latin typeface="Calibri Light" panose="020F0302020204030204" pitchFamily="34" charset="0"/>
              </a:rPr>
              <a:t>parametric</a:t>
            </a:r>
            <a:r>
              <a:rPr lang="en-GB" sz="2400" dirty="0">
                <a:latin typeface="Calibri Light" panose="020F0302020204030204" pitchFamily="34" charset="0"/>
              </a:rPr>
              <a:t>  </a:t>
            </a:r>
            <a:br>
              <a:rPr lang="en-GB" sz="2400" dirty="0">
                <a:latin typeface="Calibri Light" panose="020F0302020204030204" pitchFamily="34" charset="0"/>
              </a:rPr>
            </a:br>
            <a:r>
              <a:rPr lang="en-GB" sz="2400" dirty="0">
                <a:latin typeface="Calibri Light" panose="020F0302020204030204" pitchFamily="34" charset="0"/>
              </a:rPr>
              <a:t>dependence. </a:t>
            </a:r>
          </a:p>
          <a:p>
            <a:pPr marL="285750" indent="-285750">
              <a:buFont typeface="Arial" panose="020B0604020202020204" pitchFamily="34" charset="0"/>
              <a:buChar char="•"/>
            </a:pPr>
            <a:r>
              <a:rPr lang="en-GB" sz="2400" dirty="0">
                <a:latin typeface="Calibri Light" panose="020F0302020204030204" pitchFamily="34" charset="0"/>
              </a:rPr>
              <a:t>The </a:t>
            </a:r>
            <a:r>
              <a:rPr lang="en-GB" sz="2400" dirty="0">
                <a:solidFill>
                  <a:srgbClr val="FF0000"/>
                </a:solidFill>
                <a:latin typeface="Calibri Light" panose="020F0302020204030204" pitchFamily="34" charset="0"/>
              </a:rPr>
              <a:t>similarity solution </a:t>
            </a:r>
            <a:r>
              <a:rPr lang="en-GB" sz="2400" dirty="0">
                <a:latin typeface="Calibri Light" panose="020F0302020204030204" pitchFamily="34" charset="0"/>
              </a:rPr>
              <a:t>gives the </a:t>
            </a:r>
            <a:r>
              <a:rPr lang="en-GB" sz="2400" dirty="0">
                <a:solidFill>
                  <a:srgbClr val="0070C0"/>
                </a:solidFill>
                <a:latin typeface="Calibri Light" panose="020F0302020204030204" pitchFamily="34" charset="0"/>
              </a:rPr>
              <a:t>long-time solution.</a:t>
            </a:r>
          </a:p>
          <a:p>
            <a:pPr marL="285750" indent="-285750">
              <a:buFont typeface="Arial" panose="020B0604020202020204" pitchFamily="34" charset="0"/>
              <a:buChar char="•"/>
            </a:pPr>
            <a:r>
              <a:rPr lang="en-GB" sz="2400" dirty="0">
                <a:latin typeface="Calibri Light" panose="020F0302020204030204" pitchFamily="34" charset="0"/>
              </a:rPr>
              <a:t>The </a:t>
            </a:r>
            <a:r>
              <a:rPr lang="en-GB" sz="2400" dirty="0">
                <a:solidFill>
                  <a:srgbClr val="FF0000"/>
                </a:solidFill>
                <a:latin typeface="Calibri Light" panose="020F0302020204030204" pitchFamily="34" charset="0"/>
              </a:rPr>
              <a:t>analytic solution</a:t>
            </a:r>
            <a:r>
              <a:rPr lang="en-GB" sz="2400" dirty="0">
                <a:latin typeface="Calibri Light" panose="020F0302020204030204" pitchFamily="34" charset="0"/>
              </a:rPr>
              <a:t> gives the </a:t>
            </a:r>
            <a:r>
              <a:rPr lang="en-GB" sz="2400" dirty="0">
                <a:solidFill>
                  <a:srgbClr val="0070C0"/>
                </a:solidFill>
                <a:latin typeface="Calibri Light" panose="020F0302020204030204" pitchFamily="34" charset="0"/>
              </a:rPr>
              <a:t>correct behaviour for all time</a:t>
            </a:r>
            <a:r>
              <a:rPr lang="en-GB" sz="2400" dirty="0">
                <a:latin typeface="Calibri Light" panose="020F0302020204030204" pitchFamily="34" charset="0"/>
              </a:rPr>
              <a:t>. </a:t>
            </a:r>
          </a:p>
        </p:txBody>
      </p:sp>
      <p:pic>
        <p:nvPicPr>
          <p:cNvPr id="3076" name="Picture 4" descr="(\hat{z}/\hat{t})^{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426" y="3915578"/>
            <a:ext cx="1149098" cy="4604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rho g)^{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9155" y="3877870"/>
            <a:ext cx="1448692" cy="4734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FEE48AF-DE02-4CE1-887F-B256928805F0}"/>
              </a:ext>
            </a:extLst>
          </p:cNvPr>
          <p:cNvSpPr txBox="1"/>
          <p:nvPr/>
        </p:nvSpPr>
        <p:spPr>
          <a:xfrm>
            <a:off x="165127" y="1720079"/>
            <a:ext cx="10776990"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This has given us almost as much information as the similarity solution. </a:t>
            </a:r>
          </a:p>
          <a:p>
            <a:pPr marL="742950" lvl="1" indent="-285750">
              <a:buFont typeface="Arial" panose="020B0604020202020204" pitchFamily="34" charset="0"/>
              <a:buChar char="•"/>
            </a:pPr>
            <a:r>
              <a:rPr lang="en-GB" sz="2400" dirty="0">
                <a:latin typeface="Calibri Light" panose="020F0302020204030204" pitchFamily="34" charset="0"/>
              </a:rPr>
              <a:t>It gives us the right functional form and parametric dependence.</a:t>
            </a:r>
          </a:p>
          <a:p>
            <a:pPr marL="742950" lvl="1" indent="-285750">
              <a:buFont typeface="Arial" panose="020B0604020202020204" pitchFamily="34" charset="0"/>
              <a:buChar char="•"/>
            </a:pPr>
            <a:r>
              <a:rPr lang="en-GB" sz="2400" dirty="0">
                <a:latin typeface="Calibri Light" panose="020F0302020204030204" pitchFamily="34" charset="0"/>
              </a:rPr>
              <a:t>It doesn’t give us the right </a:t>
            </a:r>
            <a:r>
              <a:rPr lang="en-GB" sz="2400" dirty="0" err="1">
                <a:latin typeface="Calibri Light" panose="020F0302020204030204" pitchFamily="34" charset="0"/>
              </a:rPr>
              <a:t>prefactor</a:t>
            </a:r>
            <a:r>
              <a:rPr lang="en-GB" sz="2400" dirty="0">
                <a:latin typeface="Calibri Light" panose="020F0302020204030204" pitchFamily="34" charset="0"/>
              </a:rPr>
              <a:t>. </a:t>
            </a:r>
          </a:p>
        </p:txBody>
      </p:sp>
    </p:spTree>
    <p:extLst>
      <p:ext uri="{BB962C8B-B14F-4D97-AF65-F5344CB8AC3E}">
        <p14:creationId xmlns:p14="http://schemas.microsoft.com/office/powerpoint/2010/main" val="17045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problem then reads: </a:t>
            </a:r>
          </a:p>
        </p:txBody>
      </p:sp>
      <p:pic>
        <p:nvPicPr>
          <p:cNvPr id="4" name="Picture 3"/>
          <p:cNvPicPr>
            <a:picLocks noChangeAspect="1"/>
          </p:cNvPicPr>
          <p:nvPr/>
        </p:nvPicPr>
        <p:blipFill>
          <a:blip r:embed="rId3"/>
          <a:stretch>
            <a:fillRect/>
          </a:stretch>
        </p:blipFill>
        <p:spPr>
          <a:xfrm>
            <a:off x="1781175" y="904875"/>
            <a:ext cx="6800850" cy="2628900"/>
          </a:xfrm>
          <a:prstGeom prst="rect">
            <a:avLst/>
          </a:prstGeom>
        </p:spPr>
      </p:pic>
      <p:pic>
        <p:nvPicPr>
          <p:cNvPr id="5" name="Picture 4"/>
          <p:cNvPicPr>
            <a:picLocks noChangeAspect="1"/>
          </p:cNvPicPr>
          <p:nvPr/>
        </p:nvPicPr>
        <p:blipFill>
          <a:blip r:embed="rId4"/>
          <a:stretch>
            <a:fillRect/>
          </a:stretch>
        </p:blipFill>
        <p:spPr>
          <a:xfrm>
            <a:off x="1600200" y="3990974"/>
            <a:ext cx="2390775" cy="742950"/>
          </a:xfrm>
          <a:prstGeom prst="rect">
            <a:avLst/>
          </a:prstGeom>
        </p:spPr>
      </p:pic>
      <p:sp>
        <p:nvSpPr>
          <p:cNvPr id="6" name="TextBox 5">
            <a:extLst>
              <a:ext uri="{FF2B5EF4-FFF2-40B4-BE49-F238E27FC236}">
                <a16:creationId xmlns:a16="http://schemas.microsoft.com/office/drawing/2014/main" id="{F647467B-3ECA-4826-B44F-F964E1FBF970}"/>
              </a:ext>
            </a:extLst>
          </p:cNvPr>
          <p:cNvSpPr txBox="1"/>
          <p:nvPr/>
        </p:nvSpPr>
        <p:spPr>
          <a:xfrm>
            <a:off x="802498" y="4103042"/>
            <a:ext cx="2483627" cy="461665"/>
          </a:xfrm>
          <a:prstGeom prst="rect">
            <a:avLst/>
          </a:prstGeom>
          <a:noFill/>
        </p:spPr>
        <p:txBody>
          <a:bodyPr wrap="square">
            <a:spAutoFit/>
          </a:bodyPr>
          <a:lstStyle/>
          <a:p>
            <a:r>
              <a:rPr lang="en-GB" sz="2400" dirty="0">
                <a:latin typeface="Calibri Light" panose="020F0302020204030204" pitchFamily="34" charset="0"/>
              </a:rPr>
              <a:t>where </a:t>
            </a:r>
          </a:p>
        </p:txBody>
      </p:sp>
    </p:spTree>
    <p:extLst>
      <p:ext uri="{BB962C8B-B14F-4D97-AF65-F5344CB8AC3E}">
        <p14:creationId xmlns:p14="http://schemas.microsoft.com/office/powerpoint/2010/main" val="34901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84942" y="1838350"/>
            <a:ext cx="295275" cy="329345"/>
          </a:xfrm>
          <a:prstGeom prst="rect">
            <a:avLst/>
          </a:prstGeom>
        </p:spPr>
      </p:pic>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193899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This is a mixed boundary value problem. We expect the solution to have singularities at (</a:t>
            </a:r>
            <a:r>
              <a:rPr lang="en-GB" sz="2400" dirty="0">
                <a:latin typeface="Calibri Light" panose="020F0302020204030204" pitchFamily="34" charset="0"/>
              </a:rPr>
              <a:t>±c,</a:t>
            </a:r>
            <a:r>
              <a:rPr lang="en-US" sz="2400" dirty="0">
                <a:latin typeface="Calibri Light" panose="020F0302020204030204" pitchFamily="34" charset="0"/>
              </a:rPr>
              <a:t>0) where the boundary conditions switch from </a:t>
            </a:r>
            <a:r>
              <a:rPr lang="en-US" sz="2400" dirty="0" err="1">
                <a:latin typeface="Calibri Light" panose="020F0302020204030204" pitchFamily="34" charset="0"/>
              </a:rPr>
              <a:t>Dirichlet</a:t>
            </a:r>
            <a:r>
              <a:rPr lang="en-US" sz="2400" dirty="0">
                <a:latin typeface="Calibri Light" panose="020F0302020204030204" pitchFamily="34" charset="0"/>
              </a:rPr>
              <a:t> to Neumann.</a:t>
            </a:r>
          </a:p>
          <a:p>
            <a:endParaRPr lang="en-US" sz="2400" dirty="0">
              <a:latin typeface="Calibri Light" panose="020F0302020204030204" pitchFamily="34" charset="0"/>
            </a:endParaRPr>
          </a:p>
          <a:p>
            <a:pPr marL="285750" indent="-285750">
              <a:buFont typeface="Arial" panose="020B0604020202020204" pitchFamily="34" charset="0"/>
              <a:buChar char="•"/>
            </a:pPr>
            <a:r>
              <a:rPr lang="en-US" sz="2400" dirty="0">
                <a:latin typeface="Calibri Light" panose="020F0302020204030204" pitchFamily="34" charset="0"/>
              </a:rPr>
              <a:t>This problem can be solved by taking a Fourier transform in x, in terms of the function    at the surface of the workpiece,    </a:t>
            </a:r>
            <a:r>
              <a:rPr lang="en-US" sz="2400" baseline="-25000" dirty="0">
                <a:latin typeface="Calibri Light" panose="020F0302020204030204" pitchFamily="34" charset="0"/>
              </a:rPr>
              <a:t>0</a:t>
            </a:r>
            <a:r>
              <a:rPr lang="en-US" sz="2400" dirty="0">
                <a:latin typeface="Calibri Light" panose="020F0302020204030204" pitchFamily="34" charset="0"/>
              </a:rPr>
              <a:t>(x)=    (x,0). Doing this, we find that </a:t>
            </a:r>
            <a:r>
              <a:rPr lang="en-GB" sz="2400" dirty="0">
                <a:latin typeface="Calibri Light" panose="020F0302020204030204" pitchFamily="34" charset="0"/>
              </a:rPr>
              <a:t> </a:t>
            </a:r>
          </a:p>
        </p:txBody>
      </p:sp>
      <p:pic>
        <p:nvPicPr>
          <p:cNvPr id="2" name="Picture 1"/>
          <p:cNvPicPr>
            <a:picLocks noChangeAspect="1"/>
          </p:cNvPicPr>
          <p:nvPr/>
        </p:nvPicPr>
        <p:blipFill>
          <a:blip r:embed="rId3"/>
          <a:stretch>
            <a:fillRect/>
          </a:stretch>
        </p:blipFill>
        <p:spPr>
          <a:xfrm>
            <a:off x="11296648" y="1462958"/>
            <a:ext cx="295275" cy="329345"/>
          </a:xfrm>
          <a:prstGeom prst="rect">
            <a:avLst/>
          </a:prstGeom>
        </p:spPr>
      </p:pic>
      <p:pic>
        <p:nvPicPr>
          <p:cNvPr id="11" name="Picture 10"/>
          <p:cNvPicPr>
            <a:picLocks noChangeAspect="1"/>
          </p:cNvPicPr>
          <p:nvPr/>
        </p:nvPicPr>
        <p:blipFill>
          <a:blip r:embed="rId3"/>
          <a:stretch>
            <a:fillRect/>
          </a:stretch>
        </p:blipFill>
        <p:spPr>
          <a:xfrm>
            <a:off x="5089614" y="1847900"/>
            <a:ext cx="295275" cy="329345"/>
          </a:xfrm>
          <a:prstGeom prst="rect">
            <a:avLst/>
          </a:prstGeom>
        </p:spPr>
      </p:pic>
      <p:pic>
        <p:nvPicPr>
          <p:cNvPr id="12" name="Picture 11"/>
          <p:cNvPicPr>
            <a:picLocks noChangeAspect="1"/>
          </p:cNvPicPr>
          <p:nvPr/>
        </p:nvPicPr>
        <p:blipFill>
          <a:blip r:embed="rId4"/>
          <a:stretch>
            <a:fillRect/>
          </a:stretch>
        </p:blipFill>
        <p:spPr>
          <a:xfrm>
            <a:off x="3324987" y="2657138"/>
            <a:ext cx="3600450" cy="800100"/>
          </a:xfrm>
          <a:prstGeom prst="rect">
            <a:avLst/>
          </a:prstGeom>
        </p:spPr>
      </p:pic>
      <p:sp>
        <p:nvSpPr>
          <p:cNvPr id="18" name="Rectangle 17"/>
          <p:cNvSpPr/>
          <p:nvPr/>
        </p:nvSpPr>
        <p:spPr>
          <a:xfrm>
            <a:off x="3067050" y="3828211"/>
            <a:ext cx="6096000" cy="369332"/>
          </a:xfrm>
          <a:prstGeom prst="rect">
            <a:avLst/>
          </a:prstGeom>
        </p:spPr>
        <p:txBody>
          <a:bodyPr>
            <a:spAutoFit/>
          </a:bodyPr>
          <a:lstStyle/>
          <a:p>
            <a:endParaRPr lang="en-GB" dirty="0">
              <a:latin typeface="Calibri Light" panose="020F0302020204030204" pitchFamily="34" charset="0"/>
            </a:endParaRPr>
          </a:p>
        </p:txBody>
      </p:sp>
    </p:spTree>
    <p:extLst>
      <p:ext uri="{BB962C8B-B14F-4D97-AF65-F5344CB8AC3E}">
        <p14:creationId xmlns:p14="http://schemas.microsoft.com/office/powerpoint/2010/main" val="4328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2126171" y="5284563"/>
            <a:ext cx="295275" cy="329345"/>
          </a:xfrm>
          <a:prstGeom prst="rect">
            <a:avLst/>
          </a:prstGeom>
        </p:spPr>
      </p:pic>
      <p:pic>
        <p:nvPicPr>
          <p:cNvPr id="17" name="Picture 16"/>
          <p:cNvPicPr>
            <a:picLocks noChangeAspect="1"/>
          </p:cNvPicPr>
          <p:nvPr/>
        </p:nvPicPr>
        <p:blipFill>
          <a:blip r:embed="rId3"/>
          <a:stretch>
            <a:fillRect/>
          </a:stretch>
        </p:blipFill>
        <p:spPr>
          <a:xfrm>
            <a:off x="1992059" y="1517961"/>
            <a:ext cx="295275" cy="329345"/>
          </a:xfrm>
          <a:prstGeom prst="rect">
            <a:avLst/>
          </a:prstGeom>
        </p:spPr>
      </p:pic>
      <p:sp>
        <p:nvSpPr>
          <p:cNvPr id="16" name="TextBox 15">
            <a:extLst>
              <a:ext uri="{FF2B5EF4-FFF2-40B4-BE49-F238E27FC236}">
                <a16:creationId xmlns:a16="http://schemas.microsoft.com/office/drawing/2014/main" id="{F647467B-3ECA-4826-B44F-F964E1FBF970}"/>
              </a:ext>
            </a:extLst>
          </p:cNvPr>
          <p:cNvSpPr txBox="1"/>
          <p:nvPr/>
        </p:nvSpPr>
        <p:spPr>
          <a:xfrm>
            <a:off x="179563" y="205417"/>
            <a:ext cx="11508832"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Light" panose="020F0302020204030204" pitchFamily="34" charset="0"/>
              </a:rPr>
              <a:t>Carefully taking the limit y-&gt;0 and applying the boundary condition                        </a:t>
            </a:r>
          </a:p>
        </p:txBody>
      </p:sp>
      <p:pic>
        <p:nvPicPr>
          <p:cNvPr id="18" name="Picture 17"/>
          <p:cNvPicPr>
            <a:picLocks noChangeAspect="1"/>
          </p:cNvPicPr>
          <p:nvPr/>
        </p:nvPicPr>
        <p:blipFill>
          <a:blip r:embed="rId4"/>
          <a:stretch>
            <a:fillRect/>
          </a:stretch>
        </p:blipFill>
        <p:spPr>
          <a:xfrm>
            <a:off x="5093054" y="814560"/>
            <a:ext cx="1828800" cy="400050"/>
          </a:xfrm>
          <a:prstGeom prst="rect">
            <a:avLst/>
          </a:prstGeom>
        </p:spPr>
      </p:pic>
      <p:pic>
        <p:nvPicPr>
          <p:cNvPr id="19" name="Picture 18"/>
          <p:cNvPicPr>
            <a:picLocks noChangeAspect="1"/>
          </p:cNvPicPr>
          <p:nvPr/>
        </p:nvPicPr>
        <p:blipFill>
          <a:blip r:embed="rId5"/>
          <a:stretch>
            <a:fillRect/>
          </a:stretch>
        </p:blipFill>
        <p:spPr>
          <a:xfrm>
            <a:off x="3257169" y="665755"/>
            <a:ext cx="1628775" cy="733425"/>
          </a:xfrm>
          <a:prstGeom prst="rect">
            <a:avLst/>
          </a:prstGeom>
        </p:spPr>
      </p:pic>
      <p:pic>
        <p:nvPicPr>
          <p:cNvPr id="20" name="Picture 19"/>
          <p:cNvPicPr>
            <a:picLocks noChangeAspect="1"/>
          </p:cNvPicPr>
          <p:nvPr/>
        </p:nvPicPr>
        <p:blipFill>
          <a:blip r:embed="rId6"/>
          <a:stretch>
            <a:fillRect/>
          </a:stretch>
        </p:blipFill>
        <p:spPr>
          <a:xfrm>
            <a:off x="3120009" y="2008065"/>
            <a:ext cx="3009900" cy="838200"/>
          </a:xfrm>
          <a:prstGeom prst="rect">
            <a:avLst/>
          </a:prstGeom>
        </p:spPr>
      </p:pic>
      <p:sp>
        <p:nvSpPr>
          <p:cNvPr id="22" name="TextBox 21">
            <a:extLst>
              <a:ext uri="{FF2B5EF4-FFF2-40B4-BE49-F238E27FC236}">
                <a16:creationId xmlns:a16="http://schemas.microsoft.com/office/drawing/2014/main" id="{F647467B-3ECA-4826-B44F-F964E1FBF970}"/>
              </a:ext>
            </a:extLst>
          </p:cNvPr>
          <p:cNvSpPr txBox="1"/>
          <p:nvPr/>
        </p:nvSpPr>
        <p:spPr>
          <a:xfrm>
            <a:off x="179564" y="3183018"/>
            <a:ext cx="11508832" cy="461665"/>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Here we take the principal value of the integral: </a:t>
            </a:r>
          </a:p>
        </p:txBody>
      </p:sp>
      <p:pic>
        <p:nvPicPr>
          <p:cNvPr id="23" name="Picture 22"/>
          <p:cNvPicPr>
            <a:picLocks noChangeAspect="1"/>
          </p:cNvPicPr>
          <p:nvPr/>
        </p:nvPicPr>
        <p:blipFill>
          <a:blip r:embed="rId7"/>
          <a:stretch>
            <a:fillRect/>
          </a:stretch>
        </p:blipFill>
        <p:spPr>
          <a:xfrm>
            <a:off x="2296478" y="3759700"/>
            <a:ext cx="5514975" cy="923925"/>
          </a:xfrm>
          <a:prstGeom prst="rect">
            <a:avLst/>
          </a:prstGeom>
        </p:spPr>
      </p:pic>
      <p:sp>
        <p:nvSpPr>
          <p:cNvPr id="24" name="TextBox 23">
            <a:extLst>
              <a:ext uri="{FF2B5EF4-FFF2-40B4-BE49-F238E27FC236}">
                <a16:creationId xmlns:a16="http://schemas.microsoft.com/office/drawing/2014/main" id="{F647467B-3ECA-4826-B44F-F964E1FBF970}"/>
              </a:ext>
            </a:extLst>
          </p:cNvPr>
          <p:cNvSpPr txBox="1"/>
          <p:nvPr/>
        </p:nvSpPr>
        <p:spPr>
          <a:xfrm>
            <a:off x="153635" y="5206364"/>
            <a:ext cx="11707637" cy="120032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We solve for    </a:t>
            </a:r>
            <a:r>
              <a:rPr lang="en-US" sz="2400" baseline="-25000" dirty="0">
                <a:latin typeface="Calibri Light" panose="020F0302020204030204" pitchFamily="34" charset="0"/>
              </a:rPr>
              <a:t>0</a:t>
            </a:r>
            <a:r>
              <a:rPr lang="en-US" sz="2400" dirty="0">
                <a:latin typeface="Calibri Light" panose="020F0302020204030204" pitchFamily="34" charset="0"/>
              </a:rPr>
              <a:t>(x), and find the value of c such that is differentiable at  (</a:t>
            </a:r>
            <a:r>
              <a:rPr lang="en-GB" sz="2400" dirty="0">
                <a:latin typeface="Calibri Light" panose="020F0302020204030204" pitchFamily="34" charset="0"/>
              </a:rPr>
              <a:t>±</a:t>
            </a:r>
            <a:r>
              <a:rPr lang="en-US" sz="2400" dirty="0">
                <a:latin typeface="Calibri Light" panose="020F0302020204030204" pitchFamily="34" charset="0"/>
              </a:rPr>
              <a:t>c, 0).</a:t>
            </a:r>
          </a:p>
          <a:p>
            <a:pPr marL="285750" indent="-285750">
              <a:buFont typeface="Arial" panose="020B0604020202020204" pitchFamily="34" charset="0"/>
              <a:buChar char="•"/>
            </a:pPr>
            <a:endParaRPr lang="en-US" sz="2400" dirty="0">
              <a:latin typeface="Calibri Light" panose="020F0302020204030204" pitchFamily="34" charset="0"/>
            </a:endParaRPr>
          </a:p>
          <a:p>
            <a:pPr marL="285750" indent="-285750">
              <a:buFont typeface="Arial" panose="020B0604020202020204" pitchFamily="34" charset="0"/>
              <a:buChar char="•"/>
            </a:pPr>
            <a:r>
              <a:rPr lang="en-US" sz="2400" dirty="0">
                <a:latin typeface="Calibri Light" panose="020F0302020204030204" pitchFamily="34" charset="0"/>
              </a:rPr>
              <a:t>The thickness of the painted layer is then recovered from</a:t>
            </a:r>
          </a:p>
        </p:txBody>
      </p:sp>
      <p:sp>
        <p:nvSpPr>
          <p:cNvPr id="8" name="Rectangle 7"/>
          <p:cNvSpPr/>
          <p:nvPr/>
        </p:nvSpPr>
        <p:spPr>
          <a:xfrm>
            <a:off x="368808" y="1436190"/>
            <a:ext cx="7577328" cy="461665"/>
          </a:xfrm>
          <a:prstGeom prst="rect">
            <a:avLst/>
          </a:prstGeom>
        </p:spPr>
        <p:txBody>
          <a:bodyPr wrap="square">
            <a:spAutoFit/>
          </a:bodyPr>
          <a:lstStyle/>
          <a:p>
            <a:r>
              <a:rPr lang="en-US" sz="2400" dirty="0">
                <a:latin typeface="Calibri Light" panose="020F0302020204030204" pitchFamily="34" charset="0"/>
              </a:rPr>
              <a:t>we find that    </a:t>
            </a:r>
            <a:r>
              <a:rPr lang="en-US" sz="2400" baseline="-25000" dirty="0">
                <a:latin typeface="Calibri Light" panose="020F0302020204030204" pitchFamily="34" charset="0"/>
              </a:rPr>
              <a:t>0 </a:t>
            </a:r>
            <a:r>
              <a:rPr lang="en-US" sz="2400" dirty="0">
                <a:latin typeface="Calibri Light" panose="020F0302020204030204" pitchFamily="34" charset="0"/>
              </a:rPr>
              <a:t>satisfies the singular integral equation:</a:t>
            </a:r>
          </a:p>
        </p:txBody>
      </p:sp>
      <p:pic>
        <p:nvPicPr>
          <p:cNvPr id="27" name="Picture 26"/>
          <p:cNvPicPr>
            <a:picLocks noChangeAspect="1"/>
          </p:cNvPicPr>
          <p:nvPr/>
        </p:nvPicPr>
        <p:blipFill>
          <a:blip r:embed="rId8"/>
          <a:stretch>
            <a:fillRect/>
          </a:stretch>
        </p:blipFill>
        <p:spPr>
          <a:xfrm>
            <a:off x="7559802" y="5792252"/>
            <a:ext cx="1790700" cy="704850"/>
          </a:xfrm>
          <a:prstGeom prst="rect">
            <a:avLst/>
          </a:prstGeom>
        </p:spPr>
      </p:pic>
    </p:spTree>
    <p:extLst>
      <p:ext uri="{BB962C8B-B14F-4D97-AF65-F5344CB8AC3E}">
        <p14:creationId xmlns:p14="http://schemas.microsoft.com/office/powerpoint/2010/main" val="26001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708213" y="1396435"/>
            <a:ext cx="3171825" cy="495300"/>
          </a:xfrm>
          <a:prstGeom prst="rect">
            <a:avLst/>
          </a:prstGeom>
        </p:spPr>
      </p:pic>
      <p:pic>
        <p:nvPicPr>
          <p:cNvPr id="21" name="Picture 20"/>
          <p:cNvPicPr>
            <a:picLocks noChangeAspect="1"/>
          </p:cNvPicPr>
          <p:nvPr/>
        </p:nvPicPr>
        <p:blipFill>
          <a:blip r:embed="rId4"/>
          <a:stretch>
            <a:fillRect/>
          </a:stretch>
        </p:blipFill>
        <p:spPr>
          <a:xfrm>
            <a:off x="3155442" y="2308787"/>
            <a:ext cx="266700" cy="266700"/>
          </a:xfrm>
          <a:prstGeom prst="rect">
            <a:avLst/>
          </a:prstGeom>
        </p:spPr>
      </p:pic>
      <p:sp>
        <p:nvSpPr>
          <p:cNvPr id="11" name="TextBox 10">
            <a:extLst>
              <a:ext uri="{FF2B5EF4-FFF2-40B4-BE49-F238E27FC236}">
                <a16:creationId xmlns:a16="http://schemas.microsoft.com/office/drawing/2014/main" id="{F647467B-3ECA-4826-B44F-F964E1FBF970}"/>
              </a:ext>
            </a:extLst>
          </p:cNvPr>
          <p:cNvSpPr txBox="1"/>
          <p:nvPr/>
        </p:nvSpPr>
        <p:spPr>
          <a:xfrm>
            <a:off x="316723" y="292881"/>
            <a:ext cx="11508832" cy="1569660"/>
          </a:xfrm>
          <a:prstGeom prst="rect">
            <a:avLst/>
          </a:prstGeom>
          <a:noFill/>
        </p:spPr>
        <p:txBody>
          <a:bodyPr wrap="square">
            <a:spAutoFit/>
          </a:bodyPr>
          <a:lstStyle/>
          <a:p>
            <a:r>
              <a:rPr lang="en-US" sz="2400" dirty="0">
                <a:latin typeface="Calibri Light" panose="020F0302020204030204" pitchFamily="34" charset="0"/>
              </a:rPr>
              <a:t>Solution of problem</a:t>
            </a:r>
          </a:p>
          <a:p>
            <a:pPr marL="285750" indent="-285750">
              <a:buFont typeface="Arial" panose="020B0604020202020204" pitchFamily="34" charset="0"/>
              <a:buChar char="•"/>
            </a:pPr>
            <a:r>
              <a:rPr lang="en-US" sz="2400" dirty="0">
                <a:latin typeface="Calibri Light" panose="020F0302020204030204" pitchFamily="34" charset="0"/>
              </a:rPr>
              <a:t>The most elegant way to solve this problem is using complex variable theory. </a:t>
            </a:r>
          </a:p>
          <a:p>
            <a:pPr marL="285750" indent="-285750">
              <a:buFont typeface="Arial" panose="020B0604020202020204" pitchFamily="34" charset="0"/>
              <a:buChar char="•"/>
            </a:pPr>
            <a:endParaRPr lang="en-US" sz="2400" dirty="0">
              <a:latin typeface="Calibri Light" panose="020F0302020204030204" pitchFamily="34" charset="0"/>
            </a:endParaRPr>
          </a:p>
          <a:p>
            <a:pPr marL="285750" indent="-285750">
              <a:buFont typeface="Arial" panose="020B0604020202020204" pitchFamily="34" charset="0"/>
              <a:buChar char="•"/>
            </a:pPr>
            <a:r>
              <a:rPr lang="en-US" sz="2400" dirty="0">
                <a:latin typeface="Calibri Light" panose="020F0302020204030204" pitchFamily="34" charset="0"/>
              </a:rPr>
              <a:t>We write </a:t>
            </a:r>
          </a:p>
        </p:txBody>
      </p:sp>
      <p:pic>
        <p:nvPicPr>
          <p:cNvPr id="19" name="Picture 18"/>
          <p:cNvPicPr>
            <a:picLocks noChangeAspect="1"/>
          </p:cNvPicPr>
          <p:nvPr/>
        </p:nvPicPr>
        <p:blipFill>
          <a:blip r:embed="rId5"/>
          <a:stretch>
            <a:fillRect/>
          </a:stretch>
        </p:blipFill>
        <p:spPr>
          <a:xfrm>
            <a:off x="3403854" y="4107869"/>
            <a:ext cx="2466975" cy="800100"/>
          </a:xfrm>
          <a:prstGeom prst="rect">
            <a:avLst/>
          </a:prstGeom>
        </p:spPr>
      </p:pic>
      <p:sp>
        <p:nvSpPr>
          <p:cNvPr id="20" name="Rectangle 19"/>
          <p:cNvSpPr/>
          <p:nvPr/>
        </p:nvSpPr>
        <p:spPr>
          <a:xfrm>
            <a:off x="606798" y="1821899"/>
            <a:ext cx="10765806" cy="1569660"/>
          </a:xfrm>
          <a:prstGeom prst="rect">
            <a:avLst/>
          </a:prstGeom>
        </p:spPr>
        <p:txBody>
          <a:bodyPr wrap="square">
            <a:spAutoFit/>
          </a:bodyPr>
          <a:lstStyle/>
          <a:p>
            <a:r>
              <a:rPr lang="en-US" sz="2400" dirty="0">
                <a:latin typeface="Calibri Light" panose="020F0302020204030204" pitchFamily="34" charset="0"/>
              </a:rPr>
              <a:t>where w(z) is holomorphic in </a:t>
            </a:r>
            <a:r>
              <a:rPr lang="en-US" sz="2400" dirty="0" err="1">
                <a:latin typeface="Calibri Light" panose="020F0302020204030204" pitchFamily="34" charset="0"/>
              </a:rPr>
              <a:t>Im</a:t>
            </a:r>
            <a:r>
              <a:rPr lang="en-US" sz="2400" dirty="0">
                <a:latin typeface="Calibri Light" panose="020F0302020204030204" pitchFamily="34" charset="0"/>
              </a:rPr>
              <a:t>(z) &gt; 0. </a:t>
            </a:r>
          </a:p>
          <a:p>
            <a:r>
              <a:rPr lang="en-US" sz="2400" dirty="0">
                <a:latin typeface="Calibri Light" panose="020F0302020204030204" pitchFamily="34" charset="0"/>
              </a:rPr>
              <a:t>(The imaginary part     is the harmonic conjugate to     – they are related through the Cauchy–Riemann equations.)</a:t>
            </a:r>
          </a:p>
          <a:p>
            <a:r>
              <a:rPr lang="en-US" sz="2400" dirty="0">
                <a:latin typeface="Calibri Light" panose="020F0302020204030204" pitchFamily="34" charset="0"/>
              </a:rPr>
              <a:t>	</a:t>
            </a:r>
          </a:p>
        </p:txBody>
      </p:sp>
      <p:pic>
        <p:nvPicPr>
          <p:cNvPr id="22" name="Picture 21"/>
          <p:cNvPicPr>
            <a:picLocks noChangeAspect="1"/>
          </p:cNvPicPr>
          <p:nvPr/>
        </p:nvPicPr>
        <p:blipFill>
          <a:blip r:embed="rId6"/>
          <a:stretch>
            <a:fillRect/>
          </a:stretch>
        </p:blipFill>
        <p:spPr>
          <a:xfrm>
            <a:off x="7001446" y="2279069"/>
            <a:ext cx="219075" cy="381000"/>
          </a:xfrm>
          <a:prstGeom prst="rect">
            <a:avLst/>
          </a:prstGeom>
        </p:spPr>
      </p:pic>
      <p:sp>
        <p:nvSpPr>
          <p:cNvPr id="23" name="TextBox 22">
            <a:extLst>
              <a:ext uri="{FF2B5EF4-FFF2-40B4-BE49-F238E27FC236}">
                <a16:creationId xmlns:a16="http://schemas.microsoft.com/office/drawing/2014/main" id="{F647467B-3ECA-4826-B44F-F964E1FBF970}"/>
              </a:ext>
            </a:extLst>
          </p:cNvPr>
          <p:cNvSpPr txBox="1"/>
          <p:nvPr/>
        </p:nvSpPr>
        <p:spPr>
          <a:xfrm>
            <a:off x="316723" y="3592515"/>
            <a:ext cx="11508832" cy="461665"/>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We differentiate with respect to z:</a:t>
            </a:r>
          </a:p>
        </p:txBody>
      </p:sp>
    </p:spTree>
    <p:extLst>
      <p:ext uri="{BB962C8B-B14F-4D97-AF65-F5344CB8AC3E}">
        <p14:creationId xmlns:p14="http://schemas.microsoft.com/office/powerpoint/2010/main" val="8370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47467B-3ECA-4826-B44F-F964E1FBF970}"/>
              </a:ext>
            </a:extLst>
          </p:cNvPr>
          <p:cNvSpPr txBox="1"/>
          <p:nvPr/>
        </p:nvSpPr>
        <p:spPr>
          <a:xfrm>
            <a:off x="316723" y="292881"/>
            <a:ext cx="11508832" cy="83099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Our task is then to find a w’(z) that is holomorphic on the upper half plane and satisfies the conditions </a:t>
            </a:r>
          </a:p>
        </p:txBody>
      </p:sp>
      <p:pic>
        <p:nvPicPr>
          <p:cNvPr id="24" name="Picture 23"/>
          <p:cNvPicPr>
            <a:picLocks noChangeAspect="1"/>
          </p:cNvPicPr>
          <p:nvPr/>
        </p:nvPicPr>
        <p:blipFill>
          <a:blip r:embed="rId3"/>
          <a:stretch>
            <a:fillRect/>
          </a:stretch>
        </p:blipFill>
        <p:spPr>
          <a:xfrm>
            <a:off x="927735" y="1989247"/>
            <a:ext cx="6496050" cy="1219200"/>
          </a:xfrm>
          <a:prstGeom prst="rect">
            <a:avLst/>
          </a:prstGeom>
        </p:spPr>
      </p:pic>
      <p:sp>
        <p:nvSpPr>
          <p:cNvPr id="12" name="TextBox 11">
            <a:extLst>
              <a:ext uri="{FF2B5EF4-FFF2-40B4-BE49-F238E27FC236}">
                <a16:creationId xmlns:a16="http://schemas.microsoft.com/office/drawing/2014/main" id="{F647467B-3ECA-4826-B44F-F964E1FBF970}"/>
              </a:ext>
            </a:extLst>
          </p:cNvPr>
          <p:cNvSpPr txBox="1"/>
          <p:nvPr/>
        </p:nvSpPr>
        <p:spPr>
          <a:xfrm>
            <a:off x="316723" y="4169937"/>
            <a:ext cx="11508832" cy="120032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The mixed character of the problem is reflected in the fact that we specify the real part of w’ in one place and the imaginary part in another. </a:t>
            </a:r>
          </a:p>
          <a:p>
            <a:pPr marL="285750" indent="-285750">
              <a:buFont typeface="Arial" panose="020B0604020202020204" pitchFamily="34" charset="0"/>
              <a:buChar char="•"/>
            </a:pPr>
            <a:endParaRPr lang="en-US" sz="2400" dirty="0">
              <a:latin typeface="Calibri Light" panose="020F0302020204030204" pitchFamily="34" charset="0"/>
            </a:endParaRPr>
          </a:p>
        </p:txBody>
      </p:sp>
    </p:spTree>
    <p:extLst>
      <p:ext uri="{BB962C8B-B14F-4D97-AF65-F5344CB8AC3E}">
        <p14:creationId xmlns:p14="http://schemas.microsoft.com/office/powerpoint/2010/main" val="9927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88183" y="2377556"/>
            <a:ext cx="1314450" cy="533400"/>
          </a:xfrm>
          <a:prstGeom prst="rect">
            <a:avLst/>
          </a:prstGeom>
        </p:spPr>
      </p:pic>
      <p:pic>
        <p:nvPicPr>
          <p:cNvPr id="4" name="Picture 3"/>
          <p:cNvPicPr>
            <a:picLocks noChangeAspect="1"/>
          </p:cNvPicPr>
          <p:nvPr/>
        </p:nvPicPr>
        <p:blipFill>
          <a:blip r:embed="rId4"/>
          <a:stretch>
            <a:fillRect/>
          </a:stretch>
        </p:blipFill>
        <p:spPr>
          <a:xfrm>
            <a:off x="1382172" y="1611200"/>
            <a:ext cx="5391150" cy="638175"/>
          </a:xfrm>
          <a:prstGeom prst="rect">
            <a:avLst/>
          </a:prstGeom>
        </p:spPr>
      </p:pic>
      <p:sp>
        <p:nvSpPr>
          <p:cNvPr id="12" name="TextBox 11">
            <a:extLst>
              <a:ext uri="{FF2B5EF4-FFF2-40B4-BE49-F238E27FC236}">
                <a16:creationId xmlns:a16="http://schemas.microsoft.com/office/drawing/2014/main" id="{F647467B-3ECA-4826-B44F-F964E1FBF970}"/>
              </a:ext>
            </a:extLst>
          </p:cNvPr>
          <p:cNvSpPr txBox="1"/>
          <p:nvPr/>
        </p:nvSpPr>
        <p:spPr>
          <a:xfrm>
            <a:off x="243571" y="256305"/>
            <a:ext cx="11508832"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Light" panose="020F0302020204030204" pitchFamily="34" charset="0"/>
              </a:rPr>
              <a:t>But we can use a trick to transform this into a problem for just the real part by letting</a:t>
            </a:r>
            <a:br>
              <a:rPr lang="en-US" sz="2400" dirty="0">
                <a:latin typeface="Calibri Light" panose="020F0302020204030204" pitchFamily="34" charset="0"/>
              </a:rPr>
            </a:br>
            <a:br>
              <a:rPr lang="en-US" sz="2400" dirty="0">
                <a:latin typeface="Calibri Light" panose="020F0302020204030204" pitchFamily="34" charset="0"/>
              </a:rPr>
            </a:br>
            <a:br>
              <a:rPr lang="en-US" sz="2400" dirty="0">
                <a:latin typeface="Calibri Light" panose="020F0302020204030204" pitchFamily="34" charset="0"/>
              </a:rPr>
            </a:br>
            <a:br>
              <a:rPr lang="en-US" sz="2400" dirty="0">
                <a:latin typeface="Calibri Light" panose="020F0302020204030204" pitchFamily="34" charset="0"/>
              </a:rPr>
            </a:br>
            <a:r>
              <a:rPr lang="en-US" sz="2400" dirty="0">
                <a:latin typeface="Calibri Light" panose="020F0302020204030204" pitchFamily="34" charset="0"/>
              </a:rPr>
              <a:t>where </a:t>
            </a:r>
          </a:p>
          <a:p>
            <a:pPr marL="285750" indent="-285750">
              <a:buFont typeface="Arial" panose="020B0604020202020204" pitchFamily="34" charset="0"/>
              <a:buChar char="•"/>
            </a:pPr>
            <a:endParaRPr lang="en-US" sz="2400" dirty="0">
              <a:latin typeface="Calibri Light" panose="020F0302020204030204" pitchFamily="34" charset="0"/>
            </a:endParaRPr>
          </a:p>
          <a:p>
            <a:pPr marL="285750" indent="-285750">
              <a:buFont typeface="Arial" panose="020B0604020202020204" pitchFamily="34" charset="0"/>
              <a:buChar char="•"/>
            </a:pPr>
            <a:r>
              <a:rPr lang="en-US" sz="2400" dirty="0">
                <a:latin typeface="Calibri Light" panose="020F0302020204030204" pitchFamily="34" charset="0"/>
              </a:rPr>
              <a:t>The key point is that                   is real when x&gt;c and imaginary when x&lt;c as y-&gt;0 so W(z) stays real everywhere.</a:t>
            </a:r>
          </a:p>
        </p:txBody>
      </p:sp>
      <p:pic>
        <p:nvPicPr>
          <p:cNvPr id="3" name="Picture 2"/>
          <p:cNvPicPr>
            <a:picLocks noChangeAspect="1"/>
          </p:cNvPicPr>
          <p:nvPr/>
        </p:nvPicPr>
        <p:blipFill>
          <a:blip r:embed="rId5"/>
          <a:stretch>
            <a:fillRect/>
          </a:stretch>
        </p:blipFill>
        <p:spPr>
          <a:xfrm>
            <a:off x="3864768" y="794788"/>
            <a:ext cx="2809875" cy="581025"/>
          </a:xfrm>
          <a:prstGeom prst="rect">
            <a:avLst/>
          </a:prstGeom>
        </p:spPr>
      </p:pic>
    </p:spTree>
    <p:extLst>
      <p:ext uri="{BB962C8B-B14F-4D97-AF65-F5344CB8AC3E}">
        <p14:creationId xmlns:p14="http://schemas.microsoft.com/office/powerpoint/2010/main" val="11777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830997"/>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new function W satisfies a classical </a:t>
            </a:r>
            <a:r>
              <a:rPr lang="en-GB" sz="2400" dirty="0" err="1">
                <a:latin typeface="Calibri Light" panose="020F0302020204030204" pitchFamily="34" charset="0"/>
              </a:rPr>
              <a:t>Dirichlet</a:t>
            </a:r>
            <a:r>
              <a:rPr lang="en-GB" sz="2400" dirty="0">
                <a:latin typeface="Calibri Light" panose="020F0302020204030204" pitchFamily="34" charset="0"/>
              </a:rPr>
              <a:t> problem, satisfying Laplace’s equation with its real part specified everywhere on the boundary </a:t>
            </a:r>
          </a:p>
        </p:txBody>
      </p:sp>
      <p:pic>
        <p:nvPicPr>
          <p:cNvPr id="2" name="Picture 1"/>
          <p:cNvPicPr>
            <a:picLocks noChangeAspect="1"/>
          </p:cNvPicPr>
          <p:nvPr/>
        </p:nvPicPr>
        <p:blipFill>
          <a:blip r:embed="rId3"/>
          <a:stretch>
            <a:fillRect/>
          </a:stretch>
        </p:blipFill>
        <p:spPr>
          <a:xfrm>
            <a:off x="1956435" y="1194625"/>
            <a:ext cx="7181850" cy="1762125"/>
          </a:xfrm>
          <a:prstGeom prst="rect">
            <a:avLst/>
          </a:prstGeom>
        </p:spPr>
      </p:pic>
      <p:pic>
        <p:nvPicPr>
          <p:cNvPr id="4" name="Picture 3"/>
          <p:cNvPicPr>
            <a:picLocks noChangeAspect="1"/>
          </p:cNvPicPr>
          <p:nvPr/>
        </p:nvPicPr>
        <p:blipFill>
          <a:blip r:embed="rId4"/>
          <a:stretch>
            <a:fillRect/>
          </a:stretch>
        </p:blipFill>
        <p:spPr>
          <a:xfrm>
            <a:off x="2638806" y="4165663"/>
            <a:ext cx="3695700" cy="885825"/>
          </a:xfrm>
          <a:prstGeom prst="rect">
            <a:avLst/>
          </a:prstGeom>
        </p:spPr>
      </p:pic>
      <p:sp>
        <p:nvSpPr>
          <p:cNvPr id="5" name="TextBox 4">
            <a:extLst>
              <a:ext uri="{FF2B5EF4-FFF2-40B4-BE49-F238E27FC236}">
                <a16:creationId xmlns:a16="http://schemas.microsoft.com/office/drawing/2014/main" id="{F647467B-3ECA-4826-B44F-F964E1FBF970}"/>
              </a:ext>
            </a:extLst>
          </p:cNvPr>
          <p:cNvSpPr txBox="1"/>
          <p:nvPr/>
        </p:nvSpPr>
        <p:spPr>
          <a:xfrm>
            <a:off x="316723" y="3618249"/>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solution is given using Poisson’s formula:</a:t>
            </a:r>
          </a:p>
        </p:txBody>
      </p:sp>
      <p:sp>
        <p:nvSpPr>
          <p:cNvPr id="8" name="TextBox 7">
            <a:extLst>
              <a:ext uri="{FF2B5EF4-FFF2-40B4-BE49-F238E27FC236}">
                <a16:creationId xmlns:a16="http://schemas.microsoft.com/office/drawing/2014/main" id="{F647467B-3ECA-4826-B44F-F964E1FBF970}"/>
              </a:ext>
            </a:extLst>
          </p:cNvPr>
          <p:cNvSpPr txBox="1"/>
          <p:nvPr/>
        </p:nvSpPr>
        <p:spPr>
          <a:xfrm>
            <a:off x="316723" y="5572017"/>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Comparing (*) with (A) gives a relation between </a:t>
            </a:r>
            <a:r>
              <a:rPr lang="el-GR" sz="2400" dirty="0">
                <a:latin typeface="Calibri Light" panose="020F0302020204030204" pitchFamily="34" charset="0"/>
              </a:rPr>
              <a:t>δ</a:t>
            </a:r>
            <a:r>
              <a:rPr lang="en-GB" sz="2400" dirty="0">
                <a:latin typeface="Calibri Light" panose="020F0302020204030204" pitchFamily="34" charset="0"/>
              </a:rPr>
              <a:t> and c. </a:t>
            </a:r>
          </a:p>
        </p:txBody>
      </p:sp>
      <p:sp>
        <p:nvSpPr>
          <p:cNvPr id="6" name="Rectangle 5"/>
          <p:cNvSpPr/>
          <p:nvPr/>
        </p:nvSpPr>
        <p:spPr>
          <a:xfrm>
            <a:off x="9138285" y="1296280"/>
            <a:ext cx="548548" cy="461665"/>
          </a:xfrm>
          <a:prstGeom prst="rect">
            <a:avLst/>
          </a:prstGeom>
        </p:spPr>
        <p:txBody>
          <a:bodyPr wrap="none">
            <a:spAutoFit/>
          </a:bodyPr>
          <a:lstStyle/>
          <a:p>
            <a:r>
              <a:rPr lang="en-GB" sz="2400" dirty="0">
                <a:latin typeface="Calibri Light" panose="020F0302020204030204" pitchFamily="34" charset="0"/>
              </a:rPr>
              <a:t>(A)</a:t>
            </a:r>
          </a:p>
        </p:txBody>
      </p:sp>
      <p:sp>
        <p:nvSpPr>
          <p:cNvPr id="10" name="Rectangle 9"/>
          <p:cNvSpPr/>
          <p:nvPr/>
        </p:nvSpPr>
        <p:spPr>
          <a:xfrm>
            <a:off x="9165717" y="2179128"/>
            <a:ext cx="537327" cy="461665"/>
          </a:xfrm>
          <a:prstGeom prst="rect">
            <a:avLst/>
          </a:prstGeom>
        </p:spPr>
        <p:txBody>
          <a:bodyPr wrap="none">
            <a:spAutoFit/>
          </a:bodyPr>
          <a:lstStyle/>
          <a:p>
            <a:r>
              <a:rPr lang="en-GB" sz="2400" dirty="0">
                <a:latin typeface="Calibri Light" panose="020F0302020204030204" pitchFamily="34" charset="0"/>
              </a:rPr>
              <a:t>(B)</a:t>
            </a:r>
          </a:p>
        </p:txBody>
      </p:sp>
    </p:spTree>
    <p:extLst>
      <p:ext uri="{BB962C8B-B14F-4D97-AF65-F5344CB8AC3E}">
        <p14:creationId xmlns:p14="http://schemas.microsoft.com/office/powerpoint/2010/main" val="1452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683496" y="292881"/>
            <a:ext cx="1105947"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Taking the limit of our integral (*) as z-&gt;∞ and comparing with (A) gives</a:t>
            </a:r>
          </a:p>
        </p:txBody>
      </p:sp>
      <p:pic>
        <p:nvPicPr>
          <p:cNvPr id="13" name="Picture 12"/>
          <p:cNvPicPr>
            <a:picLocks noChangeAspect="1"/>
          </p:cNvPicPr>
          <p:nvPr/>
        </p:nvPicPr>
        <p:blipFill>
          <a:blip r:embed="rId3"/>
          <a:stretch>
            <a:fillRect/>
          </a:stretch>
        </p:blipFill>
        <p:spPr>
          <a:xfrm>
            <a:off x="3187847" y="3266094"/>
            <a:ext cx="4885904" cy="3147781"/>
          </a:xfrm>
          <a:prstGeom prst="rect">
            <a:avLst/>
          </a:prstGeom>
        </p:spPr>
      </p:pic>
      <p:pic>
        <p:nvPicPr>
          <p:cNvPr id="10" name="Picture 9"/>
          <p:cNvPicPr>
            <a:picLocks noChangeAspect="1"/>
          </p:cNvPicPr>
          <p:nvPr/>
        </p:nvPicPr>
        <p:blipFill>
          <a:blip r:embed="rId4"/>
          <a:stretch>
            <a:fillRect/>
          </a:stretch>
        </p:blipFill>
        <p:spPr>
          <a:xfrm>
            <a:off x="1258633" y="1529545"/>
            <a:ext cx="2066925" cy="790575"/>
          </a:xfrm>
          <a:prstGeom prst="rect">
            <a:avLst/>
          </a:prstGeom>
        </p:spPr>
      </p:pic>
      <p:pic>
        <p:nvPicPr>
          <p:cNvPr id="11" name="Picture 10"/>
          <p:cNvPicPr>
            <a:picLocks noChangeAspect="1"/>
          </p:cNvPicPr>
          <p:nvPr/>
        </p:nvPicPr>
        <p:blipFill>
          <a:blip r:embed="rId5"/>
          <a:stretch>
            <a:fillRect/>
          </a:stretch>
        </p:blipFill>
        <p:spPr>
          <a:xfrm>
            <a:off x="5218176" y="1610509"/>
            <a:ext cx="2105025" cy="628650"/>
          </a:xfrm>
          <a:prstGeom prst="rect">
            <a:avLst/>
          </a:prstGeom>
        </p:spPr>
      </p:pic>
      <p:pic>
        <p:nvPicPr>
          <p:cNvPr id="16" name="Picture 15"/>
          <p:cNvPicPr>
            <a:picLocks noChangeAspect="1"/>
          </p:cNvPicPr>
          <p:nvPr/>
        </p:nvPicPr>
        <p:blipFill>
          <a:blip r:embed="rId6"/>
          <a:stretch>
            <a:fillRect/>
          </a:stretch>
        </p:blipFill>
        <p:spPr>
          <a:xfrm>
            <a:off x="4062221" y="1700520"/>
            <a:ext cx="681075" cy="448627"/>
          </a:xfrm>
          <a:prstGeom prst="rect">
            <a:avLst/>
          </a:prstGeom>
        </p:spPr>
      </p:pic>
      <p:sp>
        <p:nvSpPr>
          <p:cNvPr id="18" name="TextBox 17">
            <a:extLst>
              <a:ext uri="{FF2B5EF4-FFF2-40B4-BE49-F238E27FC236}">
                <a16:creationId xmlns:a16="http://schemas.microsoft.com/office/drawing/2014/main" id="{F647467B-3ECA-4826-B44F-F964E1FBF970}"/>
              </a:ext>
            </a:extLst>
          </p:cNvPr>
          <p:cNvSpPr txBox="1"/>
          <p:nvPr/>
        </p:nvSpPr>
        <p:spPr>
          <a:xfrm>
            <a:off x="316723" y="2864286"/>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This tells us how the size of the painted region, 2c, depends on the control parameter </a:t>
            </a:r>
            <a:r>
              <a:rPr lang="el-GR" sz="2400" dirty="0">
                <a:latin typeface="Calibri Light" panose="020F0302020204030204" pitchFamily="34" charset="0"/>
              </a:rPr>
              <a:t>δ</a:t>
            </a:r>
            <a:endParaRPr lang="en-GB" sz="2400" dirty="0">
              <a:latin typeface="Calibri Light" panose="020F0302020204030204" pitchFamily="34" charset="0"/>
            </a:endParaRPr>
          </a:p>
        </p:txBody>
      </p:sp>
      <p:pic>
        <p:nvPicPr>
          <p:cNvPr id="17" name="Picture 16"/>
          <p:cNvPicPr>
            <a:picLocks noChangeAspect="1"/>
          </p:cNvPicPr>
          <p:nvPr/>
        </p:nvPicPr>
        <p:blipFill>
          <a:blip r:embed="rId7"/>
          <a:stretch>
            <a:fillRect/>
          </a:stretch>
        </p:blipFill>
        <p:spPr>
          <a:xfrm>
            <a:off x="10347007" y="3325951"/>
            <a:ext cx="1190625" cy="771525"/>
          </a:xfrm>
          <a:prstGeom prst="rect">
            <a:avLst/>
          </a:prstGeom>
        </p:spPr>
      </p:pic>
    </p:spTree>
    <p:extLst>
      <p:ext uri="{BB962C8B-B14F-4D97-AF65-F5344CB8AC3E}">
        <p14:creationId xmlns:p14="http://schemas.microsoft.com/office/powerpoint/2010/main" val="16689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8994028" y="356958"/>
            <a:ext cx="457200" cy="447675"/>
          </a:xfrm>
          <a:prstGeom prst="rect">
            <a:avLst/>
          </a:prstGeom>
        </p:spPr>
      </p:pic>
      <p:sp>
        <p:nvSpPr>
          <p:cNvPr id="3" name="TextBox 2">
            <a:extLst>
              <a:ext uri="{FF2B5EF4-FFF2-40B4-BE49-F238E27FC236}">
                <a16:creationId xmlns:a16="http://schemas.microsoft.com/office/drawing/2014/main" id="{F647467B-3ECA-4826-B44F-F964E1FBF970}"/>
              </a:ext>
            </a:extLst>
          </p:cNvPr>
          <p:cNvSpPr txBox="1"/>
          <p:nvPr/>
        </p:nvSpPr>
        <p:spPr>
          <a:xfrm>
            <a:off x="341583" y="326205"/>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Using our result for W and the definition of W,  we can relate back to      to get </a:t>
            </a:r>
          </a:p>
        </p:txBody>
      </p:sp>
      <p:pic>
        <p:nvPicPr>
          <p:cNvPr id="14" name="Picture 13"/>
          <p:cNvPicPr>
            <a:picLocks noChangeAspect="1"/>
          </p:cNvPicPr>
          <p:nvPr/>
        </p:nvPicPr>
        <p:blipFill>
          <a:blip r:embed="rId5"/>
          <a:stretch>
            <a:fillRect/>
          </a:stretch>
        </p:blipFill>
        <p:spPr>
          <a:xfrm>
            <a:off x="2377006" y="3176422"/>
            <a:ext cx="5594398" cy="3681578"/>
          </a:xfrm>
          <a:prstGeom prst="rect">
            <a:avLst/>
          </a:prstGeom>
        </p:spPr>
      </p:pic>
      <p:pic>
        <p:nvPicPr>
          <p:cNvPr id="2" name="Picture 1"/>
          <p:cNvPicPr>
            <a:picLocks noChangeAspect="1"/>
          </p:cNvPicPr>
          <p:nvPr/>
        </p:nvPicPr>
        <p:blipFill>
          <a:blip r:embed="rId6"/>
          <a:stretch>
            <a:fillRect/>
          </a:stretch>
        </p:blipFill>
        <p:spPr>
          <a:xfrm>
            <a:off x="1902142" y="833590"/>
            <a:ext cx="5553075" cy="1190625"/>
          </a:xfrm>
          <a:prstGeom prst="rect">
            <a:avLst/>
          </a:prstGeom>
        </p:spPr>
      </p:pic>
      <p:sp>
        <p:nvSpPr>
          <p:cNvPr id="15" name="TextBox 14">
            <a:extLst>
              <a:ext uri="{FF2B5EF4-FFF2-40B4-BE49-F238E27FC236}">
                <a16:creationId xmlns:a16="http://schemas.microsoft.com/office/drawing/2014/main" id="{F647467B-3ECA-4826-B44F-F964E1FBF970}"/>
              </a:ext>
            </a:extLst>
          </p:cNvPr>
          <p:cNvSpPr txBox="1"/>
          <p:nvPr/>
        </p:nvSpPr>
        <p:spPr>
          <a:xfrm>
            <a:off x="341583" y="2461963"/>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thickness profile is then given by </a:t>
            </a:r>
          </a:p>
        </p:txBody>
      </p:sp>
      <p:pic>
        <p:nvPicPr>
          <p:cNvPr id="7" name="Picture 6"/>
          <p:cNvPicPr>
            <a:picLocks noChangeAspect="1"/>
          </p:cNvPicPr>
          <p:nvPr/>
        </p:nvPicPr>
        <p:blipFill>
          <a:blip r:embed="rId7"/>
          <a:stretch>
            <a:fillRect/>
          </a:stretch>
        </p:blipFill>
        <p:spPr>
          <a:xfrm>
            <a:off x="5269333" y="2487653"/>
            <a:ext cx="2167405" cy="411807"/>
          </a:xfrm>
          <a:prstGeom prst="rect">
            <a:avLst/>
          </a:prstGeom>
        </p:spPr>
      </p:pic>
    </p:spTree>
    <p:custDataLst>
      <p:tags r:id="rId1"/>
    </p:custDataLst>
    <p:extLst>
      <p:ext uri="{BB962C8B-B14F-4D97-AF65-F5344CB8AC3E}">
        <p14:creationId xmlns:p14="http://schemas.microsoft.com/office/powerpoint/2010/main" val="1758964918"/>
      </p:ext>
    </p:extLst>
  </p:cSld>
  <p:clrMapOvr>
    <a:masterClrMapping/>
  </p:clrMapOvr>
  <mc:AlternateContent xmlns:mc="http://schemas.openxmlformats.org/markup-compatibility/2006" xmlns:p14="http://schemas.microsoft.com/office/powerpoint/2010/main">
    <mc:Choice Requires="p14">
      <p:transition spd="slow" p14:dur="2000" advTm="21793"/>
    </mc:Choice>
    <mc:Fallback xmlns="">
      <p:transition spd="slow" advTm="21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4169" x="4068763" y="6777038"/>
          <p14:tracePt t="14324" x="3382963" y="6608763"/>
          <p14:tracePt t="14333" x="3346450" y="6529388"/>
          <p14:tracePt t="14339" x="3321050" y="6456363"/>
          <p14:tracePt t="14350" x="3290888" y="6396038"/>
          <p14:tracePt t="14360" x="3273425" y="6340475"/>
          <p14:tracePt t="14372" x="3217863" y="6207125"/>
          <p14:tracePt t="14384" x="3200400" y="6170613"/>
          <p14:tracePt t="14393" x="3175000" y="6140450"/>
          <p14:tracePt t="14401" x="3157538" y="6110288"/>
          <p14:tracePt t="14411" x="3133725" y="6061075"/>
          <p14:tracePt t="14423" x="3108325" y="6030913"/>
          <p14:tracePt t="14496" x="3017838" y="5902325"/>
          <p14:tracePt t="14540" x="2889250" y="5829300"/>
          <p14:tracePt t="14555" x="2805113" y="5811838"/>
          <p14:tracePt t="14563" x="2755900" y="5799138"/>
          <p14:tracePt t="14575" x="2646363" y="5775325"/>
          <p14:tracePt t="14587" x="2597150" y="5762625"/>
          <p14:tracePt t="14597" x="2506663" y="5749925"/>
          <p14:tracePt t="14613" x="2446338" y="5756275"/>
          <p14:tracePt t="14620" x="2414588" y="5762625"/>
          <p14:tracePt t="14628" x="2384425" y="5768975"/>
          <p14:tracePt t="14638" x="2354263" y="5781675"/>
          <p14:tracePt t="14643" x="2336800" y="5799138"/>
          <p14:tracePt t="14651" x="2311400" y="5818188"/>
          <p14:tracePt t="14657" x="2300288" y="5842000"/>
          <p14:tracePt t="14663" x="2281238" y="5884863"/>
          <p14:tracePt t="14680" x="2274888" y="5945188"/>
          <p14:tracePt t="14689" x="2281238" y="5975350"/>
          <p14:tracePt t="14699" x="2287588" y="6005513"/>
          <p14:tracePt t="14703" x="2293938" y="6030913"/>
          <p14:tracePt t="14709" x="2293938" y="6061075"/>
          <p14:tracePt t="14720" x="2293938" y="6078538"/>
          <p14:tracePt t="14733" x="2281238" y="6121400"/>
          <p14:tracePt t="14739" x="2268538" y="6140450"/>
          <p14:tracePt t="14751" x="2263775" y="6151563"/>
          <p14:tracePt t="14770" x="2227263" y="6183313"/>
          <p14:tracePt t="14786" x="2214563" y="6194425"/>
          <p14:tracePt t="14800" x="2190750" y="6200775"/>
          <p14:tracePt t="14811" x="2178050" y="6219825"/>
          <p14:tracePt t="14829" x="2141538" y="6243638"/>
          <p14:tracePt t="14841" x="2128838" y="6256338"/>
          <p14:tracePt t="14846" x="2105025" y="6267450"/>
          <p14:tracePt t="14859" x="2068513" y="6280150"/>
          <p14:tracePt t="14876" x="2032000" y="6267450"/>
          <p14:tracePt t="14886" x="2014538" y="6249988"/>
          <p14:tracePt t="14890" x="2001838" y="6237288"/>
          <p14:tracePt t="14899" x="1989138" y="6219825"/>
          <p14:tracePt t="14904" x="1982788" y="6200775"/>
          <p14:tracePt t="14917" x="1978025" y="6176963"/>
          <p14:tracePt t="14924" x="1971675" y="6151563"/>
          <p14:tracePt t="14929" x="1958975" y="6127750"/>
          <p14:tracePt t="14933" x="1946275" y="6103938"/>
          <p14:tracePt t="14944" x="1935163" y="6078538"/>
          <p14:tracePt t="14964" x="1898650" y="6030913"/>
          <p14:tracePt t="14972" x="1862138" y="5994400"/>
          <p14:tracePt t="14987" x="1836738" y="5964238"/>
          <p14:tracePt t="14994" x="1836738" y="5957888"/>
          <p14:tracePt t="15002" x="1831975" y="5951538"/>
          <p14:tracePt t="15009" x="1831975" y="5945188"/>
          <p14:tracePt t="15026" x="1843088" y="5945188"/>
          <p14:tracePt t="15040" x="1862138" y="5945188"/>
          <p14:tracePt t="15049" x="1879600" y="5945188"/>
          <p14:tracePt t="15056" x="1892300" y="5951538"/>
          <p14:tracePt t="15065" x="1905000" y="5951538"/>
          <p14:tracePt t="15073" x="1909763" y="5951538"/>
          <p14:tracePt t="15084" x="1928813" y="5945188"/>
          <p14:tracePt t="15101" x="1941513" y="5938838"/>
          <p14:tracePt t="15109" x="1952625" y="5938838"/>
          <p14:tracePt t="15116" x="1958975" y="5932488"/>
          <p14:tracePt t="15124" x="1971675" y="5927725"/>
          <p14:tracePt t="15145" x="2001838" y="5908675"/>
          <p14:tracePt t="15166" x="2049463" y="5884863"/>
          <p14:tracePt t="15183" x="2117725" y="5859463"/>
          <p14:tracePt t="15191" x="2178050" y="5854700"/>
          <p14:tracePt t="15205" x="2201863" y="5854700"/>
          <p14:tracePt t="15211" x="2208213" y="5854700"/>
          <p14:tracePt t="15215" x="2220913" y="5848350"/>
          <p14:tracePt t="15229" x="2220913" y="5822950"/>
          <p14:tracePt t="15236" x="2208213" y="5799138"/>
          <p14:tracePt t="15244" x="2195513" y="5775325"/>
          <p14:tracePt t="15289" x="2220913" y="5811838"/>
          <p14:tracePt t="15301" x="2287588" y="5891213"/>
          <p14:tracePt t="15309" x="2317750" y="5938838"/>
          <p14:tracePt t="15316" x="2341563" y="5975350"/>
          <p14:tracePt t="15326" x="2378075" y="6011863"/>
          <p14:tracePt t="15334" x="2420938" y="6048375"/>
          <p14:tracePt t="15342" x="2500313" y="6127750"/>
          <p14:tracePt t="15371" x="2633663" y="6194425"/>
          <p14:tracePt t="15380" x="2732088" y="6243638"/>
          <p14:tracePt t="15388" x="2889250" y="6340475"/>
          <p14:tracePt t="15403" x="3060700" y="6450013"/>
          <p14:tracePt t="15416" x="3133725" y="6511925"/>
          <p14:tracePt t="15425" x="3206750" y="6559550"/>
          <p14:tracePt t="15434" x="3303588" y="6657975"/>
          <p14:tracePt t="15441" x="3346450" y="6699250"/>
          <p14:tracePt t="15449" x="3389313" y="6731000"/>
          <p14:tracePt t="15458" x="3425825" y="6754813"/>
          <p14:tracePt t="15464" x="3455988" y="6778625"/>
          <p14:tracePt t="15472" x="3492500" y="6804025"/>
          <p14:tracePt t="15478" x="3540125" y="6834188"/>
          <p14:tracePt t="15938" x="0" y="0"/>
        </p14:tracePtLst>
      </p14:laserTraceLst>
    </p:ext>
  </p:extLs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3785652"/>
          </a:xfrm>
          <a:prstGeom prst="rect">
            <a:avLst/>
          </a:prstGeom>
          <a:noFill/>
        </p:spPr>
        <p:txBody>
          <a:bodyPr wrap="square">
            <a:spAutoFit/>
          </a:bodyPr>
          <a:lstStyle/>
          <a:p>
            <a:r>
              <a:rPr lang="en-GB" sz="2400" dirty="0">
                <a:latin typeface="Calibri Light" panose="020F0302020204030204" pitchFamily="34" charset="0"/>
              </a:rPr>
              <a:t>Useful texts for more reading and examples</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457200" indent="-457200">
              <a:buAutoNum type="arabicParenR"/>
            </a:pPr>
            <a:r>
              <a:rPr lang="en-US" sz="2400" dirty="0">
                <a:latin typeface="Calibri Light" panose="020F0302020204030204" pitchFamily="34" charset="0"/>
              </a:rPr>
              <a:t>I. </a:t>
            </a:r>
            <a:r>
              <a:rPr lang="en-US" sz="2400" dirty="0" err="1">
                <a:latin typeface="Calibri Light" panose="020F0302020204030204" pitchFamily="34" charset="0"/>
              </a:rPr>
              <a:t>Barenblatt</a:t>
            </a:r>
            <a:r>
              <a:rPr lang="en-US" sz="2400" dirty="0">
                <a:latin typeface="Calibri Light" panose="020F0302020204030204" pitchFamily="34" charset="0"/>
              </a:rPr>
              <a:t>, 1979, Similarity, Self-similarity and Intermediate </a:t>
            </a:r>
            <a:r>
              <a:rPr lang="en-US" sz="2400" dirty="0" err="1">
                <a:latin typeface="Calibri Light" panose="020F0302020204030204" pitchFamily="34" charset="0"/>
              </a:rPr>
              <a:t>Asymptotics</a:t>
            </a:r>
            <a:r>
              <a:rPr lang="en-US" sz="2400" dirty="0">
                <a:latin typeface="Calibri Light" panose="020F0302020204030204" pitchFamily="34" charset="0"/>
              </a:rPr>
              <a:t>, Consultants </a:t>
            </a:r>
            <a:r>
              <a:rPr lang="en-GB" sz="2400" dirty="0">
                <a:latin typeface="Calibri Light" panose="020F0302020204030204" pitchFamily="34" charset="0"/>
              </a:rPr>
              <a:t>Bureau.</a:t>
            </a:r>
          </a:p>
          <a:p>
            <a:pPr marL="457200" indent="-457200">
              <a:buAutoNum type="arabicParenR"/>
            </a:pPr>
            <a:endParaRPr lang="en-GB" sz="2400" dirty="0">
              <a:latin typeface="Calibri Light" panose="020F0302020204030204" pitchFamily="34" charset="0"/>
            </a:endParaRPr>
          </a:p>
          <a:p>
            <a:pPr marL="457200" indent="-457200">
              <a:buAutoNum type="arabicParenR"/>
            </a:pPr>
            <a:r>
              <a:rPr lang="en-GB" sz="2400" dirty="0">
                <a:latin typeface="Calibri Light" panose="020F0302020204030204" pitchFamily="34" charset="0"/>
              </a:rPr>
              <a:t>A.B. </a:t>
            </a:r>
            <a:r>
              <a:rPr lang="en-US" sz="2400" dirty="0">
                <a:latin typeface="Calibri Light" panose="020F0302020204030204" pitchFamily="34" charset="0"/>
              </a:rPr>
              <a:t>Tayler, 2001, Mathematical Models in Applied Mechanics. Oxford University Press.</a:t>
            </a:r>
          </a:p>
          <a:p>
            <a:pPr marL="457200" indent="-457200">
              <a:buAutoNum type="arabicParenR"/>
            </a:pPr>
            <a:endParaRPr lang="en-US" sz="2400" dirty="0">
              <a:latin typeface="Calibri Light" panose="020F0302020204030204" pitchFamily="34" charset="0"/>
            </a:endParaRPr>
          </a:p>
          <a:p>
            <a:pPr marL="457200" indent="-457200">
              <a:buAutoNum type="arabicParenR"/>
            </a:pPr>
            <a:r>
              <a:rPr lang="en-US" sz="2400" dirty="0">
                <a:latin typeface="Calibri Light" panose="020F0302020204030204" pitchFamily="34" charset="0"/>
              </a:rPr>
              <a:t>S.C. Gupta, 2017, The Classical Stefan Problem: Basic Concepts, Modelling and Analysis with Quasi-analytical Solutions and Methods. Elsevier.</a:t>
            </a:r>
            <a:endParaRPr lang="en-GB" sz="2400" dirty="0">
              <a:latin typeface="Calibri Light" panose="020F0302020204030204" pitchFamily="34" charset="0"/>
            </a:endParaRPr>
          </a:p>
        </p:txBody>
      </p:sp>
    </p:spTree>
    <p:extLst>
      <p:ext uri="{BB962C8B-B14F-4D97-AF65-F5344CB8AC3E}">
        <p14:creationId xmlns:p14="http://schemas.microsoft.com/office/powerpoint/2010/main" val="42742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ople.maths.ox.ac.uk/mcphail/mickey_growing.gif">
            <a:extLst>
              <a:ext uri="{FF2B5EF4-FFF2-40B4-BE49-F238E27FC236}">
                <a16:creationId xmlns:a16="http://schemas.microsoft.com/office/drawing/2014/main" id="{57C6C172-418A-4CD7-950D-7622CA36090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66949" y="3999613"/>
            <a:ext cx="6867525" cy="3695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EE48AF-DE02-4CE1-887F-B256928805F0}"/>
              </a:ext>
            </a:extLst>
          </p:cNvPr>
          <p:cNvSpPr txBox="1"/>
          <p:nvPr/>
        </p:nvSpPr>
        <p:spPr>
          <a:xfrm>
            <a:off x="240498" y="113744"/>
            <a:ext cx="11316501" cy="769441"/>
          </a:xfrm>
          <a:prstGeom prst="rect">
            <a:avLst/>
          </a:prstGeom>
          <a:noFill/>
        </p:spPr>
        <p:txBody>
          <a:bodyPr wrap="square" rtlCol="0">
            <a:spAutoFit/>
          </a:bodyPr>
          <a:lstStyle/>
          <a:p>
            <a:r>
              <a:rPr lang="en-GB" sz="2200" u="sng" dirty="0">
                <a:latin typeface="Calibri Light" panose="020F0302020204030204" pitchFamily="34" charset="0"/>
              </a:rPr>
              <a:t>Question: What shape cookie cutter should you choose to bake the perfect gingerbread man?</a:t>
            </a:r>
          </a:p>
          <a:p>
            <a:r>
              <a:rPr lang="en-GB" sz="2200" dirty="0">
                <a:latin typeface="Calibri Light" panose="020F0302020204030204" pitchFamily="34" charset="0"/>
              </a:rPr>
              <a:t>The shape needs to take into account the dough spreading in the oven before it sets. </a:t>
            </a:r>
          </a:p>
        </p:txBody>
      </p:sp>
      <p:sp>
        <p:nvSpPr>
          <p:cNvPr id="2" name="Rectangle 1">
            <a:extLst>
              <a:ext uri="{FF2B5EF4-FFF2-40B4-BE49-F238E27FC236}">
                <a16:creationId xmlns:a16="http://schemas.microsoft.com/office/drawing/2014/main" id="{E53489EF-F277-FE39-3CA7-2A0F03BA5EB2}"/>
              </a:ext>
            </a:extLst>
          </p:cNvPr>
          <p:cNvSpPr/>
          <p:nvPr/>
        </p:nvSpPr>
        <p:spPr>
          <a:xfrm>
            <a:off x="240498" y="1463956"/>
            <a:ext cx="10452902" cy="769441"/>
          </a:xfrm>
          <a:prstGeom prst="rect">
            <a:avLst/>
          </a:prstGeom>
          <a:ln>
            <a:solidFill>
              <a:schemeClr val="bg1"/>
            </a:solidFill>
          </a:ln>
        </p:spPr>
        <p:txBody>
          <a:bodyPr wrap="square">
            <a:spAutoFit/>
          </a:bodyPr>
          <a:lstStyle/>
          <a:p>
            <a:r>
              <a:rPr lang="en-US" sz="2200" u="sng" dirty="0">
                <a:latin typeface="Calibri Light" panose="020F0302020204030204" pitchFamily="34" charset="0"/>
              </a:rPr>
              <a:t>Application:</a:t>
            </a:r>
            <a:r>
              <a:rPr lang="en-US" sz="2200" dirty="0">
                <a:latin typeface="Calibri Light" panose="020F0302020204030204" pitchFamily="34" charset="0"/>
              </a:rPr>
              <a:t> Mathematics can tell us what shape hole to pump glass through to make </a:t>
            </a:r>
            <a:r>
              <a:rPr lang="en-US" sz="2200" dirty="0">
                <a:solidFill>
                  <a:srgbClr val="FF0000"/>
                </a:solidFill>
                <a:latin typeface="Calibri Light" panose="020F0302020204030204" pitchFamily="34" charset="0"/>
              </a:rPr>
              <a:t>exotically shaped </a:t>
            </a:r>
            <a:r>
              <a:rPr lang="en-US" sz="2200" dirty="0">
                <a:solidFill>
                  <a:srgbClr val="0070C0"/>
                </a:solidFill>
                <a:latin typeface="Calibri Light" panose="020F0302020204030204" pitchFamily="34" charset="0"/>
              </a:rPr>
              <a:t>glass tubes</a:t>
            </a:r>
            <a:r>
              <a:rPr lang="en-US" sz="2200" dirty="0">
                <a:latin typeface="Calibri Light" panose="020F0302020204030204" pitchFamily="34" charset="0"/>
              </a:rPr>
              <a:t>, </a:t>
            </a:r>
            <a:r>
              <a:rPr lang="en-US" sz="2200" dirty="0">
                <a:solidFill>
                  <a:srgbClr val="0070C0"/>
                </a:solidFill>
                <a:latin typeface="Calibri Light" panose="020F0302020204030204" pitchFamily="34" charset="0"/>
              </a:rPr>
              <a:t>bottles</a:t>
            </a:r>
            <a:r>
              <a:rPr lang="en-US" sz="2200" dirty="0">
                <a:latin typeface="Calibri Light" panose="020F0302020204030204" pitchFamily="34" charset="0"/>
              </a:rPr>
              <a:t> and </a:t>
            </a:r>
            <a:r>
              <a:rPr lang="en-US" sz="2200" dirty="0" err="1">
                <a:solidFill>
                  <a:schemeClr val="accent1"/>
                </a:solidFill>
                <a:latin typeface="Calibri Light" panose="020F0302020204030204" pitchFamily="34" charset="0"/>
              </a:rPr>
              <a:t>Nestl</a:t>
            </a:r>
            <a:r>
              <a:rPr lang="en-GB" sz="2200" dirty="0">
                <a:solidFill>
                  <a:schemeClr val="accent1"/>
                </a:solidFill>
                <a:latin typeface="Calibri Light" panose="020F0302020204030204" pitchFamily="34" charset="0"/>
              </a:rPr>
              <a:t>é</a:t>
            </a:r>
            <a:r>
              <a:rPr lang="en-US" sz="2200" dirty="0">
                <a:solidFill>
                  <a:schemeClr val="accent1"/>
                </a:solidFill>
                <a:latin typeface="Calibri Light" panose="020F0302020204030204" pitchFamily="34" charset="0"/>
              </a:rPr>
              <a:t> Alphabet cereal:</a:t>
            </a:r>
            <a:r>
              <a:rPr lang="en-US" sz="2200" dirty="0">
                <a:latin typeface="Calibri Light" panose="020F0302020204030204" pitchFamily="34" charset="0"/>
              </a:rPr>
              <a:t> </a:t>
            </a:r>
          </a:p>
        </p:txBody>
      </p:sp>
      <p:pic>
        <p:nvPicPr>
          <p:cNvPr id="3" name="Picture 2">
            <a:extLst>
              <a:ext uri="{FF2B5EF4-FFF2-40B4-BE49-F238E27FC236}">
                <a16:creationId xmlns:a16="http://schemas.microsoft.com/office/drawing/2014/main" id="{802A5E6E-CB2E-211D-91E3-FC72EE13E644}"/>
              </a:ext>
            </a:extLst>
          </p:cNvPr>
          <p:cNvPicPr>
            <a:picLocks noChangeAspect="1"/>
          </p:cNvPicPr>
          <p:nvPr/>
        </p:nvPicPr>
        <p:blipFill>
          <a:blip r:embed="rId4"/>
          <a:stretch>
            <a:fillRect/>
          </a:stretch>
        </p:blipFill>
        <p:spPr>
          <a:xfrm>
            <a:off x="112642" y="3050642"/>
            <a:ext cx="2478553" cy="3807358"/>
          </a:xfrm>
          <a:prstGeom prst="rect">
            <a:avLst/>
          </a:prstGeom>
        </p:spPr>
      </p:pic>
      <p:pic>
        <p:nvPicPr>
          <p:cNvPr id="4" name="Picture 2" descr="CONTURAX® and CONTURAX® Pro - Profile Glass Tubing and Rods - SCHOTT UK">
            <a:extLst>
              <a:ext uri="{FF2B5EF4-FFF2-40B4-BE49-F238E27FC236}">
                <a16:creationId xmlns:a16="http://schemas.microsoft.com/office/drawing/2014/main" id="{AE3ED99B-1C99-EB1E-2364-7F566586F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221" y="2358252"/>
            <a:ext cx="3430449" cy="1858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estle alphabet">
            <a:extLst>
              <a:ext uri="{FF2B5EF4-FFF2-40B4-BE49-F238E27FC236}">
                <a16:creationId xmlns:a16="http://schemas.microsoft.com/office/drawing/2014/main" id="{A342CDB7-7E6D-4DB7-86D4-02CBF1D254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1917" y="1644962"/>
            <a:ext cx="2672557" cy="3568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02EE4F7-ED9B-9A07-07B9-F2A3361D441D}"/>
              </a:ext>
            </a:extLst>
          </p:cNvPr>
          <p:cNvPicPr>
            <a:picLocks noChangeAspect="1"/>
          </p:cNvPicPr>
          <p:nvPr/>
        </p:nvPicPr>
        <p:blipFill>
          <a:blip r:embed="rId7"/>
          <a:stretch>
            <a:fillRect/>
          </a:stretch>
        </p:blipFill>
        <p:spPr>
          <a:xfrm>
            <a:off x="6291412" y="2782956"/>
            <a:ext cx="3681029" cy="1019527"/>
          </a:xfrm>
          <a:prstGeom prst="rect">
            <a:avLst/>
          </a:prstGeom>
        </p:spPr>
      </p:pic>
      <p:sp>
        <p:nvSpPr>
          <p:cNvPr id="9" name="TextBox 8">
            <a:extLst>
              <a:ext uri="{FF2B5EF4-FFF2-40B4-BE49-F238E27FC236}">
                <a16:creationId xmlns:a16="http://schemas.microsoft.com/office/drawing/2014/main" id="{C0482B58-7BD2-3EBC-D36F-FFA80B5246AC}"/>
              </a:ext>
            </a:extLst>
          </p:cNvPr>
          <p:cNvSpPr txBox="1"/>
          <p:nvPr/>
        </p:nvSpPr>
        <p:spPr>
          <a:xfrm>
            <a:off x="2155371" y="6347905"/>
            <a:ext cx="6867525" cy="461665"/>
          </a:xfrm>
          <a:prstGeom prst="rect">
            <a:avLst/>
          </a:prstGeom>
          <a:noFill/>
        </p:spPr>
        <p:txBody>
          <a:bodyPr wrap="square" rtlCol="0">
            <a:spAutoFit/>
          </a:bodyPr>
          <a:lstStyle/>
          <a:p>
            <a:r>
              <a:rPr lang="en-GB" sz="2400" dirty="0">
                <a:latin typeface="Calibri Light" panose="020F0302020204030204" pitchFamily="34" charset="0"/>
              </a:rPr>
              <a:t>(research by Prof Ian Griffiths (Oxford) + collaborators)</a:t>
            </a:r>
          </a:p>
        </p:txBody>
      </p:sp>
    </p:spTree>
    <p:extLst>
      <p:ext uri="{BB962C8B-B14F-4D97-AF65-F5344CB8AC3E}">
        <p14:creationId xmlns:p14="http://schemas.microsoft.com/office/powerpoint/2010/main" val="32554652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45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u="sng" dirty="0">
                <a:latin typeface="Calibri Light" panose="020F0302020204030204" pitchFamily="34" charset="0"/>
              </a:rPr>
              <a:t>Summary of lecture 1</a:t>
            </a:r>
          </a:p>
        </p:txBody>
      </p:sp>
      <p:sp>
        <p:nvSpPr>
          <p:cNvPr id="12" name="TextBox 11">
            <a:extLst>
              <a:ext uri="{FF2B5EF4-FFF2-40B4-BE49-F238E27FC236}">
                <a16:creationId xmlns:a16="http://schemas.microsoft.com/office/drawing/2014/main" id="{CFEE48AF-DE02-4CE1-887F-B256928805F0}"/>
              </a:ext>
            </a:extLst>
          </p:cNvPr>
          <p:cNvSpPr txBox="1"/>
          <p:nvPr/>
        </p:nvSpPr>
        <p:spPr>
          <a:xfrm>
            <a:off x="165127" y="1060664"/>
            <a:ext cx="1077699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latin typeface="Calibri Light" panose="020F0302020204030204" pitchFamily="34" charset="0"/>
              </a:rPr>
              <a:t>Scaling laws </a:t>
            </a:r>
            <a:r>
              <a:rPr lang="en-GB" sz="2400" dirty="0">
                <a:latin typeface="Calibri Light" panose="020F0302020204030204" pitchFamily="34" charset="0"/>
              </a:rPr>
              <a:t>can give the</a:t>
            </a:r>
            <a:r>
              <a:rPr lang="en-GB" sz="2400" dirty="0">
                <a:solidFill>
                  <a:srgbClr val="0070C0"/>
                </a:solidFill>
                <a:latin typeface="Calibri Light" panose="020F0302020204030204" pitchFamily="34" charset="0"/>
              </a:rPr>
              <a:t> </a:t>
            </a:r>
            <a:r>
              <a:rPr lang="en-GB" sz="2400" dirty="0">
                <a:solidFill>
                  <a:srgbClr val="FF0000"/>
                </a:solidFill>
                <a:latin typeface="Calibri Light" panose="020F0302020204030204" pitchFamily="34" charset="0"/>
              </a:rPr>
              <a:t>long time functional and parametric dependence</a:t>
            </a:r>
            <a:br>
              <a:rPr lang="en-GB" sz="2400" dirty="0">
                <a:solidFill>
                  <a:srgbClr val="FF0000"/>
                </a:solidFill>
                <a:latin typeface="Calibri Light" panose="020F0302020204030204" pitchFamily="34" charset="0"/>
              </a:rPr>
            </a:br>
            <a:endParaRPr lang="en-GB" sz="2400" dirty="0">
              <a:solidFill>
                <a:srgbClr val="FF0000"/>
              </a:solidFill>
              <a:latin typeface="Calibri Light" panose="020F0302020204030204" pitchFamily="34" charset="0"/>
            </a:endParaRPr>
          </a:p>
          <a:p>
            <a:pPr marL="285750" indent="-285750">
              <a:buFont typeface="Arial" panose="020B0604020202020204" pitchFamily="34" charset="0"/>
              <a:buChar char="•"/>
            </a:pPr>
            <a:r>
              <a:rPr lang="en-GB" sz="2400" dirty="0">
                <a:solidFill>
                  <a:srgbClr val="0070C0"/>
                </a:solidFill>
                <a:latin typeface="Calibri Light" panose="020F0302020204030204" pitchFamily="34" charset="0"/>
              </a:rPr>
              <a:t>Similarity solutions </a:t>
            </a:r>
            <a:r>
              <a:rPr lang="en-GB" sz="2400" dirty="0">
                <a:latin typeface="Calibri Light" panose="020F0302020204030204" pitchFamily="34" charset="0"/>
              </a:rPr>
              <a:t>can give the </a:t>
            </a:r>
            <a:r>
              <a:rPr lang="en-GB" sz="2400" dirty="0">
                <a:solidFill>
                  <a:srgbClr val="FF0000"/>
                </a:solidFill>
                <a:latin typeface="Calibri Light" panose="020F0302020204030204" pitchFamily="34" charset="0"/>
              </a:rPr>
              <a:t>long-time solution</a:t>
            </a:r>
            <a:br>
              <a:rPr lang="en-GB" sz="2400" dirty="0">
                <a:solidFill>
                  <a:srgbClr val="FF0000"/>
                </a:solidFill>
                <a:latin typeface="Calibri Light" panose="020F0302020204030204" pitchFamily="34" charset="0"/>
              </a:rPr>
            </a:br>
            <a:endParaRPr lang="en-GB" sz="2400" dirty="0">
              <a:solidFill>
                <a:srgbClr val="FF0000"/>
              </a:solidFill>
              <a:latin typeface="Calibri Light" panose="020F0302020204030204" pitchFamily="34" charset="0"/>
            </a:endParaRPr>
          </a:p>
          <a:p>
            <a:pPr marL="285750" indent="-285750">
              <a:buFont typeface="Arial" panose="020B0604020202020204" pitchFamily="34" charset="0"/>
              <a:buChar char="•"/>
            </a:pPr>
            <a:r>
              <a:rPr lang="en-GB" sz="2400" dirty="0">
                <a:solidFill>
                  <a:srgbClr val="0070C0"/>
                </a:solidFill>
                <a:latin typeface="Calibri Light" panose="020F0302020204030204" pitchFamily="34" charset="0"/>
              </a:rPr>
              <a:t>Analytic solutions </a:t>
            </a:r>
            <a:r>
              <a:rPr lang="en-GB" sz="2400" dirty="0">
                <a:latin typeface="Calibri Light" panose="020F0302020204030204" pitchFamily="34" charset="0"/>
              </a:rPr>
              <a:t>give the </a:t>
            </a:r>
            <a:r>
              <a:rPr lang="en-GB" sz="2400" dirty="0">
                <a:solidFill>
                  <a:srgbClr val="FF0000"/>
                </a:solidFill>
                <a:latin typeface="Calibri Light" panose="020F0302020204030204" pitchFamily="34" charset="0"/>
              </a:rPr>
              <a:t>correct behaviour for all time</a:t>
            </a:r>
          </a:p>
          <a:p>
            <a:pPr marL="285750" indent="-285750">
              <a:buFont typeface="Arial" panose="020B0604020202020204" pitchFamily="34" charset="0"/>
              <a:buChar char="•"/>
            </a:pPr>
            <a:endParaRPr lang="en-GB" sz="2400" dirty="0">
              <a:solidFill>
                <a:srgbClr val="FF0000"/>
              </a:solidFill>
              <a:latin typeface="Calibri Light" panose="020F0302020204030204" pitchFamily="34" charset="0"/>
            </a:endParaRPr>
          </a:p>
          <a:p>
            <a:pPr marL="285750" indent="-285750">
              <a:buFont typeface="Arial" panose="020B0604020202020204" pitchFamily="34" charset="0"/>
              <a:buChar char="•"/>
            </a:pPr>
            <a:endParaRPr lang="en-GB" sz="2400" dirty="0">
              <a:solidFill>
                <a:srgbClr val="FF0000"/>
              </a:solidFill>
              <a:latin typeface="Calibri Light" panose="020F0302020204030204" pitchFamily="34" charset="0"/>
            </a:endParaRPr>
          </a:p>
          <a:p>
            <a:pPr marL="285750" indent="-285750">
              <a:buFont typeface="Arial" panose="020B0604020202020204" pitchFamily="34" charset="0"/>
              <a:buChar char="•"/>
            </a:pPr>
            <a:r>
              <a:rPr lang="en-GB" sz="2400" dirty="0">
                <a:solidFill>
                  <a:schemeClr val="accent1"/>
                </a:solidFill>
                <a:latin typeface="Calibri Light" panose="020F0302020204030204" pitchFamily="34" charset="0"/>
              </a:rPr>
              <a:t>Scaling laws </a:t>
            </a:r>
            <a:r>
              <a:rPr lang="en-GB" sz="2400" dirty="0">
                <a:latin typeface="Calibri Light" panose="020F0302020204030204" pitchFamily="34" charset="0"/>
              </a:rPr>
              <a:t>and </a:t>
            </a:r>
            <a:r>
              <a:rPr lang="en-GB" sz="2400" dirty="0">
                <a:solidFill>
                  <a:schemeClr val="accent1"/>
                </a:solidFill>
                <a:latin typeface="Calibri Light" panose="020F0302020204030204" pitchFamily="34" charset="0"/>
              </a:rPr>
              <a:t>similarity solution </a:t>
            </a:r>
            <a:r>
              <a:rPr lang="en-GB" sz="2400" dirty="0">
                <a:latin typeface="Calibri Light" panose="020F0302020204030204" pitchFamily="34" charset="0"/>
              </a:rPr>
              <a:t>techniques can also work for </a:t>
            </a:r>
            <a:r>
              <a:rPr lang="en-GB" sz="2400" dirty="0">
                <a:solidFill>
                  <a:srgbClr val="FF0000"/>
                </a:solidFill>
                <a:latin typeface="Calibri Light" panose="020F0302020204030204" pitchFamily="34" charset="0"/>
              </a:rPr>
              <a:t>short-time </a:t>
            </a:r>
            <a:r>
              <a:rPr lang="en-GB" sz="2400" dirty="0">
                <a:latin typeface="Calibri Light" panose="020F0302020204030204" pitchFamily="34" charset="0"/>
              </a:rPr>
              <a:t>or</a:t>
            </a:r>
            <a:r>
              <a:rPr lang="en-GB" sz="2400" dirty="0">
                <a:solidFill>
                  <a:srgbClr val="FF0000"/>
                </a:solidFill>
                <a:latin typeface="Calibri Light" panose="020F0302020204030204" pitchFamily="34" charset="0"/>
              </a:rPr>
              <a:t> boundary layer problems</a:t>
            </a:r>
          </a:p>
        </p:txBody>
      </p:sp>
    </p:spTree>
    <p:extLst>
      <p:ext uri="{BB962C8B-B14F-4D97-AF65-F5344CB8AC3E}">
        <p14:creationId xmlns:p14="http://schemas.microsoft.com/office/powerpoint/2010/main" val="17934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u="sng" dirty="0">
                <a:latin typeface="Calibri Light" panose="020F0302020204030204" pitchFamily="34" charset="0"/>
              </a:rPr>
              <a:t>The heat  equation</a:t>
            </a:r>
          </a:p>
        </p:txBody>
      </p:sp>
      <p:pic>
        <p:nvPicPr>
          <p:cNvPr id="3" name="Picture 2"/>
          <p:cNvPicPr>
            <a:picLocks noChangeAspect="1"/>
          </p:cNvPicPr>
          <p:nvPr/>
        </p:nvPicPr>
        <p:blipFill>
          <a:blip r:embed="rId3"/>
          <a:stretch>
            <a:fillRect/>
          </a:stretch>
        </p:blipFill>
        <p:spPr>
          <a:xfrm>
            <a:off x="1660590" y="720904"/>
            <a:ext cx="2762250" cy="1200150"/>
          </a:xfrm>
          <a:prstGeom prst="rect">
            <a:avLst/>
          </a:prstGeom>
        </p:spPr>
      </p:pic>
      <p:pic>
        <p:nvPicPr>
          <p:cNvPr id="6" name="Picture 5"/>
          <p:cNvPicPr>
            <a:picLocks noChangeAspect="1"/>
          </p:cNvPicPr>
          <p:nvPr/>
        </p:nvPicPr>
        <p:blipFill>
          <a:blip r:embed="rId4"/>
          <a:stretch>
            <a:fillRect/>
          </a:stretch>
        </p:blipFill>
        <p:spPr>
          <a:xfrm>
            <a:off x="6207550" y="683196"/>
            <a:ext cx="2133600" cy="1419225"/>
          </a:xfrm>
          <a:prstGeom prst="rect">
            <a:avLst/>
          </a:prstGeom>
        </p:spPr>
      </p:pic>
      <p:pic>
        <p:nvPicPr>
          <p:cNvPr id="8" name="Picture 7"/>
          <p:cNvPicPr>
            <a:picLocks noChangeAspect="1"/>
          </p:cNvPicPr>
          <p:nvPr/>
        </p:nvPicPr>
        <p:blipFill>
          <a:blip r:embed="rId5"/>
          <a:stretch>
            <a:fillRect/>
          </a:stretch>
        </p:blipFill>
        <p:spPr>
          <a:xfrm>
            <a:off x="3788200" y="2211536"/>
            <a:ext cx="2419350" cy="1123950"/>
          </a:xfrm>
          <a:prstGeom prst="rect">
            <a:avLst/>
          </a:prstGeom>
        </p:spPr>
      </p:pic>
      <p:sp>
        <p:nvSpPr>
          <p:cNvPr id="12" name="TextBox 11">
            <a:extLst>
              <a:ext uri="{FF2B5EF4-FFF2-40B4-BE49-F238E27FC236}">
                <a16:creationId xmlns:a16="http://schemas.microsoft.com/office/drawing/2014/main" id="{CFEE48AF-DE02-4CE1-887F-B256928805F0}"/>
              </a:ext>
            </a:extLst>
          </p:cNvPr>
          <p:cNvSpPr txBox="1"/>
          <p:nvPr/>
        </p:nvSpPr>
        <p:spPr>
          <a:xfrm>
            <a:off x="165127" y="3965229"/>
            <a:ext cx="1077699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latin typeface="Calibri Light" panose="020F0302020204030204" pitchFamily="34" charset="0"/>
              </a:rPr>
              <a:t>What kind of equation is this? </a:t>
            </a:r>
          </a:p>
          <a:p>
            <a:pPr marL="285750" indent="-285750">
              <a:buFont typeface="Arial" panose="020B0604020202020204" pitchFamily="34" charset="0"/>
              <a:buChar char="•"/>
            </a:pPr>
            <a:r>
              <a:rPr lang="en-GB" sz="2400" dirty="0">
                <a:latin typeface="Calibri Light" panose="020F0302020204030204" pitchFamily="34" charset="0"/>
              </a:rPr>
              <a:t>Second order parabolic equation.</a:t>
            </a:r>
          </a:p>
          <a:p>
            <a:pPr marL="285750" indent="-285750">
              <a:buFont typeface="Arial" panose="020B0604020202020204" pitchFamily="34" charset="0"/>
              <a:buChar char="•"/>
            </a:pPr>
            <a:r>
              <a:rPr lang="en-GB" sz="2400" dirty="0">
                <a:solidFill>
                  <a:srgbClr val="0070C0"/>
                </a:solidFill>
                <a:latin typeface="Calibri Light" panose="020F0302020204030204" pitchFamily="34" charset="0"/>
              </a:rPr>
              <a:t>What extra conditions do we need to solve this? </a:t>
            </a:r>
          </a:p>
          <a:p>
            <a:pPr marL="285750" indent="-285750">
              <a:buFont typeface="Arial" panose="020B0604020202020204" pitchFamily="34" charset="0"/>
              <a:buChar char="•"/>
            </a:pPr>
            <a:r>
              <a:rPr lang="en-GB" sz="2400" dirty="0">
                <a:latin typeface="Calibri Light" panose="020F0302020204030204" pitchFamily="34" charset="0"/>
              </a:rPr>
              <a:t>One initial condition and two boundary conditions.</a:t>
            </a:r>
          </a:p>
          <a:p>
            <a:pPr marL="285750" indent="-285750">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6468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We non-</a:t>
            </a:r>
            <a:r>
              <a:rPr lang="en-GB" sz="2400" dirty="0" err="1">
                <a:latin typeface="Calibri Light" panose="020F0302020204030204" pitchFamily="34" charset="0"/>
              </a:rPr>
              <a:t>dimensionalize</a:t>
            </a:r>
            <a:r>
              <a:rPr lang="en-GB" sz="2400" dirty="0">
                <a:latin typeface="Calibri Light" panose="020F0302020204030204" pitchFamily="34" charset="0"/>
              </a:rPr>
              <a:t> the equation: </a:t>
            </a:r>
          </a:p>
          <a:p>
            <a:pPr marL="285750" indent="-285750">
              <a:buFont typeface="Arial" panose="020B0604020202020204" pitchFamily="34" charset="0"/>
              <a:buChar char="•"/>
            </a:pPr>
            <a:endParaRPr lang="en-GB" sz="2400" dirty="0">
              <a:latin typeface="Calibri Light" panose="020F0302020204030204" pitchFamily="34" charset="0"/>
            </a:endParaRPr>
          </a:p>
        </p:txBody>
      </p:sp>
      <p:pic>
        <p:nvPicPr>
          <p:cNvPr id="2" name="Picture 1"/>
          <p:cNvPicPr>
            <a:picLocks noChangeAspect="1"/>
          </p:cNvPicPr>
          <p:nvPr/>
        </p:nvPicPr>
        <p:blipFill>
          <a:blip r:embed="rId3"/>
          <a:stretch>
            <a:fillRect/>
          </a:stretch>
        </p:blipFill>
        <p:spPr>
          <a:xfrm>
            <a:off x="964577" y="691784"/>
            <a:ext cx="9499175" cy="904683"/>
          </a:xfrm>
          <a:prstGeom prst="rect">
            <a:avLst/>
          </a:prstGeom>
        </p:spPr>
      </p:pic>
      <p:pic>
        <p:nvPicPr>
          <p:cNvPr id="4" name="Picture 3"/>
          <p:cNvPicPr>
            <a:picLocks noChangeAspect="1"/>
          </p:cNvPicPr>
          <p:nvPr/>
        </p:nvPicPr>
        <p:blipFill>
          <a:blip r:embed="rId4"/>
          <a:stretch>
            <a:fillRect/>
          </a:stretch>
        </p:blipFill>
        <p:spPr>
          <a:xfrm>
            <a:off x="1379357" y="4939930"/>
            <a:ext cx="2066925" cy="1257300"/>
          </a:xfrm>
          <a:prstGeom prst="rect">
            <a:avLst/>
          </a:prstGeom>
        </p:spPr>
      </p:pic>
      <p:grpSp>
        <p:nvGrpSpPr>
          <p:cNvPr id="10" name="Group 9"/>
          <p:cNvGrpSpPr/>
          <p:nvPr/>
        </p:nvGrpSpPr>
        <p:grpSpPr>
          <a:xfrm>
            <a:off x="5610183" y="5021246"/>
            <a:ext cx="4216566" cy="1122949"/>
            <a:chOff x="4802277" y="4441221"/>
            <a:chExt cx="4216566" cy="1122949"/>
          </a:xfrm>
        </p:grpSpPr>
        <p:pic>
          <p:nvPicPr>
            <p:cNvPr id="7" name="Picture 6"/>
            <p:cNvPicPr>
              <a:picLocks noChangeAspect="1"/>
            </p:cNvPicPr>
            <p:nvPr/>
          </p:nvPicPr>
          <p:blipFill>
            <a:blip r:embed="rId5"/>
            <a:stretch>
              <a:fillRect/>
            </a:stretch>
          </p:blipFill>
          <p:spPr>
            <a:xfrm>
              <a:off x="4802277" y="4441221"/>
              <a:ext cx="1985023" cy="1056960"/>
            </a:xfrm>
            <a:prstGeom prst="rect">
              <a:avLst/>
            </a:prstGeom>
          </p:spPr>
        </p:pic>
        <p:pic>
          <p:nvPicPr>
            <p:cNvPr id="9" name="Picture 8"/>
            <p:cNvPicPr>
              <a:picLocks noChangeAspect="1"/>
            </p:cNvPicPr>
            <p:nvPr/>
          </p:nvPicPr>
          <p:blipFill>
            <a:blip r:embed="rId6"/>
            <a:stretch>
              <a:fillRect/>
            </a:stretch>
          </p:blipFill>
          <p:spPr>
            <a:xfrm>
              <a:off x="6833304" y="4590853"/>
              <a:ext cx="2185539" cy="973317"/>
            </a:xfrm>
            <a:prstGeom prst="rect">
              <a:avLst/>
            </a:prstGeom>
          </p:spPr>
        </p:pic>
      </p:grpSp>
    </p:spTree>
    <p:extLst>
      <p:ext uri="{BB962C8B-B14F-4D97-AF65-F5344CB8AC3E}">
        <p14:creationId xmlns:p14="http://schemas.microsoft.com/office/powerpoint/2010/main" val="36109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First let’s try the scaling argument: </a:t>
            </a:r>
          </a:p>
          <a:p>
            <a:pPr marL="285750" indent="-285750">
              <a:buFont typeface="Arial" panose="020B0604020202020204" pitchFamily="34" charset="0"/>
              <a:buChar char="•"/>
            </a:pPr>
            <a:endParaRPr lang="en-GB" sz="2400" dirty="0">
              <a:latin typeface="Calibri Light" panose="020F0302020204030204" pitchFamily="34" charset="0"/>
            </a:endParaRPr>
          </a:p>
        </p:txBody>
      </p:sp>
      <p:pic>
        <p:nvPicPr>
          <p:cNvPr id="4" name="Picture 3"/>
          <p:cNvPicPr>
            <a:picLocks noChangeAspect="1"/>
          </p:cNvPicPr>
          <p:nvPr/>
        </p:nvPicPr>
        <p:blipFill>
          <a:blip r:embed="rId3"/>
          <a:stretch>
            <a:fillRect/>
          </a:stretch>
        </p:blipFill>
        <p:spPr>
          <a:xfrm>
            <a:off x="707355" y="745306"/>
            <a:ext cx="2066925" cy="1257300"/>
          </a:xfrm>
          <a:prstGeom prst="rect">
            <a:avLst/>
          </a:prstGeom>
        </p:spPr>
      </p:pic>
      <p:sp>
        <p:nvSpPr>
          <p:cNvPr id="5" name="TextBox 4">
            <a:extLst>
              <a:ext uri="{FF2B5EF4-FFF2-40B4-BE49-F238E27FC236}">
                <a16:creationId xmlns:a16="http://schemas.microsoft.com/office/drawing/2014/main" id="{CFEE48AF-DE02-4CE1-887F-B256928805F0}"/>
              </a:ext>
            </a:extLst>
          </p:cNvPr>
          <p:cNvSpPr txBox="1"/>
          <p:nvPr/>
        </p:nvSpPr>
        <p:spPr>
          <a:xfrm>
            <a:off x="221688" y="2307683"/>
            <a:ext cx="1077699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This gives us that our similarity variable is                       but nothing more.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So this time we try a similarity solution of the form                          with</a:t>
            </a:r>
          </a:p>
          <a:p>
            <a:pPr marL="285750" indent="-285750">
              <a:buFont typeface="Arial" panose="020B0604020202020204" pitchFamily="34" charset="0"/>
              <a:buChar char="•"/>
            </a:pPr>
            <a:endParaRPr lang="en-GB" sz="2400" dirty="0">
              <a:latin typeface="Calibri Light" panose="020F0302020204030204" pitchFamily="34" charset="0"/>
            </a:endParaRPr>
          </a:p>
        </p:txBody>
      </p:sp>
      <p:pic>
        <p:nvPicPr>
          <p:cNvPr id="5122" name="Picture 2" descr="\eta=\frac{x}{t^{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188" y="2193314"/>
            <a:ext cx="1382435" cy="7282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T(\e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439" y="3045396"/>
            <a:ext cx="1614471" cy="4509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ta=\frac{x}{t^\alp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2894" y="2905877"/>
            <a:ext cx="1225484" cy="766501"/>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f''-\alpha\frac{x}{t^\alpha}t^{2\alpha-1}f'=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280" y="3877343"/>
            <a:ext cx="4621622" cy="9857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194" y="4155126"/>
            <a:ext cx="378737" cy="3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38128" y="5355307"/>
            <a:ext cx="7126762" cy="1349164"/>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Our governing equation and boundary conditions then become: </a:t>
            </a:r>
          </a:p>
        </p:txBody>
      </p:sp>
      <p:pic>
        <p:nvPicPr>
          <p:cNvPr id="4" name="Picture 3"/>
          <p:cNvPicPr>
            <a:picLocks noChangeAspect="1"/>
          </p:cNvPicPr>
          <p:nvPr/>
        </p:nvPicPr>
        <p:blipFill>
          <a:blip r:embed="rId4"/>
          <a:stretch>
            <a:fillRect/>
          </a:stretch>
        </p:blipFill>
        <p:spPr>
          <a:xfrm>
            <a:off x="707355" y="745306"/>
            <a:ext cx="2066925" cy="1257300"/>
          </a:xfrm>
          <a:prstGeom prst="rect">
            <a:avLst/>
          </a:prstGeom>
        </p:spPr>
      </p:pic>
      <p:grpSp>
        <p:nvGrpSpPr>
          <p:cNvPr id="9" name="Group 8"/>
          <p:cNvGrpSpPr/>
          <p:nvPr/>
        </p:nvGrpSpPr>
        <p:grpSpPr>
          <a:xfrm>
            <a:off x="665997" y="2129447"/>
            <a:ext cx="4216566" cy="1122949"/>
            <a:chOff x="4802277" y="4441221"/>
            <a:chExt cx="4216566" cy="1122949"/>
          </a:xfrm>
        </p:grpSpPr>
        <p:pic>
          <p:nvPicPr>
            <p:cNvPr id="10" name="Picture 9"/>
            <p:cNvPicPr>
              <a:picLocks noChangeAspect="1"/>
            </p:cNvPicPr>
            <p:nvPr/>
          </p:nvPicPr>
          <p:blipFill>
            <a:blip r:embed="rId5"/>
            <a:stretch>
              <a:fillRect/>
            </a:stretch>
          </p:blipFill>
          <p:spPr>
            <a:xfrm>
              <a:off x="4802277" y="4441221"/>
              <a:ext cx="1985023" cy="1056960"/>
            </a:xfrm>
            <a:prstGeom prst="rect">
              <a:avLst/>
            </a:prstGeom>
          </p:spPr>
        </p:pic>
        <p:pic>
          <p:nvPicPr>
            <p:cNvPr id="12" name="Picture 11"/>
            <p:cNvPicPr>
              <a:picLocks noChangeAspect="1"/>
            </p:cNvPicPr>
            <p:nvPr/>
          </p:nvPicPr>
          <p:blipFill>
            <a:blip r:embed="rId6"/>
            <a:stretch>
              <a:fillRect/>
            </a:stretch>
          </p:blipFill>
          <p:spPr>
            <a:xfrm>
              <a:off x="6833304" y="4590853"/>
              <a:ext cx="2185539" cy="973317"/>
            </a:xfrm>
            <a:prstGeom prst="rect">
              <a:avLst/>
            </a:prstGeom>
          </p:spPr>
        </p:pic>
      </p:grpSp>
      <p:sp>
        <p:nvSpPr>
          <p:cNvPr id="13" name="TextBox 12">
            <a:extLst>
              <a:ext uri="{FF2B5EF4-FFF2-40B4-BE49-F238E27FC236}">
                <a16:creationId xmlns:a16="http://schemas.microsoft.com/office/drawing/2014/main" id="{CFEE48AF-DE02-4CE1-887F-B256928805F0}"/>
              </a:ext>
            </a:extLst>
          </p:cNvPr>
          <p:cNvSpPr txBox="1"/>
          <p:nvPr/>
        </p:nvSpPr>
        <p:spPr>
          <a:xfrm>
            <a:off x="221688" y="3971166"/>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This has solution                                                       where </a:t>
            </a:r>
          </a:p>
        </p:txBody>
      </p:sp>
      <p:pic>
        <p:nvPicPr>
          <p:cNvPr id="8194" name="Picture 2" descr="f=\frac{1}{2}\left(1+\mathrm{erf}\left(\eta/2\right) \r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280" y="3809938"/>
            <a:ext cx="3320723" cy="7841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thrm{erf}(\xi)=\frac{2}{\sqrt{\pi}}\int_0^\xi \mathrm{e}^{-s^2}\,\mathrm{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3287" y="3710786"/>
            <a:ext cx="3811171" cy="9711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FEE48AF-DE02-4CE1-887F-B256928805F0}"/>
              </a:ext>
            </a:extLst>
          </p:cNvPr>
          <p:cNvSpPr txBox="1"/>
          <p:nvPr/>
        </p:nvSpPr>
        <p:spPr>
          <a:xfrm>
            <a:off x="221688" y="4949238"/>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In terms of dimensional variables, this is </a:t>
            </a:r>
          </a:p>
        </p:txBody>
      </p:sp>
      <p:pic>
        <p:nvPicPr>
          <p:cNvPr id="6" name="Picture 5"/>
          <p:cNvPicPr>
            <a:picLocks noChangeAspect="1"/>
          </p:cNvPicPr>
          <p:nvPr/>
        </p:nvPicPr>
        <p:blipFill>
          <a:blip r:embed="rId9"/>
          <a:stretch>
            <a:fillRect/>
          </a:stretch>
        </p:blipFill>
        <p:spPr>
          <a:xfrm>
            <a:off x="9855466" y="5806051"/>
            <a:ext cx="609600" cy="447675"/>
          </a:xfrm>
          <a:prstGeom prst="rect">
            <a:avLst/>
          </a:prstGeom>
        </p:spPr>
      </p:pic>
    </p:spTree>
    <p:extLst>
      <p:ext uri="{BB962C8B-B14F-4D97-AF65-F5344CB8AC3E}">
        <p14:creationId xmlns:p14="http://schemas.microsoft.com/office/powerpoint/2010/main" val="28475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837800" y="3397470"/>
            <a:ext cx="5400675" cy="3505200"/>
          </a:xfrm>
          <a:prstGeom prst="rect">
            <a:avLst/>
          </a:prstGeom>
        </p:spPr>
      </p:pic>
      <p:sp>
        <p:nvSpPr>
          <p:cNvPr id="3" name="Rectangle 2">
            <a:extLst>
              <a:ext uri="{FF2B5EF4-FFF2-40B4-BE49-F238E27FC236}">
                <a16:creationId xmlns:a16="http://schemas.microsoft.com/office/drawing/2014/main" id="{8CF57975-AE9E-4FD6-B1D4-AA45B1C1C423}"/>
              </a:ext>
            </a:extLst>
          </p:cNvPr>
          <p:cNvSpPr/>
          <p:nvPr/>
        </p:nvSpPr>
        <p:spPr>
          <a:xfrm>
            <a:off x="3074275" y="3584274"/>
            <a:ext cx="804041" cy="793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17" name="Picture 16"/>
          <p:cNvPicPr>
            <a:picLocks noChangeAspect="1"/>
          </p:cNvPicPr>
          <p:nvPr/>
        </p:nvPicPr>
        <p:blipFill>
          <a:blip r:embed="rId4"/>
          <a:stretch>
            <a:fillRect/>
          </a:stretch>
        </p:blipFill>
        <p:spPr>
          <a:xfrm>
            <a:off x="6364461" y="2991835"/>
            <a:ext cx="609600" cy="447675"/>
          </a:xfrm>
          <a:prstGeom prst="rect">
            <a:avLst/>
          </a:prstGeom>
        </p:spPr>
      </p:pic>
      <p:pic>
        <p:nvPicPr>
          <p:cNvPr id="2" name="Picture 1"/>
          <p:cNvPicPr>
            <a:picLocks noChangeAspect="1"/>
          </p:cNvPicPr>
          <p:nvPr/>
        </p:nvPicPr>
        <p:blipFill>
          <a:blip r:embed="rId5"/>
          <a:stretch>
            <a:fillRect/>
          </a:stretch>
        </p:blipFill>
        <p:spPr>
          <a:xfrm>
            <a:off x="339266" y="264832"/>
            <a:ext cx="7126762" cy="1349164"/>
          </a:xfrm>
          <a:prstGeom prst="rect">
            <a:avLst/>
          </a:prstGeom>
        </p:spPr>
      </p:pic>
      <p:pic>
        <p:nvPicPr>
          <p:cNvPr id="6" name="Picture 5"/>
          <p:cNvPicPr>
            <a:picLocks noChangeAspect="1"/>
          </p:cNvPicPr>
          <p:nvPr/>
        </p:nvPicPr>
        <p:blipFill>
          <a:blip r:embed="rId4"/>
          <a:stretch>
            <a:fillRect/>
          </a:stretch>
        </p:blipFill>
        <p:spPr>
          <a:xfrm>
            <a:off x="7706155" y="715576"/>
            <a:ext cx="609600" cy="447675"/>
          </a:xfrm>
          <a:prstGeom prst="rect">
            <a:avLst/>
          </a:prstGeom>
        </p:spPr>
      </p:pic>
      <p:sp>
        <p:nvSpPr>
          <p:cNvPr id="16" name="TextBox 15">
            <a:extLst>
              <a:ext uri="{FF2B5EF4-FFF2-40B4-BE49-F238E27FC236}">
                <a16:creationId xmlns:a16="http://schemas.microsoft.com/office/drawing/2014/main" id="{CFEE48AF-DE02-4CE1-887F-B256928805F0}"/>
              </a:ext>
            </a:extLst>
          </p:cNvPr>
          <p:cNvSpPr txBox="1"/>
          <p:nvPr/>
        </p:nvSpPr>
        <p:spPr>
          <a:xfrm>
            <a:off x="202632" y="1878169"/>
            <a:ext cx="10776990"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As in the previous example for flow down a vertical wall, we did not use the initial condition to obtain this solution, so the result only holds for long time…</a:t>
            </a:r>
            <a:br>
              <a:rPr lang="en-GB" sz="2400" dirty="0">
                <a:latin typeface="Calibri Light" panose="020F0302020204030204" pitchFamily="34" charset="0"/>
              </a:rPr>
            </a:b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…unless the initial condition happens to satisfy        at t=0</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10360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09084" y="1562686"/>
            <a:ext cx="476250" cy="504825"/>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8956298"/>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This example was fairly similar to the previous example. However, now let’s suppose that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In this case we must non-</a:t>
            </a:r>
            <a:r>
              <a:rPr lang="en-GB" sz="2400" dirty="0" err="1">
                <a:latin typeface="Calibri Light" panose="020F0302020204030204" pitchFamily="34" charset="0"/>
              </a:rPr>
              <a:t>dimensionalize</a:t>
            </a:r>
            <a:r>
              <a:rPr lang="en-GB" sz="2400" dirty="0">
                <a:latin typeface="Calibri Light" panose="020F0302020204030204" pitchFamily="34" charset="0"/>
              </a:rPr>
              <a:t>       differently.</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 dimensionless equation is the same as before but the boundary conditions are different:</a:t>
            </a:r>
            <a:br>
              <a:rPr lang="en-GB" sz="2400" dirty="0">
                <a:latin typeface="Calibri Light" panose="020F0302020204030204" pitchFamily="34" charset="0"/>
              </a:rPr>
            </a:br>
            <a:endParaRPr lang="en-GB" sz="2400" dirty="0">
              <a:latin typeface="Calibri Light" panose="020F0302020204030204" pitchFamily="34" charset="0"/>
            </a:endParaRPr>
          </a:p>
          <a:p>
            <a:endParaRPr lang="en-GB" sz="2400" dirty="0">
              <a:latin typeface="Calibri Light" panose="020F0302020204030204" pitchFamily="34" charset="0"/>
            </a:endParaRPr>
          </a:p>
          <a:p>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solidFill>
                  <a:srgbClr val="0070C0"/>
                </a:solidFill>
                <a:latin typeface="Calibri Light" panose="020F0302020204030204" pitchFamily="34" charset="0"/>
              </a:rPr>
              <a:t>Question: what happens if we try the same similarity ansatz as before?</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 </a:t>
            </a:r>
          </a:p>
        </p:txBody>
      </p:sp>
      <p:pic>
        <p:nvPicPr>
          <p:cNvPr id="4" name="Picture 3"/>
          <p:cNvPicPr>
            <a:picLocks noChangeAspect="1"/>
          </p:cNvPicPr>
          <p:nvPr/>
        </p:nvPicPr>
        <p:blipFill>
          <a:blip r:embed="rId4"/>
          <a:stretch>
            <a:fillRect/>
          </a:stretch>
        </p:blipFill>
        <p:spPr>
          <a:xfrm>
            <a:off x="2302938" y="578222"/>
            <a:ext cx="1590675" cy="409575"/>
          </a:xfrm>
          <a:prstGeom prst="rect">
            <a:avLst/>
          </a:prstGeom>
        </p:spPr>
      </p:pic>
    </p:spTree>
    <p:extLst>
      <p:ext uri="{BB962C8B-B14F-4D97-AF65-F5344CB8AC3E}">
        <p14:creationId xmlns:p14="http://schemas.microsoft.com/office/powerpoint/2010/main" val="3180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While this is seemingly similar to the previous problem, the similarity solution we tried before now simply gives the trivial solution. </a:t>
            </a:r>
          </a:p>
          <a:p>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can see why by integrating the equation over the entire domain. This gives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If we substitute our similarity ansatz into this result we get </a:t>
            </a:r>
          </a:p>
          <a:p>
            <a:pPr marL="285750" indent="-285750">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3459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37935E9-9329-4CEC-AED0-B087E6B7C9FE}"/>
              </a:ext>
            </a:extLst>
          </p:cNvPr>
          <p:cNvSpPr txBox="1"/>
          <p:nvPr/>
        </p:nvSpPr>
        <p:spPr>
          <a:xfrm>
            <a:off x="392932" y="940190"/>
            <a:ext cx="11157718" cy="4154984"/>
          </a:xfrm>
          <a:prstGeom prst="rect">
            <a:avLst/>
          </a:prstGeom>
          <a:noFill/>
        </p:spPr>
        <p:txBody>
          <a:bodyPr wrap="square">
            <a:spAutoFit/>
          </a:bodyPr>
          <a:lstStyle/>
          <a:p>
            <a:r>
              <a:rPr lang="en-GB" sz="2400" dirty="0">
                <a:latin typeface="Calibri Light" panose="020F0302020204030204" pitchFamily="34" charset="0"/>
              </a:rPr>
              <a:t>Problem sheet classes will take place in Classroom C5 at 10-11am and 2-3pm on:</a:t>
            </a:r>
          </a:p>
          <a:p>
            <a:endParaRPr lang="en-GB" sz="2400" dirty="0">
              <a:latin typeface="Calibri Light" panose="020F0302020204030204" pitchFamily="34" charset="0"/>
            </a:endParaRPr>
          </a:p>
          <a:p>
            <a:pPr marL="457200" indent="-457200">
              <a:buFont typeface="Arial" panose="020B0604020202020204" pitchFamily="34" charset="0"/>
              <a:buChar char="•"/>
            </a:pPr>
            <a:r>
              <a:rPr lang="en-GB" sz="2400" dirty="0">
                <a:latin typeface="Calibri Light" panose="020F0302020204030204" pitchFamily="34" charset="0"/>
              </a:rPr>
              <a:t>Monday Week 4 (10 February)</a:t>
            </a:r>
          </a:p>
          <a:p>
            <a:pPr marL="457200" indent="-457200">
              <a:buFont typeface="Arial" panose="020B0604020202020204" pitchFamily="34" charset="0"/>
              <a:buChar char="•"/>
            </a:pPr>
            <a:r>
              <a:rPr lang="en-GB" sz="2400" dirty="0">
                <a:latin typeface="Calibri Light" panose="020F0302020204030204" pitchFamily="34" charset="0"/>
              </a:rPr>
              <a:t>Monday Week 6 (24 February)</a:t>
            </a:r>
          </a:p>
          <a:p>
            <a:pPr marL="457200" indent="-457200">
              <a:buFont typeface="Arial" panose="020B0604020202020204" pitchFamily="34" charset="0"/>
              <a:buChar char="•"/>
            </a:pPr>
            <a:r>
              <a:rPr lang="en-GB" sz="2400" dirty="0">
                <a:latin typeface="Calibri Light" panose="020F0302020204030204" pitchFamily="34" charset="0"/>
              </a:rPr>
              <a:t>Monday Week 8 (10 March)</a:t>
            </a:r>
          </a:p>
          <a:p>
            <a:pPr marL="457200" indent="-457200">
              <a:buFont typeface="Arial" panose="020B0604020202020204" pitchFamily="34" charset="0"/>
              <a:buChar char="•"/>
            </a:pPr>
            <a:r>
              <a:rPr lang="en-GB" sz="2400" dirty="0">
                <a:latin typeface="Calibri Light" panose="020F0302020204030204" pitchFamily="34" charset="0"/>
              </a:rPr>
              <a:t>Friday Week 9 (21 March)</a:t>
            </a:r>
          </a:p>
          <a:p>
            <a:endParaRPr lang="en-GB" sz="2400" dirty="0">
              <a:latin typeface="Calibri Light" panose="020F0302020204030204" pitchFamily="34" charset="0"/>
            </a:endParaRPr>
          </a:p>
          <a:p>
            <a:r>
              <a:rPr lang="en-GB" sz="2400" dirty="0">
                <a:latin typeface="Calibri Light" panose="020F0302020204030204" pitchFamily="34" charset="0"/>
              </a:rPr>
              <a:t>with Ian Griffiths (tutor) and Eleonora Agostinelli and Chun Lam Li (TAs).</a:t>
            </a:r>
            <a:br>
              <a:rPr lang="en-GB" sz="2400" dirty="0">
                <a:latin typeface="Calibri Light" panose="020F0302020204030204" pitchFamily="34" charset="0"/>
              </a:rPr>
            </a:br>
            <a:endParaRPr lang="en-GB" sz="2400" dirty="0">
              <a:latin typeface="Calibri Light" panose="020F0302020204030204" pitchFamily="34" charset="0"/>
            </a:endParaRPr>
          </a:p>
          <a:p>
            <a:pPr marL="457200" indent="-457200">
              <a:buFont typeface="Arial" panose="020B0604020202020204" pitchFamily="34" charset="0"/>
              <a:buChar char="•"/>
            </a:pPr>
            <a:r>
              <a:rPr lang="en-GB" sz="2400" dirty="0">
                <a:latin typeface="Calibri Light" panose="020F0302020204030204" pitchFamily="34" charset="0"/>
              </a:rPr>
              <a:t>Hand-in time: Thursdays 9am Weeks 3, 5, 7 and Wednesday 9am Week 9</a:t>
            </a:r>
            <a:br>
              <a:rPr lang="en-GB" sz="2400" dirty="0">
                <a:latin typeface="Calibri Light" panose="020F0302020204030204" pitchFamily="34" charset="0"/>
              </a:rPr>
            </a:br>
            <a:r>
              <a:rPr lang="en-GB" sz="2400" dirty="0">
                <a:latin typeface="Calibri Light" panose="020F0302020204030204" pitchFamily="34" charset="0"/>
              </a:rPr>
              <a:t> </a:t>
            </a:r>
          </a:p>
        </p:txBody>
      </p:sp>
      <p:sp>
        <p:nvSpPr>
          <p:cNvPr id="2" name="TextBox 1">
            <a:extLst>
              <a:ext uri="{FF2B5EF4-FFF2-40B4-BE49-F238E27FC236}">
                <a16:creationId xmlns:a16="http://schemas.microsoft.com/office/drawing/2014/main" id="{4073D22C-C6AD-7B60-0E05-73CA2D4F9FDD}"/>
              </a:ext>
            </a:extLst>
          </p:cNvPr>
          <p:cNvSpPr txBox="1"/>
          <p:nvPr/>
        </p:nvSpPr>
        <p:spPr>
          <a:xfrm>
            <a:off x="332420" y="168308"/>
            <a:ext cx="6962774" cy="461665"/>
          </a:xfrm>
          <a:prstGeom prst="rect">
            <a:avLst/>
          </a:prstGeom>
          <a:noFill/>
        </p:spPr>
        <p:txBody>
          <a:bodyPr wrap="square">
            <a:spAutoFit/>
          </a:bodyPr>
          <a:lstStyle/>
          <a:p>
            <a:r>
              <a:rPr lang="en-GB" sz="2400" u="sng" dirty="0">
                <a:latin typeface="Calibri Light" panose="020F0302020204030204" pitchFamily="34" charset="0"/>
              </a:rPr>
              <a:t>Problem sheet classes</a:t>
            </a:r>
          </a:p>
        </p:txBody>
      </p:sp>
    </p:spTree>
    <p:extLst>
      <p:ext uri="{BB962C8B-B14F-4D97-AF65-F5344CB8AC3E}">
        <p14:creationId xmlns:p14="http://schemas.microsoft.com/office/powerpoint/2010/main" val="277018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0438" y="5383845"/>
            <a:ext cx="2511753" cy="1009396"/>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This means we need to seek a more general similarity ansatz if we are to obtain a non-trivial solution.</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try                          with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Substituting into the governing equation and the energy constraint tells us that we need </a:t>
            </a:r>
            <a:r>
              <a:rPr lang="el-GR" sz="2400" dirty="0">
                <a:latin typeface="Calibri Light" panose="020F0302020204030204" pitchFamily="34" charset="0"/>
              </a:rPr>
              <a:t>α</a:t>
            </a:r>
            <a:r>
              <a:rPr lang="en-GB" sz="2400" dirty="0">
                <a:latin typeface="Calibri Light" panose="020F0302020204030204" pitchFamily="34" charset="0"/>
              </a:rPr>
              <a:t>=1/2 and </a:t>
            </a:r>
            <a:r>
              <a:rPr lang="el-GR" sz="2400" dirty="0">
                <a:latin typeface="Calibri Light" panose="020F0302020204030204" pitchFamily="34" charset="0"/>
              </a:rPr>
              <a:t>β</a:t>
            </a:r>
            <a:r>
              <a:rPr lang="en-GB" sz="2400" dirty="0">
                <a:latin typeface="Calibri Light" panose="020F0302020204030204" pitchFamily="34" charset="0"/>
              </a:rPr>
              <a:t>=-1/2.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Then, we get </a:t>
            </a:r>
            <a:br>
              <a:rPr lang="en-GB" sz="2400" dirty="0">
                <a:latin typeface="Calibri Light" panose="020F0302020204030204" pitchFamily="34" charset="0"/>
              </a:rPr>
            </a:b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This has solution </a:t>
            </a:r>
          </a:p>
        </p:txBody>
      </p:sp>
      <p:pic>
        <p:nvPicPr>
          <p:cNvPr id="2" name="Picture 1"/>
          <p:cNvPicPr>
            <a:picLocks noChangeAspect="1"/>
          </p:cNvPicPr>
          <p:nvPr/>
        </p:nvPicPr>
        <p:blipFill>
          <a:blip r:embed="rId4"/>
          <a:stretch>
            <a:fillRect/>
          </a:stretch>
        </p:blipFill>
        <p:spPr>
          <a:xfrm>
            <a:off x="1530920" y="1206245"/>
            <a:ext cx="1627058" cy="520215"/>
          </a:xfrm>
          <a:prstGeom prst="rect">
            <a:avLst/>
          </a:prstGeom>
        </p:spPr>
      </p:pic>
      <p:pic>
        <p:nvPicPr>
          <p:cNvPr id="3" name="Picture 2"/>
          <p:cNvPicPr>
            <a:picLocks noChangeAspect="1"/>
          </p:cNvPicPr>
          <p:nvPr/>
        </p:nvPicPr>
        <p:blipFill>
          <a:blip r:embed="rId5"/>
          <a:stretch>
            <a:fillRect/>
          </a:stretch>
        </p:blipFill>
        <p:spPr>
          <a:xfrm>
            <a:off x="3748775" y="1102935"/>
            <a:ext cx="1131556" cy="798045"/>
          </a:xfrm>
          <a:prstGeom prst="rect">
            <a:avLst/>
          </a:prstGeom>
        </p:spPr>
      </p:pic>
    </p:spTree>
    <p:extLst>
      <p:ext uri="{BB962C8B-B14F-4D97-AF65-F5344CB8AC3E}">
        <p14:creationId xmlns:p14="http://schemas.microsoft.com/office/powerpoint/2010/main" val="2176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81705" y="3835587"/>
            <a:ext cx="609600" cy="447675"/>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637097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In original dimensional terms, this solution is </a:t>
            </a: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1657350" lvl="3"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Again, we have not imposed an initial condition to obtain this result, but if our initial condition satisfied         for t=0 then this would be the solution for all time.</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r>
              <a:rPr lang="en-GB" sz="2400" dirty="0">
                <a:latin typeface="Calibri Light" panose="020F0302020204030204" pitchFamily="34" charset="0"/>
              </a:rPr>
              <a:t>	</a:t>
            </a:r>
          </a:p>
          <a:p>
            <a:pPr marL="285750" indent="-285750">
              <a:buFont typeface="Arial" panose="020B0604020202020204" pitchFamily="34" charset="0"/>
              <a:buChar char="•"/>
            </a:pPr>
            <a:r>
              <a:rPr lang="en-GB" sz="2400" dirty="0">
                <a:latin typeface="Calibri Light" panose="020F0302020204030204" pitchFamily="34" charset="0"/>
              </a:rPr>
              <a:t>But where did the similarity form                                           come from? </a:t>
            </a:r>
          </a:p>
        </p:txBody>
      </p:sp>
      <p:pic>
        <p:nvPicPr>
          <p:cNvPr id="5" name="Picture 4"/>
          <p:cNvPicPr>
            <a:picLocks noChangeAspect="1"/>
          </p:cNvPicPr>
          <p:nvPr/>
        </p:nvPicPr>
        <p:blipFill>
          <a:blip r:embed="rId4"/>
          <a:stretch>
            <a:fillRect/>
          </a:stretch>
        </p:blipFill>
        <p:spPr>
          <a:xfrm>
            <a:off x="698263" y="661322"/>
            <a:ext cx="4641127" cy="1121789"/>
          </a:xfrm>
          <a:prstGeom prst="rect">
            <a:avLst/>
          </a:prstGeom>
        </p:spPr>
      </p:pic>
      <p:pic>
        <p:nvPicPr>
          <p:cNvPr id="7" name="Picture 6"/>
          <p:cNvPicPr>
            <a:picLocks noChangeAspect="1"/>
          </p:cNvPicPr>
          <p:nvPr/>
        </p:nvPicPr>
        <p:blipFill>
          <a:blip r:embed="rId3"/>
          <a:stretch>
            <a:fillRect/>
          </a:stretch>
        </p:blipFill>
        <p:spPr>
          <a:xfrm>
            <a:off x="5948856" y="1014143"/>
            <a:ext cx="609600" cy="447675"/>
          </a:xfrm>
          <a:prstGeom prst="rect">
            <a:avLst/>
          </a:prstGeom>
        </p:spPr>
      </p:pic>
      <p:pic>
        <p:nvPicPr>
          <p:cNvPr id="9" name="Picture 2" descr="T=t^{-1/2}f\left(\frac{x}{t^{1/2}}\rig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29" y="5915465"/>
            <a:ext cx="2792821" cy="7062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B4D29A-2863-490A-8303-2E1D0704F836}"/>
              </a:ext>
            </a:extLst>
          </p:cNvPr>
          <p:cNvPicPr>
            <a:picLocks noChangeAspect="1"/>
          </p:cNvPicPr>
          <p:nvPr/>
        </p:nvPicPr>
        <p:blipFill>
          <a:blip r:embed="rId6"/>
          <a:stretch>
            <a:fillRect/>
          </a:stretch>
        </p:blipFill>
        <p:spPr>
          <a:xfrm>
            <a:off x="6852612" y="156800"/>
            <a:ext cx="5035227" cy="3379896"/>
          </a:xfrm>
          <a:prstGeom prst="rect">
            <a:avLst/>
          </a:prstGeom>
        </p:spPr>
      </p:pic>
      <p:sp>
        <p:nvSpPr>
          <p:cNvPr id="4" name="Rectangle 3">
            <a:extLst>
              <a:ext uri="{FF2B5EF4-FFF2-40B4-BE49-F238E27FC236}">
                <a16:creationId xmlns:a16="http://schemas.microsoft.com/office/drawing/2014/main" id="{23DCD5F8-8D04-4D84-9F13-3B756ECD043F}"/>
              </a:ext>
            </a:extLst>
          </p:cNvPr>
          <p:cNvSpPr/>
          <p:nvPr/>
        </p:nvSpPr>
        <p:spPr>
          <a:xfrm>
            <a:off x="7026166" y="278524"/>
            <a:ext cx="730468" cy="588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Tree>
    <p:extLst>
      <p:ext uri="{BB962C8B-B14F-4D97-AF65-F5344CB8AC3E}">
        <p14:creationId xmlns:p14="http://schemas.microsoft.com/office/powerpoint/2010/main" val="18105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23944" y="4015081"/>
            <a:ext cx="1047750" cy="600075"/>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If we make a transformation </a:t>
            </a: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			</a:t>
            </a: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p:txBody>
      </p:sp>
      <p:pic>
        <p:nvPicPr>
          <p:cNvPr id="3" name="Picture 2"/>
          <p:cNvPicPr>
            <a:picLocks noChangeAspect="1"/>
          </p:cNvPicPr>
          <p:nvPr/>
        </p:nvPicPr>
        <p:blipFill>
          <a:blip r:embed="rId4"/>
          <a:stretch>
            <a:fillRect/>
          </a:stretch>
        </p:blipFill>
        <p:spPr>
          <a:xfrm>
            <a:off x="1462943" y="2215901"/>
            <a:ext cx="2009169" cy="876091"/>
          </a:xfrm>
          <a:prstGeom prst="rect">
            <a:avLst/>
          </a:prstGeom>
        </p:spPr>
      </p:pic>
      <p:pic>
        <p:nvPicPr>
          <p:cNvPr id="4" name="Picture 3"/>
          <p:cNvPicPr>
            <a:picLocks noChangeAspect="1"/>
          </p:cNvPicPr>
          <p:nvPr/>
        </p:nvPicPr>
        <p:blipFill>
          <a:blip r:embed="rId5"/>
          <a:stretch>
            <a:fillRect/>
          </a:stretch>
        </p:blipFill>
        <p:spPr>
          <a:xfrm>
            <a:off x="5469657" y="2217712"/>
            <a:ext cx="2159850" cy="560845"/>
          </a:xfrm>
          <a:prstGeom prst="rect">
            <a:avLst/>
          </a:prstGeom>
        </p:spPr>
      </p:pic>
      <p:pic>
        <p:nvPicPr>
          <p:cNvPr id="6" name="Picture 5"/>
          <p:cNvPicPr>
            <a:picLocks noChangeAspect="1"/>
          </p:cNvPicPr>
          <p:nvPr/>
        </p:nvPicPr>
        <p:blipFill>
          <a:blip r:embed="rId6"/>
          <a:stretch>
            <a:fillRect/>
          </a:stretch>
        </p:blipFill>
        <p:spPr>
          <a:xfrm>
            <a:off x="3010293" y="3933334"/>
            <a:ext cx="609600" cy="914400"/>
          </a:xfrm>
          <a:prstGeom prst="rect">
            <a:avLst/>
          </a:prstGeom>
        </p:spPr>
      </p:pic>
      <p:pic>
        <p:nvPicPr>
          <p:cNvPr id="12" name="Picture 11"/>
          <p:cNvPicPr>
            <a:picLocks noChangeAspect="1"/>
          </p:cNvPicPr>
          <p:nvPr/>
        </p:nvPicPr>
        <p:blipFill>
          <a:blip r:embed="rId7"/>
          <a:stretch>
            <a:fillRect/>
          </a:stretch>
        </p:blipFill>
        <p:spPr>
          <a:xfrm>
            <a:off x="5733070" y="5198615"/>
            <a:ext cx="1896437" cy="641241"/>
          </a:xfrm>
          <a:prstGeom prst="rect">
            <a:avLst/>
          </a:prstGeom>
        </p:spPr>
      </p:pic>
      <p:pic>
        <p:nvPicPr>
          <p:cNvPr id="14" name="Picture 13"/>
          <p:cNvPicPr>
            <a:picLocks noChangeAspect="1"/>
          </p:cNvPicPr>
          <p:nvPr/>
        </p:nvPicPr>
        <p:blipFill>
          <a:blip r:embed="rId8"/>
          <a:stretch>
            <a:fillRect/>
          </a:stretch>
        </p:blipFill>
        <p:spPr>
          <a:xfrm>
            <a:off x="537665" y="5784348"/>
            <a:ext cx="2508471" cy="499424"/>
          </a:xfrm>
          <a:prstGeom prst="rect">
            <a:avLst/>
          </a:prstGeom>
        </p:spPr>
      </p:pic>
      <p:sp>
        <p:nvSpPr>
          <p:cNvPr id="15" name="Rectangle 14"/>
          <p:cNvSpPr/>
          <p:nvPr/>
        </p:nvSpPr>
        <p:spPr>
          <a:xfrm>
            <a:off x="3083701" y="5725862"/>
            <a:ext cx="4660315" cy="461665"/>
          </a:xfrm>
          <a:prstGeom prst="rect">
            <a:avLst/>
          </a:prstGeom>
        </p:spPr>
        <p:txBody>
          <a:bodyPr wrap="none">
            <a:spAutoFit/>
          </a:bodyPr>
          <a:lstStyle/>
          <a:p>
            <a:r>
              <a:rPr lang="en-GB" sz="2400" dirty="0">
                <a:latin typeface="Calibri Light" panose="020F0302020204030204" pitchFamily="34" charset="0"/>
              </a:rPr>
              <a:t>which is exactly what we have seen.</a:t>
            </a:r>
          </a:p>
        </p:txBody>
      </p:sp>
      <p:sp>
        <p:nvSpPr>
          <p:cNvPr id="13" name="TextBox 12">
            <a:extLst>
              <a:ext uri="{FF2B5EF4-FFF2-40B4-BE49-F238E27FC236}">
                <a16:creationId xmlns:a16="http://schemas.microsoft.com/office/drawing/2014/main" id="{8F01D8D1-E5D7-4F46-8F76-25E8EA3E9487}"/>
              </a:ext>
            </a:extLst>
          </p:cNvPr>
          <p:cNvSpPr txBox="1"/>
          <p:nvPr/>
        </p:nvSpPr>
        <p:spPr>
          <a:xfrm>
            <a:off x="221688" y="1585477"/>
            <a:ext cx="12312870" cy="4154984"/>
          </a:xfrm>
          <a:prstGeom prst="rect">
            <a:avLst/>
          </a:prstGeom>
          <a:noFill/>
        </p:spPr>
        <p:txBody>
          <a:bodyPr wrap="square">
            <a:spAutoFit/>
          </a:bodyPr>
          <a:lstStyle/>
          <a:p>
            <a:r>
              <a:rPr lang="en-GB" sz="2400" dirty="0">
                <a:latin typeface="Calibri Light" panose="020F0302020204030204" pitchFamily="34" charset="0"/>
              </a:rPr>
              <a:t>and substitute into the equation and boundary condition then we find that if </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then the equations in terms of the new variables are identical. </a:t>
            </a:r>
            <a:br>
              <a:rPr lang="en-GB" sz="2400" dirty="0">
                <a:latin typeface="Calibri Light" panose="020F0302020204030204" pitchFamily="34" charset="0"/>
              </a:rPr>
            </a:b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This indicates that              and                are </a:t>
            </a:r>
            <a:r>
              <a:rPr lang="en-GB" sz="2400" dirty="0">
                <a:solidFill>
                  <a:srgbClr val="FF0000"/>
                </a:solidFill>
                <a:latin typeface="Calibri Light" panose="020F0302020204030204" pitchFamily="34" charset="0"/>
              </a:rPr>
              <a:t>invariants</a:t>
            </a:r>
            <a:r>
              <a:rPr lang="en-GB" sz="2400" dirty="0">
                <a:latin typeface="Calibri Light" panose="020F0302020204030204" pitchFamily="34" charset="0"/>
              </a:rPr>
              <a:t> of the system.</a:t>
            </a:r>
            <a:br>
              <a:rPr lang="en-GB" sz="2400" dirty="0">
                <a:latin typeface="Calibri Light" panose="020F0302020204030204" pitchFamily="34" charset="0"/>
              </a:rPr>
            </a:b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This tells us that the solution depends on                                and has the form  </a:t>
            </a:r>
          </a:p>
        </p:txBody>
      </p:sp>
      <p:pic>
        <p:nvPicPr>
          <p:cNvPr id="7" name="Picture 6">
            <a:extLst>
              <a:ext uri="{FF2B5EF4-FFF2-40B4-BE49-F238E27FC236}">
                <a16:creationId xmlns:a16="http://schemas.microsoft.com/office/drawing/2014/main" id="{6FA97066-76CA-423F-AD32-6BE2A812BE2B}"/>
              </a:ext>
            </a:extLst>
          </p:cNvPr>
          <p:cNvPicPr>
            <a:picLocks noChangeAspect="1"/>
          </p:cNvPicPr>
          <p:nvPr/>
        </p:nvPicPr>
        <p:blipFill>
          <a:blip r:embed="rId9"/>
          <a:stretch>
            <a:fillRect/>
          </a:stretch>
        </p:blipFill>
        <p:spPr>
          <a:xfrm>
            <a:off x="1664985" y="799084"/>
            <a:ext cx="8330001" cy="575475"/>
          </a:xfrm>
          <a:prstGeom prst="rect">
            <a:avLst/>
          </a:prstGeom>
        </p:spPr>
      </p:pic>
    </p:spTree>
    <p:extLst>
      <p:ext uri="{BB962C8B-B14F-4D97-AF65-F5344CB8AC3E}">
        <p14:creationId xmlns:p14="http://schemas.microsoft.com/office/powerpoint/2010/main" val="5523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u="sng" dirty="0">
                <a:latin typeface="Calibri Light" panose="020F0302020204030204" pitchFamily="34" charset="0"/>
              </a:rPr>
              <a:t>Summary of lecture 2</a:t>
            </a:r>
          </a:p>
        </p:txBody>
      </p:sp>
      <p:sp>
        <p:nvSpPr>
          <p:cNvPr id="12" name="TextBox 11">
            <a:extLst>
              <a:ext uri="{FF2B5EF4-FFF2-40B4-BE49-F238E27FC236}">
                <a16:creationId xmlns:a16="http://schemas.microsoft.com/office/drawing/2014/main" id="{CFEE48AF-DE02-4CE1-887F-B256928805F0}"/>
              </a:ext>
            </a:extLst>
          </p:cNvPr>
          <p:cNvSpPr txBox="1"/>
          <p:nvPr/>
        </p:nvSpPr>
        <p:spPr>
          <a:xfrm>
            <a:off x="165127" y="1060664"/>
            <a:ext cx="1077699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We can get </a:t>
            </a:r>
            <a:r>
              <a:rPr lang="en-GB" sz="2400" dirty="0">
                <a:solidFill>
                  <a:srgbClr val="FF0000"/>
                </a:solidFill>
                <a:latin typeface="Calibri Light" panose="020F0302020204030204" pitchFamily="34" charset="0"/>
              </a:rPr>
              <a:t>different similarity solutions from the same equation </a:t>
            </a:r>
            <a:r>
              <a:rPr lang="en-GB" sz="2400" dirty="0">
                <a:latin typeface="Calibri Light" panose="020F0302020204030204" pitchFamily="34" charset="0"/>
              </a:rPr>
              <a:t>by applying different boundary conditions.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Clr>
                <a:schemeClr val="tx1"/>
              </a:buClr>
              <a:buFont typeface="Arial" panose="020B0604020202020204" pitchFamily="34" charset="0"/>
              <a:buChar char="•"/>
            </a:pPr>
            <a:r>
              <a:rPr lang="en-GB" sz="2400" dirty="0">
                <a:solidFill>
                  <a:srgbClr val="FF0000"/>
                </a:solidFill>
                <a:latin typeface="Calibri Light" panose="020F0302020204030204" pitchFamily="34" charset="0"/>
              </a:rPr>
              <a:t>Invariants</a:t>
            </a:r>
            <a:r>
              <a:rPr lang="en-GB" sz="2400" dirty="0">
                <a:latin typeface="Calibri Light" panose="020F0302020204030204" pitchFamily="34" charset="0"/>
              </a:rPr>
              <a:t> of the system tell us the form of the similarity solution. </a:t>
            </a:r>
          </a:p>
        </p:txBody>
      </p:sp>
    </p:spTree>
    <p:extLst>
      <p:ext uri="{BB962C8B-B14F-4D97-AF65-F5344CB8AC3E}">
        <p14:creationId xmlns:p14="http://schemas.microsoft.com/office/powerpoint/2010/main" val="17553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D7960-4635-4246-AB24-DF141918CE93}"/>
              </a:ext>
            </a:extLst>
          </p:cNvPr>
          <p:cNvPicPr>
            <a:picLocks noChangeAspect="1"/>
          </p:cNvPicPr>
          <p:nvPr/>
        </p:nvPicPr>
        <p:blipFill>
          <a:blip r:embed="rId3"/>
          <a:stretch>
            <a:fillRect/>
          </a:stretch>
        </p:blipFill>
        <p:spPr>
          <a:xfrm>
            <a:off x="2852179" y="98517"/>
            <a:ext cx="5761785" cy="2853629"/>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461665"/>
          </a:xfrm>
          <a:prstGeom prst="rect">
            <a:avLst/>
          </a:prstGeom>
          <a:noFill/>
        </p:spPr>
        <p:txBody>
          <a:bodyPr wrap="square" rtlCol="0">
            <a:spAutoFit/>
          </a:bodyPr>
          <a:lstStyle/>
          <a:p>
            <a:r>
              <a:rPr lang="en-GB" sz="2400" u="sng" dirty="0">
                <a:latin typeface="Calibri Light" panose="020F0302020204030204" pitchFamily="34" charset="0"/>
              </a:rPr>
              <a:t>Spreading of liquid on a horizontal plate </a:t>
            </a:r>
            <a:endParaRPr lang="en-GB" sz="2400" dirty="0">
              <a:latin typeface="Calibri Light" panose="020F0302020204030204" pitchFamily="34" charset="0"/>
            </a:endParaRPr>
          </a:p>
        </p:txBody>
      </p:sp>
      <p:pic>
        <p:nvPicPr>
          <p:cNvPr id="5" name="Picture 4">
            <a:extLst>
              <a:ext uri="{FF2B5EF4-FFF2-40B4-BE49-F238E27FC236}">
                <a16:creationId xmlns:a16="http://schemas.microsoft.com/office/drawing/2014/main" id="{56EA7910-0C7C-475E-8EF4-FCD65796F4E3}"/>
              </a:ext>
            </a:extLst>
          </p:cNvPr>
          <p:cNvPicPr>
            <a:picLocks noChangeAspect="1"/>
          </p:cNvPicPr>
          <p:nvPr/>
        </p:nvPicPr>
        <p:blipFill>
          <a:blip r:embed="rId4"/>
          <a:stretch>
            <a:fillRect/>
          </a:stretch>
        </p:blipFill>
        <p:spPr>
          <a:xfrm>
            <a:off x="407319" y="2914273"/>
            <a:ext cx="2259230" cy="921965"/>
          </a:xfrm>
          <a:prstGeom prst="rect">
            <a:avLst/>
          </a:prstGeom>
        </p:spPr>
      </p:pic>
      <p:pic>
        <p:nvPicPr>
          <p:cNvPr id="7" name="Picture 6">
            <a:extLst>
              <a:ext uri="{FF2B5EF4-FFF2-40B4-BE49-F238E27FC236}">
                <a16:creationId xmlns:a16="http://schemas.microsoft.com/office/drawing/2014/main" id="{AF664ACD-24D7-4FD9-8F1B-BBEDE2AA3403}"/>
              </a:ext>
            </a:extLst>
          </p:cNvPr>
          <p:cNvPicPr>
            <a:picLocks noChangeAspect="1"/>
          </p:cNvPicPr>
          <p:nvPr/>
        </p:nvPicPr>
        <p:blipFill>
          <a:blip r:embed="rId5"/>
          <a:stretch>
            <a:fillRect/>
          </a:stretch>
        </p:blipFill>
        <p:spPr>
          <a:xfrm>
            <a:off x="3395508" y="2858060"/>
            <a:ext cx="2765893" cy="1113002"/>
          </a:xfrm>
          <a:prstGeom prst="rect">
            <a:avLst/>
          </a:prstGeom>
        </p:spPr>
      </p:pic>
      <p:pic>
        <p:nvPicPr>
          <p:cNvPr id="9" name="Picture 8">
            <a:extLst>
              <a:ext uri="{FF2B5EF4-FFF2-40B4-BE49-F238E27FC236}">
                <a16:creationId xmlns:a16="http://schemas.microsoft.com/office/drawing/2014/main" id="{E0C11C33-486A-4ADD-A0EB-87D1C0272838}"/>
              </a:ext>
            </a:extLst>
          </p:cNvPr>
          <p:cNvPicPr>
            <a:picLocks noChangeAspect="1"/>
          </p:cNvPicPr>
          <p:nvPr/>
        </p:nvPicPr>
        <p:blipFill>
          <a:blip r:embed="rId6"/>
          <a:stretch>
            <a:fillRect/>
          </a:stretch>
        </p:blipFill>
        <p:spPr>
          <a:xfrm>
            <a:off x="318139" y="4291268"/>
            <a:ext cx="4460315" cy="1229286"/>
          </a:xfrm>
          <a:prstGeom prst="rect">
            <a:avLst/>
          </a:prstGeom>
        </p:spPr>
      </p:pic>
    </p:spTree>
    <p:extLst>
      <p:ext uri="{BB962C8B-B14F-4D97-AF65-F5344CB8AC3E}">
        <p14:creationId xmlns:p14="http://schemas.microsoft.com/office/powerpoint/2010/main" val="18153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0562BC-2F3B-4B15-8391-069B83B23410}"/>
              </a:ext>
            </a:extLst>
          </p:cNvPr>
          <p:cNvPicPr>
            <a:picLocks noChangeAspect="1"/>
          </p:cNvPicPr>
          <p:nvPr/>
        </p:nvPicPr>
        <p:blipFill>
          <a:blip r:embed="rId3"/>
          <a:stretch>
            <a:fillRect/>
          </a:stretch>
        </p:blipFill>
        <p:spPr>
          <a:xfrm>
            <a:off x="6096000" y="58176"/>
            <a:ext cx="5761785" cy="2853629"/>
          </a:xfrm>
          <a:prstGeom prst="rect">
            <a:avLst/>
          </a:prstGeom>
        </p:spPr>
      </p:pic>
      <p:pic>
        <p:nvPicPr>
          <p:cNvPr id="9" name="Picture 8">
            <a:extLst>
              <a:ext uri="{FF2B5EF4-FFF2-40B4-BE49-F238E27FC236}">
                <a16:creationId xmlns:a16="http://schemas.microsoft.com/office/drawing/2014/main" id="{E0C11C33-486A-4ADD-A0EB-87D1C0272838}"/>
              </a:ext>
            </a:extLst>
          </p:cNvPr>
          <p:cNvPicPr>
            <a:picLocks noChangeAspect="1"/>
          </p:cNvPicPr>
          <p:nvPr/>
        </p:nvPicPr>
        <p:blipFill>
          <a:blip r:embed="rId4"/>
          <a:stretch>
            <a:fillRect/>
          </a:stretch>
        </p:blipFill>
        <p:spPr>
          <a:xfrm>
            <a:off x="956874" y="380742"/>
            <a:ext cx="4460315" cy="1229286"/>
          </a:xfrm>
          <a:prstGeom prst="rect">
            <a:avLst/>
          </a:prstGeom>
        </p:spPr>
      </p:pic>
      <p:sp>
        <p:nvSpPr>
          <p:cNvPr id="12" name="TextBox 11">
            <a:extLst>
              <a:ext uri="{FF2B5EF4-FFF2-40B4-BE49-F238E27FC236}">
                <a16:creationId xmlns:a16="http://schemas.microsoft.com/office/drawing/2014/main" id="{E7AB73D3-ABB7-450C-AED4-B431F1569076}"/>
              </a:ext>
            </a:extLst>
          </p:cNvPr>
          <p:cNvSpPr txBox="1"/>
          <p:nvPr/>
        </p:nvSpPr>
        <p:spPr>
          <a:xfrm>
            <a:off x="168291" y="2739417"/>
            <a:ext cx="9051655" cy="234936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solidFill>
                  <a:srgbClr val="0070C0"/>
                </a:solidFill>
                <a:latin typeface="Calibri Light" panose="020F0302020204030204" pitchFamily="34" charset="0"/>
              </a:rPr>
              <a:t>What extra conditions do we need to solve this?</a:t>
            </a:r>
          </a:p>
          <a:p>
            <a:pPr marL="342900" indent="-342900">
              <a:spcAft>
                <a:spcPts val="800"/>
              </a:spcAft>
              <a:buFont typeface="Arial" panose="020B0604020202020204" pitchFamily="34" charset="0"/>
              <a:buChar char="•"/>
            </a:pPr>
            <a:r>
              <a:rPr lang="en-GB" sz="2400" dirty="0">
                <a:latin typeface="Calibri Light" panose="020F0302020204030204" pitchFamily="34" charset="0"/>
              </a:rPr>
              <a:t>One initial condition and two boundary conditions</a:t>
            </a:r>
            <a:r>
              <a:rPr lang="en-GB" sz="2400" dirty="0">
                <a:solidFill>
                  <a:srgbClr val="0070C0"/>
                </a:solidFill>
                <a:latin typeface="Calibri Light" panose="020F0302020204030204" pitchFamily="34" charset="0"/>
              </a:rPr>
              <a:t> </a:t>
            </a:r>
          </a:p>
          <a:p>
            <a:pPr marL="342900" indent="-342900">
              <a:spcAft>
                <a:spcPts val="800"/>
              </a:spcAft>
              <a:buFont typeface="Arial" panose="020B0604020202020204" pitchFamily="34" charset="0"/>
              <a:buChar char="•"/>
            </a:pPr>
            <a:endParaRPr lang="en-GB" sz="2400" dirty="0">
              <a:solidFill>
                <a:srgbClr val="0070C0"/>
              </a:solidFill>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solidFill>
                <a:srgbClr val="0070C0"/>
              </a:solidFill>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One boundary condition is                                                (A) </a:t>
            </a:r>
          </a:p>
        </p:txBody>
      </p:sp>
      <p:pic>
        <p:nvPicPr>
          <p:cNvPr id="3" name="Picture 2">
            <a:extLst>
              <a:ext uri="{FF2B5EF4-FFF2-40B4-BE49-F238E27FC236}">
                <a16:creationId xmlns:a16="http://schemas.microsoft.com/office/drawing/2014/main" id="{B9BC0825-D5ED-4D74-868F-9CA222B03791}"/>
              </a:ext>
            </a:extLst>
          </p:cNvPr>
          <p:cNvPicPr>
            <a:picLocks noChangeAspect="1"/>
          </p:cNvPicPr>
          <p:nvPr/>
        </p:nvPicPr>
        <p:blipFill>
          <a:blip r:embed="rId5"/>
          <a:stretch>
            <a:fillRect/>
          </a:stretch>
        </p:blipFill>
        <p:spPr>
          <a:xfrm>
            <a:off x="3925421" y="4387103"/>
            <a:ext cx="2781300" cy="800100"/>
          </a:xfrm>
          <a:prstGeom prst="rect">
            <a:avLst/>
          </a:prstGeom>
        </p:spPr>
      </p:pic>
      <p:sp>
        <p:nvSpPr>
          <p:cNvPr id="7" name="TextBox 6">
            <a:extLst>
              <a:ext uri="{FF2B5EF4-FFF2-40B4-BE49-F238E27FC236}">
                <a16:creationId xmlns:a16="http://schemas.microsoft.com/office/drawing/2014/main" id="{4D54596E-4F48-4175-8561-EBE011C84A1B}"/>
              </a:ext>
            </a:extLst>
          </p:cNvPr>
          <p:cNvSpPr txBox="1"/>
          <p:nvPr/>
        </p:nvSpPr>
        <p:spPr>
          <a:xfrm>
            <a:off x="5740455" y="757612"/>
            <a:ext cx="739179" cy="461665"/>
          </a:xfrm>
          <a:prstGeom prst="rect">
            <a:avLst/>
          </a:prstGeom>
          <a:noFill/>
        </p:spPr>
        <p:txBody>
          <a:bodyPr wrap="square">
            <a:spAutoFit/>
          </a:bodyPr>
          <a:lstStyle/>
          <a:p>
            <a:r>
              <a:rPr lang="en-GB" sz="2400" dirty="0">
                <a:latin typeface="Calibri Light" panose="020F0302020204030204" pitchFamily="34" charset="0"/>
              </a:rPr>
              <a:t>(1)</a:t>
            </a:r>
          </a:p>
        </p:txBody>
      </p:sp>
    </p:spTree>
    <p:extLst>
      <p:ext uri="{BB962C8B-B14F-4D97-AF65-F5344CB8AC3E}">
        <p14:creationId xmlns:p14="http://schemas.microsoft.com/office/powerpoint/2010/main" val="27247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D94AF3-A6B0-4934-95AA-BD9612F20340}"/>
              </a:ext>
            </a:extLst>
          </p:cNvPr>
          <p:cNvPicPr>
            <a:picLocks noChangeAspect="1"/>
          </p:cNvPicPr>
          <p:nvPr/>
        </p:nvPicPr>
        <p:blipFill>
          <a:blip r:embed="rId3"/>
          <a:stretch>
            <a:fillRect/>
          </a:stretch>
        </p:blipFill>
        <p:spPr>
          <a:xfrm>
            <a:off x="7407263" y="2960871"/>
            <a:ext cx="2371725" cy="1009650"/>
          </a:xfrm>
          <a:prstGeom prst="rect">
            <a:avLst/>
          </a:prstGeom>
        </p:spPr>
      </p:pic>
      <p:pic>
        <p:nvPicPr>
          <p:cNvPr id="10" name="Picture 9">
            <a:extLst>
              <a:ext uri="{FF2B5EF4-FFF2-40B4-BE49-F238E27FC236}">
                <a16:creationId xmlns:a16="http://schemas.microsoft.com/office/drawing/2014/main" id="{83234A36-9254-4FEB-A852-742F84F38C72}"/>
              </a:ext>
            </a:extLst>
          </p:cNvPr>
          <p:cNvPicPr>
            <a:picLocks noChangeAspect="1"/>
          </p:cNvPicPr>
          <p:nvPr/>
        </p:nvPicPr>
        <p:blipFill>
          <a:blip r:embed="rId4"/>
          <a:stretch>
            <a:fillRect/>
          </a:stretch>
        </p:blipFill>
        <p:spPr>
          <a:xfrm>
            <a:off x="5531220" y="2820238"/>
            <a:ext cx="2362200" cy="1190625"/>
          </a:xfrm>
          <a:prstGeom prst="rect">
            <a:avLst/>
          </a:prstGeom>
        </p:spPr>
      </p:pic>
      <p:sp>
        <p:nvSpPr>
          <p:cNvPr id="12" name="TextBox 11">
            <a:extLst>
              <a:ext uri="{FF2B5EF4-FFF2-40B4-BE49-F238E27FC236}">
                <a16:creationId xmlns:a16="http://schemas.microsoft.com/office/drawing/2014/main" id="{E7AB73D3-ABB7-450C-AED4-B431F1569076}"/>
              </a:ext>
            </a:extLst>
          </p:cNvPr>
          <p:cNvSpPr txBox="1"/>
          <p:nvPr/>
        </p:nvSpPr>
        <p:spPr>
          <a:xfrm>
            <a:off x="269144" y="560994"/>
            <a:ext cx="9051655"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Volume conservation:                                                                        (B)</a:t>
            </a:r>
            <a:endParaRPr lang="en-GB" sz="2400" dirty="0">
              <a:solidFill>
                <a:srgbClr val="0070C0"/>
              </a:solidFill>
              <a:latin typeface="Calibri Light" panose="020F0302020204030204" pitchFamily="34" charset="0"/>
            </a:endParaRPr>
          </a:p>
        </p:txBody>
      </p:sp>
      <p:pic>
        <p:nvPicPr>
          <p:cNvPr id="4" name="Picture 3">
            <a:extLst>
              <a:ext uri="{FF2B5EF4-FFF2-40B4-BE49-F238E27FC236}">
                <a16:creationId xmlns:a16="http://schemas.microsoft.com/office/drawing/2014/main" id="{3605EE99-CFCF-4D57-834A-B7146DEF4359}"/>
              </a:ext>
            </a:extLst>
          </p:cNvPr>
          <p:cNvPicPr>
            <a:picLocks noChangeAspect="1"/>
          </p:cNvPicPr>
          <p:nvPr/>
        </p:nvPicPr>
        <p:blipFill>
          <a:blip r:embed="rId5"/>
          <a:stretch>
            <a:fillRect/>
          </a:stretch>
        </p:blipFill>
        <p:spPr>
          <a:xfrm>
            <a:off x="3454770" y="-67796"/>
            <a:ext cx="4438650" cy="1466850"/>
          </a:xfrm>
          <a:prstGeom prst="rect">
            <a:avLst/>
          </a:prstGeom>
        </p:spPr>
      </p:pic>
      <p:sp>
        <p:nvSpPr>
          <p:cNvPr id="13" name="TextBox 12">
            <a:extLst>
              <a:ext uri="{FF2B5EF4-FFF2-40B4-BE49-F238E27FC236}">
                <a16:creationId xmlns:a16="http://schemas.microsoft.com/office/drawing/2014/main" id="{DF4176CE-9BA5-4A41-AD4B-AEF1C825139E}"/>
              </a:ext>
            </a:extLst>
          </p:cNvPr>
          <p:cNvSpPr txBox="1"/>
          <p:nvPr/>
        </p:nvSpPr>
        <p:spPr>
          <a:xfrm>
            <a:off x="269144" y="319816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The final condition to close the system is                                                                 (C)</a:t>
            </a:r>
            <a:endParaRPr lang="en-GB" sz="2400" dirty="0">
              <a:solidFill>
                <a:srgbClr val="0070C0"/>
              </a:solidFill>
              <a:latin typeface="Calibri Light" panose="020F0302020204030204" pitchFamily="34" charset="0"/>
            </a:endParaRPr>
          </a:p>
        </p:txBody>
      </p:sp>
    </p:spTree>
    <p:extLst>
      <p:ext uri="{BB962C8B-B14F-4D97-AF65-F5344CB8AC3E}">
        <p14:creationId xmlns:p14="http://schemas.microsoft.com/office/powerpoint/2010/main" val="15199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454967"/>
            <a:ext cx="11060003" cy="261610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For numerics it can be easier to work with boundary conditions rather than </a:t>
            </a:r>
            <a:r>
              <a:rPr lang="en-GB" sz="2400" dirty="0">
                <a:solidFill>
                  <a:srgbClr val="0070C0"/>
                </a:solidFill>
                <a:latin typeface="Calibri Light" panose="020F0302020204030204" pitchFamily="34" charset="0"/>
              </a:rPr>
              <a:t>integral constraints</a:t>
            </a:r>
            <a:r>
              <a:rPr lang="en-GB" sz="2400" dirty="0">
                <a:latin typeface="Calibri Light" panose="020F0302020204030204" pitchFamily="34" charset="0"/>
              </a:rPr>
              <a:t> like (B) and </a:t>
            </a:r>
            <a:r>
              <a:rPr lang="en-GB" sz="2400" dirty="0">
                <a:solidFill>
                  <a:srgbClr val="0070C0"/>
                </a:solidFill>
                <a:latin typeface="Calibri Light" panose="020F0302020204030204" pitchFamily="34" charset="0"/>
              </a:rPr>
              <a:t>regularity conditions </a:t>
            </a:r>
            <a:r>
              <a:rPr lang="en-GB" sz="2400" dirty="0">
                <a:latin typeface="Calibri Light" panose="020F0302020204030204" pitchFamily="34" charset="0"/>
              </a:rPr>
              <a:t>like (C).</a:t>
            </a:r>
          </a:p>
          <a:p>
            <a:pPr marL="342900" indent="-342900">
              <a:spcAft>
                <a:spcPts val="800"/>
              </a:spcAft>
              <a:buFont typeface="Arial" panose="020B0604020202020204" pitchFamily="34" charset="0"/>
              <a:buChar char="•"/>
            </a:pPr>
            <a:endParaRPr lang="en-GB" sz="2400" dirty="0">
              <a:solidFill>
                <a:srgbClr val="0070C0"/>
              </a:solidFill>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But we can transform (B) and (C) into boundary conditions.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We integrate (1) over                           and apply (B) and (C) to get </a:t>
            </a:r>
          </a:p>
        </p:txBody>
      </p:sp>
      <p:pic>
        <p:nvPicPr>
          <p:cNvPr id="17" name="Picture 16">
            <a:extLst>
              <a:ext uri="{FF2B5EF4-FFF2-40B4-BE49-F238E27FC236}">
                <a16:creationId xmlns:a16="http://schemas.microsoft.com/office/drawing/2014/main" id="{8568FDBB-C6C6-4BF0-B3BD-46CAA2796998}"/>
              </a:ext>
            </a:extLst>
          </p:cNvPr>
          <p:cNvPicPr>
            <a:picLocks noChangeAspect="1"/>
          </p:cNvPicPr>
          <p:nvPr/>
        </p:nvPicPr>
        <p:blipFill>
          <a:blip r:embed="rId3"/>
          <a:stretch>
            <a:fillRect/>
          </a:stretch>
        </p:blipFill>
        <p:spPr>
          <a:xfrm>
            <a:off x="3393982" y="2605184"/>
            <a:ext cx="1722625" cy="452897"/>
          </a:xfrm>
          <a:prstGeom prst="rect">
            <a:avLst/>
          </a:prstGeom>
        </p:spPr>
      </p:pic>
      <p:pic>
        <p:nvPicPr>
          <p:cNvPr id="19" name="Picture 18">
            <a:extLst>
              <a:ext uri="{FF2B5EF4-FFF2-40B4-BE49-F238E27FC236}">
                <a16:creationId xmlns:a16="http://schemas.microsoft.com/office/drawing/2014/main" id="{8FAFA72D-7B81-4BED-9342-1EC9E20FDCC2}"/>
              </a:ext>
            </a:extLst>
          </p:cNvPr>
          <p:cNvPicPr>
            <a:picLocks noChangeAspect="1"/>
          </p:cNvPicPr>
          <p:nvPr/>
        </p:nvPicPr>
        <p:blipFill>
          <a:blip r:embed="rId4"/>
          <a:stretch>
            <a:fillRect/>
          </a:stretch>
        </p:blipFill>
        <p:spPr>
          <a:xfrm>
            <a:off x="2226469" y="3028911"/>
            <a:ext cx="4057650" cy="1371600"/>
          </a:xfrm>
          <a:prstGeom prst="rect">
            <a:avLst/>
          </a:prstGeom>
        </p:spPr>
      </p:pic>
      <p:pic>
        <p:nvPicPr>
          <p:cNvPr id="21" name="Picture 20">
            <a:extLst>
              <a:ext uri="{FF2B5EF4-FFF2-40B4-BE49-F238E27FC236}">
                <a16:creationId xmlns:a16="http://schemas.microsoft.com/office/drawing/2014/main" id="{7574D0DA-B338-4264-B325-4C7983FD6410}"/>
              </a:ext>
            </a:extLst>
          </p:cNvPr>
          <p:cNvPicPr>
            <a:picLocks noChangeAspect="1"/>
          </p:cNvPicPr>
          <p:nvPr/>
        </p:nvPicPr>
        <p:blipFill>
          <a:blip r:embed="rId5"/>
          <a:stretch>
            <a:fillRect/>
          </a:stretch>
        </p:blipFill>
        <p:spPr>
          <a:xfrm>
            <a:off x="6284119" y="3393982"/>
            <a:ext cx="1981200" cy="581025"/>
          </a:xfrm>
          <a:prstGeom prst="rect">
            <a:avLst/>
          </a:prstGeom>
        </p:spPr>
      </p:pic>
      <p:sp>
        <p:nvSpPr>
          <p:cNvPr id="7" name="TextBox 6">
            <a:extLst>
              <a:ext uri="{FF2B5EF4-FFF2-40B4-BE49-F238E27FC236}">
                <a16:creationId xmlns:a16="http://schemas.microsoft.com/office/drawing/2014/main" id="{DA40AB7B-004D-48A1-85BD-816B8285D58F}"/>
              </a:ext>
            </a:extLst>
          </p:cNvPr>
          <p:cNvSpPr txBox="1"/>
          <p:nvPr/>
        </p:nvSpPr>
        <p:spPr>
          <a:xfrm>
            <a:off x="8940803" y="3522155"/>
            <a:ext cx="896470" cy="461665"/>
          </a:xfrm>
          <a:prstGeom prst="rect">
            <a:avLst/>
          </a:prstGeom>
          <a:noFill/>
        </p:spPr>
        <p:txBody>
          <a:bodyPr wrap="square">
            <a:spAutoFit/>
          </a:bodyPr>
          <a:lstStyle/>
          <a:p>
            <a:r>
              <a:rPr lang="en-GB" sz="2400" dirty="0">
                <a:latin typeface="Calibri Light" panose="020F0302020204030204" pitchFamily="34" charset="0"/>
              </a:rPr>
              <a:t>(B1)</a:t>
            </a:r>
          </a:p>
        </p:txBody>
      </p:sp>
    </p:spTree>
    <p:extLst>
      <p:ext uri="{BB962C8B-B14F-4D97-AF65-F5344CB8AC3E}">
        <p14:creationId xmlns:p14="http://schemas.microsoft.com/office/powerpoint/2010/main" val="7965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BE31A6-9ADE-4C91-820E-40B209E81AE7}"/>
              </a:ext>
            </a:extLst>
          </p:cNvPr>
          <p:cNvPicPr>
            <a:picLocks noChangeAspect="1"/>
          </p:cNvPicPr>
          <p:nvPr/>
        </p:nvPicPr>
        <p:blipFill>
          <a:blip r:embed="rId3"/>
          <a:stretch>
            <a:fillRect/>
          </a:stretch>
        </p:blipFill>
        <p:spPr>
          <a:xfrm>
            <a:off x="1835616" y="749956"/>
            <a:ext cx="6973702" cy="917818"/>
          </a:xfrm>
          <a:prstGeom prst="rect">
            <a:avLst/>
          </a:prstGeom>
        </p:spPr>
      </p:pic>
      <p:sp>
        <p:nvSpPr>
          <p:cNvPr id="13" name="TextBox 12">
            <a:extLst>
              <a:ext uri="{FF2B5EF4-FFF2-40B4-BE49-F238E27FC236}">
                <a16:creationId xmlns:a16="http://schemas.microsoft.com/office/drawing/2014/main" id="{DF4176CE-9BA5-4A41-AD4B-AEF1C825139E}"/>
              </a:ext>
            </a:extLst>
          </p:cNvPr>
          <p:cNvSpPr txBox="1"/>
          <p:nvPr/>
        </p:nvSpPr>
        <p:spPr>
          <a:xfrm>
            <a:off x="289314" y="45496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Now rescale into a local region near the moving front: </a:t>
            </a:r>
          </a:p>
        </p:txBody>
      </p:sp>
      <p:pic>
        <p:nvPicPr>
          <p:cNvPr id="5" name="Picture 4">
            <a:extLst>
              <a:ext uri="{FF2B5EF4-FFF2-40B4-BE49-F238E27FC236}">
                <a16:creationId xmlns:a16="http://schemas.microsoft.com/office/drawing/2014/main" id="{281DBBF8-C24D-47CC-B65B-60576D6DCCC8}"/>
              </a:ext>
            </a:extLst>
          </p:cNvPr>
          <p:cNvPicPr>
            <a:picLocks noChangeAspect="1"/>
          </p:cNvPicPr>
          <p:nvPr/>
        </p:nvPicPr>
        <p:blipFill>
          <a:blip r:embed="rId4"/>
          <a:stretch>
            <a:fillRect/>
          </a:stretch>
        </p:blipFill>
        <p:spPr>
          <a:xfrm>
            <a:off x="2718417" y="2178803"/>
            <a:ext cx="4476750" cy="1123950"/>
          </a:xfrm>
          <a:prstGeom prst="rect">
            <a:avLst/>
          </a:prstGeom>
        </p:spPr>
      </p:pic>
      <p:sp>
        <p:nvSpPr>
          <p:cNvPr id="11" name="TextBox 10">
            <a:extLst>
              <a:ext uri="{FF2B5EF4-FFF2-40B4-BE49-F238E27FC236}">
                <a16:creationId xmlns:a16="http://schemas.microsoft.com/office/drawing/2014/main" id="{C0C6E334-AC4B-45F6-B4F5-EBCB1E80565B}"/>
              </a:ext>
            </a:extLst>
          </p:cNvPr>
          <p:cNvSpPr txBox="1"/>
          <p:nvPr/>
        </p:nvSpPr>
        <p:spPr>
          <a:xfrm>
            <a:off x="289312" y="193842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And rescale the height: </a:t>
            </a:r>
          </a:p>
        </p:txBody>
      </p:sp>
      <p:pic>
        <p:nvPicPr>
          <p:cNvPr id="7" name="Picture 6">
            <a:extLst>
              <a:ext uri="{FF2B5EF4-FFF2-40B4-BE49-F238E27FC236}">
                <a16:creationId xmlns:a16="http://schemas.microsoft.com/office/drawing/2014/main" id="{8161A192-F537-484D-8E4A-9ACDDB1C7F8C}"/>
              </a:ext>
            </a:extLst>
          </p:cNvPr>
          <p:cNvPicPr>
            <a:picLocks noChangeAspect="1"/>
          </p:cNvPicPr>
          <p:nvPr/>
        </p:nvPicPr>
        <p:blipFill>
          <a:blip r:embed="rId5"/>
          <a:stretch>
            <a:fillRect/>
          </a:stretch>
        </p:blipFill>
        <p:spPr>
          <a:xfrm>
            <a:off x="1734674" y="3550033"/>
            <a:ext cx="7427679" cy="1588628"/>
          </a:xfrm>
          <a:prstGeom prst="rect">
            <a:avLst/>
          </a:prstGeom>
        </p:spPr>
      </p:pic>
      <p:sp>
        <p:nvSpPr>
          <p:cNvPr id="14" name="TextBox 13">
            <a:extLst>
              <a:ext uri="{FF2B5EF4-FFF2-40B4-BE49-F238E27FC236}">
                <a16:creationId xmlns:a16="http://schemas.microsoft.com/office/drawing/2014/main" id="{D51D182E-FFDC-4C6F-9E27-D71A55C1D19A}"/>
              </a:ext>
            </a:extLst>
          </p:cNvPr>
          <p:cNvSpPr txBox="1"/>
          <p:nvPr/>
        </p:nvSpPr>
        <p:spPr>
          <a:xfrm>
            <a:off x="289312" y="3312296"/>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Then (1) becomes</a:t>
            </a:r>
          </a:p>
        </p:txBody>
      </p:sp>
      <p:sp>
        <p:nvSpPr>
          <p:cNvPr id="15" name="TextBox 14">
            <a:extLst>
              <a:ext uri="{FF2B5EF4-FFF2-40B4-BE49-F238E27FC236}">
                <a16:creationId xmlns:a16="http://schemas.microsoft.com/office/drawing/2014/main" id="{FC061C2E-E2B7-4192-8870-0B654234F93B}"/>
              </a:ext>
            </a:extLst>
          </p:cNvPr>
          <p:cNvSpPr txBox="1"/>
          <p:nvPr/>
        </p:nvSpPr>
        <p:spPr>
          <a:xfrm>
            <a:off x="289312" y="5024555"/>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At leading order this gives</a:t>
            </a:r>
          </a:p>
        </p:txBody>
      </p:sp>
    </p:spTree>
    <p:extLst>
      <p:ext uri="{BB962C8B-B14F-4D97-AF65-F5344CB8AC3E}">
        <p14:creationId xmlns:p14="http://schemas.microsoft.com/office/powerpoint/2010/main" val="25073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341418"/>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Integrating gives </a:t>
            </a:r>
          </a:p>
        </p:txBody>
      </p:sp>
      <p:sp>
        <p:nvSpPr>
          <p:cNvPr id="9" name="TextBox 8">
            <a:extLst>
              <a:ext uri="{FF2B5EF4-FFF2-40B4-BE49-F238E27FC236}">
                <a16:creationId xmlns:a16="http://schemas.microsoft.com/office/drawing/2014/main" id="{3B201E36-13ED-44F1-8826-0510C373A345}"/>
              </a:ext>
            </a:extLst>
          </p:cNvPr>
          <p:cNvSpPr txBox="1"/>
          <p:nvPr/>
        </p:nvSpPr>
        <p:spPr>
          <a:xfrm>
            <a:off x="289313" y="1993912"/>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In terms of the original variables this gives </a:t>
            </a:r>
          </a:p>
        </p:txBody>
      </p:sp>
      <p:pic>
        <p:nvPicPr>
          <p:cNvPr id="3" name="Picture 2">
            <a:extLst>
              <a:ext uri="{FF2B5EF4-FFF2-40B4-BE49-F238E27FC236}">
                <a16:creationId xmlns:a16="http://schemas.microsoft.com/office/drawing/2014/main" id="{C6595972-5BCA-4A45-857F-AC29562E21D9}"/>
              </a:ext>
            </a:extLst>
          </p:cNvPr>
          <p:cNvPicPr>
            <a:picLocks noChangeAspect="1"/>
          </p:cNvPicPr>
          <p:nvPr/>
        </p:nvPicPr>
        <p:blipFill>
          <a:blip r:embed="rId3"/>
          <a:stretch>
            <a:fillRect/>
          </a:stretch>
        </p:blipFill>
        <p:spPr>
          <a:xfrm>
            <a:off x="1522226" y="2604528"/>
            <a:ext cx="8117822" cy="1098248"/>
          </a:xfrm>
          <a:prstGeom prst="rect">
            <a:avLst/>
          </a:prstGeom>
        </p:spPr>
      </p:pic>
      <p:sp>
        <p:nvSpPr>
          <p:cNvPr id="12" name="TextBox 11">
            <a:extLst>
              <a:ext uri="{FF2B5EF4-FFF2-40B4-BE49-F238E27FC236}">
                <a16:creationId xmlns:a16="http://schemas.microsoft.com/office/drawing/2014/main" id="{C6C4C141-03E8-4441-8ECD-17786A990876}"/>
              </a:ext>
            </a:extLst>
          </p:cNvPr>
          <p:cNvSpPr txBox="1"/>
          <p:nvPr/>
        </p:nvSpPr>
        <p:spPr>
          <a:xfrm>
            <a:off x="10136094" y="2922819"/>
            <a:ext cx="896470" cy="461665"/>
          </a:xfrm>
          <a:prstGeom prst="rect">
            <a:avLst/>
          </a:prstGeom>
          <a:noFill/>
        </p:spPr>
        <p:txBody>
          <a:bodyPr wrap="square">
            <a:spAutoFit/>
          </a:bodyPr>
          <a:lstStyle/>
          <a:p>
            <a:r>
              <a:rPr lang="en-GB" sz="2400" dirty="0">
                <a:latin typeface="Calibri Light" panose="020F0302020204030204" pitchFamily="34" charset="0"/>
              </a:rPr>
              <a:t>(C1)</a:t>
            </a:r>
          </a:p>
        </p:txBody>
      </p:sp>
      <p:sp>
        <p:nvSpPr>
          <p:cNvPr id="15" name="TextBox 14">
            <a:extLst>
              <a:ext uri="{FF2B5EF4-FFF2-40B4-BE49-F238E27FC236}">
                <a16:creationId xmlns:a16="http://schemas.microsoft.com/office/drawing/2014/main" id="{E247876A-5A76-440C-9969-46BCC4D8EFDF}"/>
              </a:ext>
            </a:extLst>
          </p:cNvPr>
          <p:cNvSpPr txBox="1"/>
          <p:nvPr/>
        </p:nvSpPr>
        <p:spPr>
          <a:xfrm>
            <a:off x="289313" y="4318753"/>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(B1) and (C1) are easier boundary conditions for </a:t>
            </a:r>
            <a:r>
              <a:rPr lang="en-GB" sz="2400" dirty="0" err="1">
                <a:latin typeface="Calibri Light" panose="020F0302020204030204" pitchFamily="34" charset="0"/>
              </a:rPr>
              <a:t>numerics</a:t>
            </a:r>
            <a:r>
              <a:rPr lang="en-GB" sz="2400" dirty="0">
                <a:latin typeface="Calibri Light" panose="020F0302020204030204" pitchFamily="34" charset="0"/>
              </a:rPr>
              <a:t> than (B) and (C). </a:t>
            </a:r>
          </a:p>
        </p:txBody>
      </p:sp>
    </p:spTree>
    <p:extLst>
      <p:ext uri="{BB962C8B-B14F-4D97-AF65-F5344CB8AC3E}">
        <p14:creationId xmlns:p14="http://schemas.microsoft.com/office/powerpoint/2010/main" val="39631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CDB5A590-ABD9-4B7D-B7DC-DF9DB2CE2F33}"/>
              </a:ext>
            </a:extLst>
          </p:cNvPr>
          <p:cNvSpPr/>
          <p:nvPr/>
        </p:nvSpPr>
        <p:spPr>
          <a:xfrm>
            <a:off x="1489484" y="1935540"/>
            <a:ext cx="3752008" cy="2992381"/>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5" name="Rectangle 24">
            <a:extLst>
              <a:ext uri="{FF2B5EF4-FFF2-40B4-BE49-F238E27FC236}">
                <a16:creationId xmlns:a16="http://schemas.microsoft.com/office/drawing/2014/main" id="{90814A7D-BCDB-49D6-908C-A1D47FE0F9A7}"/>
              </a:ext>
            </a:extLst>
          </p:cNvPr>
          <p:cNvSpPr/>
          <p:nvPr/>
        </p:nvSpPr>
        <p:spPr>
          <a:xfrm>
            <a:off x="581029" y="3239272"/>
            <a:ext cx="5762617" cy="190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3" name="Rectangle 22">
            <a:extLst>
              <a:ext uri="{FF2B5EF4-FFF2-40B4-BE49-F238E27FC236}">
                <a16:creationId xmlns:a16="http://schemas.microsoft.com/office/drawing/2014/main" id="{6E8673DD-AC77-48D0-AC8C-2FEC1774EAAF}"/>
              </a:ext>
            </a:extLst>
          </p:cNvPr>
          <p:cNvSpPr/>
          <p:nvPr/>
        </p:nvSpPr>
        <p:spPr>
          <a:xfrm>
            <a:off x="752476" y="2951465"/>
            <a:ext cx="5419725" cy="46166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cxnSp>
        <p:nvCxnSpPr>
          <p:cNvPr id="26" name="Straight Arrow Connector 25">
            <a:extLst>
              <a:ext uri="{FF2B5EF4-FFF2-40B4-BE49-F238E27FC236}">
                <a16:creationId xmlns:a16="http://schemas.microsoft.com/office/drawing/2014/main" id="{42C67029-7BAB-4CF4-A1A0-4827CA83627B}"/>
              </a:ext>
            </a:extLst>
          </p:cNvPr>
          <p:cNvCxnSpPr>
            <a:cxnSpLocks/>
          </p:cNvCxnSpPr>
          <p:nvPr/>
        </p:nvCxnSpPr>
        <p:spPr>
          <a:xfrm flipV="1">
            <a:off x="3398269" y="1446945"/>
            <a:ext cx="0" cy="1529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9A14D4-BAFA-4E72-ADE8-888CCBC3DD9A}"/>
              </a:ext>
            </a:extLst>
          </p:cNvPr>
          <p:cNvCxnSpPr>
            <a:cxnSpLocks/>
          </p:cNvCxnSpPr>
          <p:nvPr/>
        </p:nvCxnSpPr>
        <p:spPr>
          <a:xfrm rot="16200000">
            <a:off x="4176871" y="2183370"/>
            <a:ext cx="0" cy="1529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37935E9-9329-4CEC-AED0-B087E6B7C9FE}"/>
              </a:ext>
            </a:extLst>
          </p:cNvPr>
          <p:cNvSpPr txBox="1"/>
          <p:nvPr/>
        </p:nvSpPr>
        <p:spPr>
          <a:xfrm>
            <a:off x="180286" y="726630"/>
            <a:ext cx="9279077" cy="461665"/>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Calibri Light" panose="020F0302020204030204" pitchFamily="34" charset="0"/>
              </a:rPr>
              <a:t>Consider the position of the front r</a:t>
            </a:r>
            <a:r>
              <a:rPr lang="en-GB" sz="2400" baseline="-25000" dirty="0">
                <a:latin typeface="Calibri Light" panose="020F0302020204030204" pitchFamily="34" charset="0"/>
              </a:rPr>
              <a:t>f</a:t>
            </a:r>
            <a:r>
              <a:rPr lang="en-GB" sz="2400" dirty="0">
                <a:latin typeface="Calibri Light" panose="020F0302020204030204" pitchFamily="34" charset="0"/>
              </a:rPr>
              <a:t> as a function of time t</a:t>
            </a:r>
          </a:p>
        </p:txBody>
      </p:sp>
      <p:sp>
        <p:nvSpPr>
          <p:cNvPr id="30" name="TextBox 29">
            <a:extLst>
              <a:ext uri="{FF2B5EF4-FFF2-40B4-BE49-F238E27FC236}">
                <a16:creationId xmlns:a16="http://schemas.microsoft.com/office/drawing/2014/main" id="{C8E9B1D3-DEBB-4406-BFBC-FB3BBA78E02F}"/>
              </a:ext>
            </a:extLst>
          </p:cNvPr>
          <p:cNvSpPr txBox="1"/>
          <p:nvPr/>
        </p:nvSpPr>
        <p:spPr>
          <a:xfrm>
            <a:off x="4582409" y="2407545"/>
            <a:ext cx="753630" cy="461665"/>
          </a:xfrm>
          <a:prstGeom prst="rect">
            <a:avLst/>
          </a:prstGeom>
          <a:noFill/>
        </p:spPr>
        <p:txBody>
          <a:bodyPr wrap="square">
            <a:spAutoFit/>
          </a:bodyPr>
          <a:lstStyle/>
          <a:p>
            <a:r>
              <a:rPr lang="en-GB" sz="2400" dirty="0">
                <a:latin typeface="Calibri Light" panose="020F0302020204030204" pitchFamily="34" charset="0"/>
              </a:rPr>
              <a:t>r</a:t>
            </a:r>
            <a:r>
              <a:rPr lang="en-GB" sz="2400" baseline="-25000" dirty="0">
                <a:latin typeface="Calibri Light" panose="020F0302020204030204" pitchFamily="34" charset="0"/>
              </a:rPr>
              <a:t>f</a:t>
            </a:r>
            <a:r>
              <a:rPr lang="en-GB" sz="2400" dirty="0">
                <a:latin typeface="Calibri Light" panose="020F0302020204030204" pitchFamily="34" charset="0"/>
              </a:rPr>
              <a:t>(t)</a:t>
            </a:r>
          </a:p>
        </p:txBody>
      </p:sp>
      <p:sp>
        <p:nvSpPr>
          <p:cNvPr id="31" name="TextBox 30">
            <a:extLst>
              <a:ext uri="{FF2B5EF4-FFF2-40B4-BE49-F238E27FC236}">
                <a16:creationId xmlns:a16="http://schemas.microsoft.com/office/drawing/2014/main" id="{436C34A1-F317-4183-8C61-12E2CC4F315D}"/>
              </a:ext>
            </a:extLst>
          </p:cNvPr>
          <p:cNvSpPr txBox="1"/>
          <p:nvPr/>
        </p:nvSpPr>
        <p:spPr>
          <a:xfrm>
            <a:off x="332420" y="168308"/>
            <a:ext cx="6962774" cy="461665"/>
          </a:xfrm>
          <a:prstGeom prst="rect">
            <a:avLst/>
          </a:prstGeom>
          <a:noFill/>
        </p:spPr>
        <p:txBody>
          <a:bodyPr wrap="square">
            <a:spAutoFit/>
          </a:bodyPr>
          <a:lstStyle/>
          <a:p>
            <a:r>
              <a:rPr lang="en-GB" sz="2400" u="sng" dirty="0">
                <a:latin typeface="Calibri Light" panose="020F0302020204030204" pitchFamily="34" charset="0"/>
              </a:rPr>
              <a:t>Similarity solutions</a:t>
            </a:r>
          </a:p>
        </p:txBody>
      </p:sp>
      <p:sp>
        <p:nvSpPr>
          <p:cNvPr id="32" name="Subtitle 2">
            <a:extLst>
              <a:ext uri="{FF2B5EF4-FFF2-40B4-BE49-F238E27FC236}">
                <a16:creationId xmlns:a16="http://schemas.microsoft.com/office/drawing/2014/main" id="{C6477B07-C435-495A-B069-4AFABC3EAA59}"/>
              </a:ext>
            </a:extLst>
          </p:cNvPr>
          <p:cNvSpPr>
            <a:spLocks noGrp="1"/>
          </p:cNvSpPr>
          <p:nvPr>
            <p:ph type="subTitle" idx="1"/>
          </p:nvPr>
        </p:nvSpPr>
        <p:spPr>
          <a:xfrm>
            <a:off x="180286" y="4239475"/>
            <a:ext cx="11630729" cy="2826471"/>
          </a:xfrm>
        </p:spPr>
        <p:txBody>
          <a:bodyPr>
            <a:noAutofit/>
          </a:bodyPr>
          <a:lstStyle/>
          <a:p>
            <a:pPr marL="342900" indent="-342900" algn="l">
              <a:buFont typeface="Arial" panose="020B0604020202020204" pitchFamily="34" charset="0"/>
              <a:buChar char="•"/>
            </a:pPr>
            <a:r>
              <a:rPr lang="en-GB" dirty="0"/>
              <a:t>The spreading behaviour is the same for all liquids.</a:t>
            </a:r>
            <a:br>
              <a:rPr lang="en-GB" dirty="0"/>
            </a:br>
            <a:endParaRPr lang="en-GB" dirty="0"/>
          </a:p>
          <a:p>
            <a:pPr marL="342900" indent="-342900" algn="l">
              <a:buFont typeface="Arial" panose="020B0604020202020204" pitchFamily="34" charset="0"/>
              <a:buChar char="•"/>
            </a:pPr>
            <a:r>
              <a:rPr lang="en-GB" dirty="0"/>
              <a:t>We see similar kinds of behaviour in other scenarios, e.g., trapping CO</a:t>
            </a:r>
            <a:r>
              <a:rPr lang="en-GB" baseline="-25000" dirty="0"/>
              <a:t>2</a:t>
            </a:r>
            <a:r>
              <a:rPr lang="en-GB" dirty="0"/>
              <a:t> underground or spreading of honey on porous toast. </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Can we understand the </a:t>
            </a:r>
            <a:r>
              <a:rPr lang="en-GB"/>
              <a:t>shape this </a:t>
            </a:r>
            <a:r>
              <a:rPr lang="en-GB" dirty="0"/>
              <a:t>evolves to more easily than solving the full problem? </a:t>
            </a:r>
          </a:p>
          <a:p>
            <a:pPr marL="342900" indent="-342900" algn="l">
              <a:buFont typeface="Arial" panose="020B0604020202020204" pitchFamily="34" charset="0"/>
              <a:buChar char="•"/>
            </a:pPr>
            <a:endParaRPr lang="en-GB" baseline="-25000" dirty="0"/>
          </a:p>
        </p:txBody>
      </p:sp>
    </p:spTree>
    <p:extLst>
      <p:ext uri="{BB962C8B-B14F-4D97-AF65-F5344CB8AC3E}">
        <p14:creationId xmlns:p14="http://schemas.microsoft.com/office/powerpoint/2010/main" val="14362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341418"/>
            <a:ext cx="11060003" cy="224676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Here we will study just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Analytical solutions are not possible so we proceed directly to the similarity solution.</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A scaling law analysis gives </a:t>
            </a:r>
          </a:p>
        </p:txBody>
      </p:sp>
      <p:pic>
        <p:nvPicPr>
          <p:cNvPr id="4" name="Picture 3">
            <a:extLst>
              <a:ext uri="{FF2B5EF4-FFF2-40B4-BE49-F238E27FC236}">
                <a16:creationId xmlns:a16="http://schemas.microsoft.com/office/drawing/2014/main" id="{CE58E300-12D3-4836-859D-04A7C51ED090}"/>
              </a:ext>
            </a:extLst>
          </p:cNvPr>
          <p:cNvPicPr>
            <a:picLocks noChangeAspect="1"/>
          </p:cNvPicPr>
          <p:nvPr/>
        </p:nvPicPr>
        <p:blipFill>
          <a:blip r:embed="rId3"/>
          <a:stretch>
            <a:fillRect/>
          </a:stretch>
        </p:blipFill>
        <p:spPr>
          <a:xfrm>
            <a:off x="3624361" y="280845"/>
            <a:ext cx="2160868" cy="483776"/>
          </a:xfrm>
          <a:prstGeom prst="rect">
            <a:avLst/>
          </a:prstGeom>
        </p:spPr>
      </p:pic>
      <p:sp>
        <p:nvSpPr>
          <p:cNvPr id="10" name="TextBox 9">
            <a:extLst>
              <a:ext uri="{FF2B5EF4-FFF2-40B4-BE49-F238E27FC236}">
                <a16:creationId xmlns:a16="http://schemas.microsoft.com/office/drawing/2014/main" id="{D357362E-5C03-4661-A4F6-C8D4B6EFE3B9}"/>
              </a:ext>
            </a:extLst>
          </p:cNvPr>
          <p:cNvSpPr txBox="1"/>
          <p:nvPr/>
        </p:nvSpPr>
        <p:spPr>
          <a:xfrm>
            <a:off x="255227" y="479089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This scaling law gives the parametric dependence. </a:t>
            </a:r>
          </a:p>
        </p:txBody>
      </p:sp>
    </p:spTree>
    <p:extLst>
      <p:ext uri="{BB962C8B-B14F-4D97-AF65-F5344CB8AC3E}">
        <p14:creationId xmlns:p14="http://schemas.microsoft.com/office/powerpoint/2010/main" val="5934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341418"/>
            <a:ext cx="11060003" cy="1405513"/>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Now consider the full similarity solution.</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First, non-</a:t>
            </a:r>
            <a:r>
              <a:rPr lang="en-GB" sz="2400" dirty="0" err="1">
                <a:latin typeface="Calibri Light" panose="020F0302020204030204" pitchFamily="34" charset="0"/>
              </a:rPr>
              <a:t>dimensionalize</a:t>
            </a:r>
            <a:r>
              <a:rPr lang="en-GB" sz="2400" dirty="0">
                <a:latin typeface="Calibri Light" panose="020F0302020204030204" pitchFamily="34" charset="0"/>
              </a:rPr>
              <a:t>: </a:t>
            </a:r>
          </a:p>
        </p:txBody>
      </p:sp>
      <p:pic>
        <p:nvPicPr>
          <p:cNvPr id="3" name="Picture 2">
            <a:extLst>
              <a:ext uri="{FF2B5EF4-FFF2-40B4-BE49-F238E27FC236}">
                <a16:creationId xmlns:a16="http://schemas.microsoft.com/office/drawing/2014/main" id="{42BEA03C-21C9-4FC9-B46C-A3A2FDCFEECC}"/>
              </a:ext>
            </a:extLst>
          </p:cNvPr>
          <p:cNvPicPr>
            <a:picLocks noChangeAspect="1"/>
          </p:cNvPicPr>
          <p:nvPr/>
        </p:nvPicPr>
        <p:blipFill>
          <a:blip r:embed="rId3"/>
          <a:stretch>
            <a:fillRect/>
          </a:stretch>
        </p:blipFill>
        <p:spPr>
          <a:xfrm>
            <a:off x="818775" y="1746931"/>
            <a:ext cx="10118165" cy="689370"/>
          </a:xfrm>
          <a:prstGeom prst="rect">
            <a:avLst/>
          </a:prstGeom>
        </p:spPr>
      </p:pic>
    </p:spTree>
    <p:extLst>
      <p:ext uri="{BB962C8B-B14F-4D97-AF65-F5344CB8AC3E}">
        <p14:creationId xmlns:p14="http://schemas.microsoft.com/office/powerpoint/2010/main" val="10371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Dimensionless problem: </a:t>
            </a:r>
          </a:p>
        </p:txBody>
      </p:sp>
      <p:pic>
        <p:nvPicPr>
          <p:cNvPr id="6" name="Picture 5">
            <a:extLst>
              <a:ext uri="{FF2B5EF4-FFF2-40B4-BE49-F238E27FC236}">
                <a16:creationId xmlns:a16="http://schemas.microsoft.com/office/drawing/2014/main" id="{7E381062-0DAE-41BB-950A-80D5D0ACCD47}"/>
              </a:ext>
            </a:extLst>
          </p:cNvPr>
          <p:cNvPicPr>
            <a:picLocks noChangeAspect="1"/>
          </p:cNvPicPr>
          <p:nvPr/>
        </p:nvPicPr>
        <p:blipFill>
          <a:blip r:embed="rId3"/>
          <a:stretch>
            <a:fillRect/>
          </a:stretch>
        </p:blipFill>
        <p:spPr>
          <a:xfrm>
            <a:off x="1798918" y="783220"/>
            <a:ext cx="6950636" cy="2559855"/>
          </a:xfrm>
          <a:prstGeom prst="rect">
            <a:avLst/>
          </a:prstGeom>
        </p:spPr>
      </p:pic>
    </p:spTree>
    <p:extLst>
      <p:ext uri="{BB962C8B-B14F-4D97-AF65-F5344CB8AC3E}">
        <p14:creationId xmlns:p14="http://schemas.microsoft.com/office/powerpoint/2010/main" val="38103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Dimensionless problem: </a:t>
            </a:r>
          </a:p>
        </p:txBody>
      </p:sp>
      <p:pic>
        <p:nvPicPr>
          <p:cNvPr id="3" name="Picture 2">
            <a:extLst>
              <a:ext uri="{FF2B5EF4-FFF2-40B4-BE49-F238E27FC236}">
                <a16:creationId xmlns:a16="http://schemas.microsoft.com/office/drawing/2014/main" id="{E022329B-74E6-4C28-A9A2-01A0650C699C}"/>
              </a:ext>
            </a:extLst>
          </p:cNvPr>
          <p:cNvPicPr>
            <a:picLocks noChangeAspect="1"/>
          </p:cNvPicPr>
          <p:nvPr/>
        </p:nvPicPr>
        <p:blipFill>
          <a:blip r:embed="rId3"/>
          <a:stretch>
            <a:fillRect/>
          </a:stretch>
        </p:blipFill>
        <p:spPr>
          <a:xfrm>
            <a:off x="627528" y="707375"/>
            <a:ext cx="7512999" cy="2718361"/>
          </a:xfrm>
          <a:prstGeom prst="rect">
            <a:avLst/>
          </a:prstGeom>
        </p:spPr>
      </p:pic>
      <p:pic>
        <p:nvPicPr>
          <p:cNvPr id="5" name="Picture 4">
            <a:extLst>
              <a:ext uri="{FF2B5EF4-FFF2-40B4-BE49-F238E27FC236}">
                <a16:creationId xmlns:a16="http://schemas.microsoft.com/office/drawing/2014/main" id="{766FF1D7-5735-456C-B07B-427D12325341}"/>
              </a:ext>
            </a:extLst>
          </p:cNvPr>
          <p:cNvPicPr>
            <a:picLocks noChangeAspect="1"/>
          </p:cNvPicPr>
          <p:nvPr/>
        </p:nvPicPr>
        <p:blipFill>
          <a:blip r:embed="rId4"/>
          <a:stretch>
            <a:fillRect/>
          </a:stretch>
        </p:blipFill>
        <p:spPr>
          <a:xfrm>
            <a:off x="1071471" y="3684316"/>
            <a:ext cx="1742319" cy="1062691"/>
          </a:xfrm>
          <a:prstGeom prst="rect">
            <a:avLst/>
          </a:prstGeom>
        </p:spPr>
      </p:pic>
      <p:sp>
        <p:nvSpPr>
          <p:cNvPr id="8" name="TextBox 7">
            <a:extLst>
              <a:ext uri="{FF2B5EF4-FFF2-40B4-BE49-F238E27FC236}">
                <a16:creationId xmlns:a16="http://schemas.microsoft.com/office/drawing/2014/main" id="{102118F3-1620-461C-8824-749095DBBAAB}"/>
              </a:ext>
            </a:extLst>
          </p:cNvPr>
          <p:cNvSpPr txBox="1"/>
          <p:nvPr/>
        </p:nvSpPr>
        <p:spPr>
          <a:xfrm>
            <a:off x="627529" y="4058236"/>
            <a:ext cx="1664650"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with </a:t>
            </a:r>
          </a:p>
        </p:txBody>
      </p:sp>
    </p:spTree>
    <p:extLst>
      <p:ext uri="{BB962C8B-B14F-4D97-AF65-F5344CB8AC3E}">
        <p14:creationId xmlns:p14="http://schemas.microsoft.com/office/powerpoint/2010/main" val="19278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A final change of variable decouples the spreading domain:</a:t>
            </a:r>
          </a:p>
        </p:txBody>
      </p:sp>
      <p:pic>
        <p:nvPicPr>
          <p:cNvPr id="4" name="Picture 3">
            <a:extLst>
              <a:ext uri="{FF2B5EF4-FFF2-40B4-BE49-F238E27FC236}">
                <a16:creationId xmlns:a16="http://schemas.microsoft.com/office/drawing/2014/main" id="{D7E3BF0C-2147-4B24-993F-E4565BC9E6DB}"/>
              </a:ext>
            </a:extLst>
          </p:cNvPr>
          <p:cNvPicPr>
            <a:picLocks noChangeAspect="1"/>
          </p:cNvPicPr>
          <p:nvPr/>
        </p:nvPicPr>
        <p:blipFill>
          <a:blip r:embed="rId3"/>
          <a:stretch>
            <a:fillRect/>
          </a:stretch>
        </p:blipFill>
        <p:spPr>
          <a:xfrm>
            <a:off x="1458257" y="707375"/>
            <a:ext cx="6059021" cy="1273916"/>
          </a:xfrm>
          <a:prstGeom prst="rect">
            <a:avLst/>
          </a:prstGeom>
        </p:spPr>
      </p:pic>
      <p:sp>
        <p:nvSpPr>
          <p:cNvPr id="9" name="TextBox 8">
            <a:extLst>
              <a:ext uri="{FF2B5EF4-FFF2-40B4-BE49-F238E27FC236}">
                <a16:creationId xmlns:a16="http://schemas.microsoft.com/office/drawing/2014/main" id="{866A402D-69D9-4588-AA3C-7C75EA0F5B84}"/>
              </a:ext>
            </a:extLst>
          </p:cNvPr>
          <p:cNvSpPr txBox="1"/>
          <p:nvPr/>
        </p:nvSpPr>
        <p:spPr>
          <a:xfrm>
            <a:off x="205642" y="2119334"/>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This leads to the system</a:t>
            </a:r>
          </a:p>
        </p:txBody>
      </p:sp>
      <p:pic>
        <p:nvPicPr>
          <p:cNvPr id="10" name="Picture 9">
            <a:extLst>
              <a:ext uri="{FF2B5EF4-FFF2-40B4-BE49-F238E27FC236}">
                <a16:creationId xmlns:a16="http://schemas.microsoft.com/office/drawing/2014/main" id="{FA79B99E-5891-4EE1-BE39-EB8BF3D3A6C5}"/>
              </a:ext>
            </a:extLst>
          </p:cNvPr>
          <p:cNvPicPr>
            <a:picLocks noChangeAspect="1"/>
          </p:cNvPicPr>
          <p:nvPr/>
        </p:nvPicPr>
        <p:blipFill>
          <a:blip r:embed="rId4"/>
          <a:stretch>
            <a:fillRect/>
          </a:stretch>
        </p:blipFill>
        <p:spPr>
          <a:xfrm>
            <a:off x="896470" y="2719042"/>
            <a:ext cx="7841130" cy="2333602"/>
          </a:xfrm>
          <a:prstGeom prst="rect">
            <a:avLst/>
          </a:prstGeom>
        </p:spPr>
      </p:pic>
    </p:spTree>
    <p:extLst>
      <p:ext uri="{BB962C8B-B14F-4D97-AF65-F5344CB8AC3E}">
        <p14:creationId xmlns:p14="http://schemas.microsoft.com/office/powerpoint/2010/main" val="1413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The solution to this system is </a:t>
            </a:r>
          </a:p>
        </p:txBody>
      </p:sp>
      <p:pic>
        <p:nvPicPr>
          <p:cNvPr id="3" name="Picture 2">
            <a:extLst>
              <a:ext uri="{FF2B5EF4-FFF2-40B4-BE49-F238E27FC236}">
                <a16:creationId xmlns:a16="http://schemas.microsoft.com/office/drawing/2014/main" id="{6BF9D0C3-489E-46BF-A4A9-4DDF707471AC}"/>
              </a:ext>
            </a:extLst>
          </p:cNvPr>
          <p:cNvPicPr>
            <a:picLocks noChangeAspect="1"/>
          </p:cNvPicPr>
          <p:nvPr/>
        </p:nvPicPr>
        <p:blipFill>
          <a:blip r:embed="rId3"/>
          <a:stretch>
            <a:fillRect/>
          </a:stretch>
        </p:blipFill>
        <p:spPr>
          <a:xfrm>
            <a:off x="2734796" y="864240"/>
            <a:ext cx="3534522" cy="979075"/>
          </a:xfrm>
          <a:prstGeom prst="rect">
            <a:avLst/>
          </a:prstGeom>
        </p:spPr>
      </p:pic>
      <p:pic>
        <p:nvPicPr>
          <p:cNvPr id="11" name="Picture 10">
            <a:extLst>
              <a:ext uri="{FF2B5EF4-FFF2-40B4-BE49-F238E27FC236}">
                <a16:creationId xmlns:a16="http://schemas.microsoft.com/office/drawing/2014/main" id="{F713806C-9BDF-4F39-8707-2C40E684B1E8}"/>
              </a:ext>
            </a:extLst>
          </p:cNvPr>
          <p:cNvPicPr>
            <a:picLocks noChangeAspect="1"/>
          </p:cNvPicPr>
          <p:nvPr/>
        </p:nvPicPr>
        <p:blipFill>
          <a:blip r:embed="rId4"/>
          <a:stretch>
            <a:fillRect/>
          </a:stretch>
        </p:blipFill>
        <p:spPr>
          <a:xfrm>
            <a:off x="4946968" y="3429000"/>
            <a:ext cx="3528378" cy="953796"/>
          </a:xfrm>
          <a:prstGeom prst="rect">
            <a:avLst/>
          </a:prstGeom>
        </p:spPr>
      </p:pic>
      <p:pic>
        <p:nvPicPr>
          <p:cNvPr id="13" name="Picture 12">
            <a:extLst>
              <a:ext uri="{FF2B5EF4-FFF2-40B4-BE49-F238E27FC236}">
                <a16:creationId xmlns:a16="http://schemas.microsoft.com/office/drawing/2014/main" id="{FBD5B84E-F26C-46CB-8604-5237A2ED72AE}"/>
              </a:ext>
            </a:extLst>
          </p:cNvPr>
          <p:cNvPicPr>
            <a:picLocks noChangeAspect="1"/>
          </p:cNvPicPr>
          <p:nvPr/>
        </p:nvPicPr>
        <p:blipFill>
          <a:blip r:embed="rId5"/>
          <a:stretch>
            <a:fillRect/>
          </a:stretch>
        </p:blipFill>
        <p:spPr>
          <a:xfrm>
            <a:off x="1849437" y="2000180"/>
            <a:ext cx="5038725" cy="1221307"/>
          </a:xfrm>
          <a:prstGeom prst="rect">
            <a:avLst/>
          </a:prstGeom>
        </p:spPr>
      </p:pic>
    </p:spTree>
    <p:extLst>
      <p:ext uri="{BB962C8B-B14F-4D97-AF65-F5344CB8AC3E}">
        <p14:creationId xmlns:p14="http://schemas.microsoft.com/office/powerpoint/2010/main" val="30428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In dimensional terms:</a:t>
            </a:r>
          </a:p>
        </p:txBody>
      </p:sp>
      <p:pic>
        <p:nvPicPr>
          <p:cNvPr id="4" name="Picture 3">
            <a:extLst>
              <a:ext uri="{FF2B5EF4-FFF2-40B4-BE49-F238E27FC236}">
                <a16:creationId xmlns:a16="http://schemas.microsoft.com/office/drawing/2014/main" id="{43B09B4A-5104-45DA-9978-25BA55D64994}"/>
              </a:ext>
            </a:extLst>
          </p:cNvPr>
          <p:cNvPicPr>
            <a:picLocks noChangeAspect="1"/>
          </p:cNvPicPr>
          <p:nvPr/>
        </p:nvPicPr>
        <p:blipFill>
          <a:blip r:embed="rId3"/>
          <a:stretch>
            <a:fillRect/>
          </a:stretch>
        </p:blipFill>
        <p:spPr>
          <a:xfrm>
            <a:off x="1965960" y="842638"/>
            <a:ext cx="5018722" cy="2040579"/>
          </a:xfrm>
          <a:prstGeom prst="rect">
            <a:avLst/>
          </a:prstGeom>
        </p:spPr>
      </p:pic>
      <p:sp>
        <p:nvSpPr>
          <p:cNvPr id="8" name="TextBox 7">
            <a:extLst>
              <a:ext uri="{FF2B5EF4-FFF2-40B4-BE49-F238E27FC236}">
                <a16:creationId xmlns:a16="http://schemas.microsoft.com/office/drawing/2014/main" id="{F960FA65-6021-4C3C-8949-828F62206CEF}"/>
              </a:ext>
            </a:extLst>
          </p:cNvPr>
          <p:cNvSpPr txBox="1"/>
          <p:nvPr/>
        </p:nvSpPr>
        <p:spPr>
          <a:xfrm>
            <a:off x="205643" y="5074885"/>
            <a:ext cx="11060003" cy="130292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The </a:t>
            </a:r>
            <a:r>
              <a:rPr lang="en-GB" sz="2400" dirty="0">
                <a:solidFill>
                  <a:srgbClr val="0070C0"/>
                </a:solidFill>
                <a:latin typeface="Calibri Light" panose="020F0302020204030204" pitchFamily="34" charset="0"/>
              </a:rPr>
              <a:t>scaling analysis </a:t>
            </a:r>
            <a:r>
              <a:rPr lang="en-GB" sz="2400" dirty="0">
                <a:latin typeface="Calibri Light" panose="020F0302020204030204" pitchFamily="34" charset="0"/>
              </a:rPr>
              <a:t>provided the </a:t>
            </a:r>
            <a:r>
              <a:rPr lang="en-GB" sz="2400" dirty="0">
                <a:solidFill>
                  <a:srgbClr val="FF0000"/>
                </a:solidFill>
                <a:latin typeface="Calibri Light" panose="020F0302020204030204" pitchFamily="34" charset="0"/>
              </a:rPr>
              <a:t>time dependence</a:t>
            </a:r>
            <a:r>
              <a:rPr lang="en-GB" sz="2400" dirty="0">
                <a:latin typeface="Calibri Light" panose="020F0302020204030204" pitchFamily="34" charset="0"/>
              </a:rPr>
              <a:t> and the </a:t>
            </a:r>
            <a:r>
              <a:rPr lang="en-GB" sz="2400" dirty="0">
                <a:solidFill>
                  <a:srgbClr val="FF0000"/>
                </a:solidFill>
                <a:latin typeface="Calibri Light" panose="020F0302020204030204" pitchFamily="34" charset="0"/>
              </a:rPr>
              <a:t>parametric dependence</a:t>
            </a:r>
            <a:r>
              <a:rPr lang="en-GB" sz="2400" dirty="0">
                <a:latin typeface="Calibri Light" panose="020F0302020204030204" pitchFamily="34" charset="0"/>
              </a:rPr>
              <a:t> but </a:t>
            </a:r>
            <a:r>
              <a:rPr lang="en-GB" sz="2400" dirty="0">
                <a:solidFill>
                  <a:srgbClr val="FF0000"/>
                </a:solidFill>
                <a:latin typeface="Calibri Light" panose="020F0302020204030204" pitchFamily="34" charset="0"/>
              </a:rPr>
              <a:t>lacked the shape</a:t>
            </a:r>
            <a:r>
              <a:rPr lang="en-GB" sz="2400" dirty="0">
                <a:latin typeface="Calibri Light" panose="020F0302020204030204" pitchFamily="34" charset="0"/>
              </a:rPr>
              <a:t> that this similarity solution provides.</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200426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u="sng" dirty="0">
                <a:latin typeface="Calibri Light" panose="020F0302020204030204" pitchFamily="34" charset="0"/>
              </a:rPr>
              <a:t>Summary of lecture 3</a:t>
            </a:r>
          </a:p>
        </p:txBody>
      </p:sp>
      <p:sp>
        <p:nvSpPr>
          <p:cNvPr id="12" name="TextBox 11">
            <a:extLst>
              <a:ext uri="{FF2B5EF4-FFF2-40B4-BE49-F238E27FC236}">
                <a16:creationId xmlns:a16="http://schemas.microsoft.com/office/drawing/2014/main" id="{CFEE48AF-DE02-4CE1-887F-B256928805F0}"/>
              </a:ext>
            </a:extLst>
          </p:cNvPr>
          <p:cNvSpPr txBox="1"/>
          <p:nvPr/>
        </p:nvSpPr>
        <p:spPr>
          <a:xfrm>
            <a:off x="165127" y="773799"/>
            <a:ext cx="1077699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Spreading of liquid on a horizontal plate.</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use the </a:t>
            </a:r>
            <a:r>
              <a:rPr lang="en-GB" sz="2400" dirty="0">
                <a:solidFill>
                  <a:srgbClr val="0070C0"/>
                </a:solidFill>
                <a:latin typeface="Calibri Light" panose="020F0302020204030204" pitchFamily="34" charset="0"/>
              </a:rPr>
              <a:t>governing equation</a:t>
            </a:r>
            <a:r>
              <a:rPr lang="en-GB" sz="2400" dirty="0">
                <a:latin typeface="Calibri Light" panose="020F0302020204030204" pitchFamily="34" charset="0"/>
              </a:rPr>
              <a:t> and </a:t>
            </a:r>
            <a:r>
              <a:rPr lang="en-GB" sz="2400" dirty="0">
                <a:solidFill>
                  <a:srgbClr val="0070C0"/>
                </a:solidFill>
                <a:latin typeface="Calibri Light" panose="020F0302020204030204" pitchFamily="34" charset="0"/>
              </a:rPr>
              <a:t>mass conservation </a:t>
            </a:r>
            <a:r>
              <a:rPr lang="en-GB" sz="2400" dirty="0">
                <a:latin typeface="Calibri Light" panose="020F0302020204030204" pitchFamily="34" charset="0"/>
              </a:rPr>
              <a:t>to determine the similarity solution.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 </a:t>
            </a:r>
            <a:r>
              <a:rPr lang="en-GB" sz="2400" dirty="0">
                <a:solidFill>
                  <a:srgbClr val="0070C0"/>
                </a:solidFill>
                <a:latin typeface="Calibri Light" panose="020F0302020204030204" pitchFamily="34" charset="0"/>
              </a:rPr>
              <a:t>position of the front </a:t>
            </a:r>
            <a:r>
              <a:rPr lang="en-GB" sz="2400" dirty="0">
                <a:latin typeface="Calibri Light" panose="020F0302020204030204" pitchFamily="34" charset="0"/>
              </a:rPr>
              <a:t>is also an unknown we must solve for.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can transform the </a:t>
            </a:r>
            <a:r>
              <a:rPr lang="en-GB" sz="2400" dirty="0">
                <a:solidFill>
                  <a:srgbClr val="0070C0"/>
                </a:solidFill>
                <a:latin typeface="Calibri Light" panose="020F0302020204030204" pitchFamily="34" charset="0"/>
              </a:rPr>
              <a:t>mass-conservation</a:t>
            </a:r>
            <a:r>
              <a:rPr lang="en-GB" sz="2400" dirty="0">
                <a:latin typeface="Calibri Light" panose="020F0302020204030204" pitchFamily="34" charset="0"/>
              </a:rPr>
              <a:t> integral relation into a </a:t>
            </a:r>
            <a:r>
              <a:rPr lang="en-GB" sz="2400" dirty="0">
                <a:solidFill>
                  <a:srgbClr val="FF0000"/>
                </a:solidFill>
                <a:latin typeface="Calibri Light" panose="020F0302020204030204" pitchFamily="34" charset="0"/>
              </a:rPr>
              <a:t>boundary condition</a:t>
            </a:r>
            <a:r>
              <a:rPr lang="en-GB" sz="2400" dirty="0">
                <a:latin typeface="Calibri Light" panose="020F0302020204030204" pitchFamily="34" charset="0"/>
              </a:rPr>
              <a:t>.</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can transform the </a:t>
            </a:r>
            <a:r>
              <a:rPr lang="en-GB" sz="2400" dirty="0">
                <a:solidFill>
                  <a:srgbClr val="0070C0"/>
                </a:solidFill>
                <a:latin typeface="Calibri Light" panose="020F0302020204030204" pitchFamily="34" charset="0"/>
              </a:rPr>
              <a:t>regularity condition</a:t>
            </a:r>
            <a:r>
              <a:rPr lang="en-GB" sz="2400" dirty="0">
                <a:latin typeface="Calibri Light" panose="020F0302020204030204" pitchFamily="34" charset="0"/>
              </a:rPr>
              <a:t> at the moving front into a </a:t>
            </a:r>
            <a:r>
              <a:rPr lang="en-GB" sz="2400" dirty="0">
                <a:solidFill>
                  <a:srgbClr val="FF0000"/>
                </a:solidFill>
                <a:latin typeface="Calibri Light" panose="020F0302020204030204" pitchFamily="34" charset="0"/>
              </a:rPr>
              <a:t>boundary condition</a:t>
            </a:r>
            <a:r>
              <a:rPr lang="en-GB" sz="2400" dirty="0">
                <a:latin typeface="Calibri Light" panose="020F0302020204030204" pitchFamily="34" charset="0"/>
              </a:rPr>
              <a:t>.</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scale the variables so that we solve for the height of the profile first and determine the position of the front afterwards. </a:t>
            </a:r>
          </a:p>
        </p:txBody>
      </p:sp>
    </p:spTree>
    <p:extLst>
      <p:ext uri="{BB962C8B-B14F-4D97-AF65-F5344CB8AC3E}">
        <p14:creationId xmlns:p14="http://schemas.microsoft.com/office/powerpoint/2010/main" val="21839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392928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In all the examples we have considered so far we have been able to determine the form of the required solution by a scaling argument.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Examples of this kind are called </a:t>
            </a:r>
            <a:r>
              <a:rPr lang="en-GB" sz="2400" dirty="0">
                <a:solidFill>
                  <a:srgbClr val="FF0000"/>
                </a:solidFill>
                <a:latin typeface="Calibri Light" panose="020F0302020204030204" pitchFamily="34" charset="0"/>
              </a:rPr>
              <a:t>similarity solutions of the first kind</a:t>
            </a:r>
            <a:r>
              <a:rPr lang="en-GB" sz="2400" dirty="0">
                <a:latin typeface="Calibri Light" panose="020F0302020204030204" pitchFamily="34" charset="0"/>
              </a:rPr>
              <a:t>.</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We will now consider an example where scaling analysis alone does not determine the solution.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These are called </a:t>
            </a:r>
            <a:r>
              <a:rPr lang="en-GB" sz="2400" dirty="0">
                <a:solidFill>
                  <a:srgbClr val="FF0000"/>
                </a:solidFill>
                <a:latin typeface="Calibri Light" panose="020F0302020204030204" pitchFamily="34" charset="0"/>
              </a:rPr>
              <a:t>similarity solutions of the second kind</a:t>
            </a:r>
            <a:r>
              <a:rPr lang="en-GB" sz="2400" dirty="0">
                <a:latin typeface="Calibri Light" panose="020F0302020204030204" pitchFamily="34" charset="0"/>
              </a:rPr>
              <a:t>. </a:t>
            </a:r>
          </a:p>
        </p:txBody>
      </p:sp>
    </p:spTree>
    <p:extLst>
      <p:ext uri="{BB962C8B-B14F-4D97-AF65-F5344CB8AC3E}">
        <p14:creationId xmlns:p14="http://schemas.microsoft.com/office/powerpoint/2010/main" val="42485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933589"/>
          </a:xfrm>
          <a:prstGeom prst="rect">
            <a:avLst/>
          </a:prstGeom>
          <a:noFill/>
        </p:spPr>
        <p:txBody>
          <a:bodyPr wrap="square">
            <a:spAutoFit/>
          </a:bodyPr>
          <a:lstStyle/>
          <a:p>
            <a:pPr>
              <a:spcAft>
                <a:spcPts val="800"/>
              </a:spcAft>
            </a:pPr>
            <a:r>
              <a:rPr lang="en-GB" sz="2400" u="sng" dirty="0">
                <a:latin typeface="Calibri Light" panose="020F0302020204030204" pitchFamily="34" charset="0"/>
              </a:rPr>
              <a:t>Spreading of a groundwater mound</a:t>
            </a:r>
          </a:p>
          <a:p>
            <a:pPr marL="342900" indent="-342900">
              <a:spcAft>
                <a:spcPts val="800"/>
              </a:spcAft>
              <a:buFont typeface="Arial" panose="020B0604020202020204" pitchFamily="34" charset="0"/>
              <a:buChar char="•"/>
            </a:pPr>
            <a:r>
              <a:rPr lang="en-GB" sz="2400" dirty="0">
                <a:latin typeface="Calibri Light" panose="020F0302020204030204" pitchFamily="34" charset="0"/>
              </a:rPr>
              <a:t>Now let’s consider the spreading in a porous medium rather than in air: </a:t>
            </a:r>
          </a:p>
        </p:txBody>
      </p:sp>
      <p:sp>
        <p:nvSpPr>
          <p:cNvPr id="2" name="Rectangle 1">
            <a:extLst>
              <a:ext uri="{FF2B5EF4-FFF2-40B4-BE49-F238E27FC236}">
                <a16:creationId xmlns:a16="http://schemas.microsoft.com/office/drawing/2014/main" id="{D6379F39-E355-4561-A043-4C14DF7D8241}"/>
              </a:ext>
            </a:extLst>
          </p:cNvPr>
          <p:cNvSpPr/>
          <p:nvPr/>
        </p:nvSpPr>
        <p:spPr>
          <a:xfrm>
            <a:off x="1314450" y="1442224"/>
            <a:ext cx="8601075" cy="26631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3" name="Oval 2">
            <a:extLst>
              <a:ext uri="{FF2B5EF4-FFF2-40B4-BE49-F238E27FC236}">
                <a16:creationId xmlns:a16="http://schemas.microsoft.com/office/drawing/2014/main" id="{48E94180-26EB-44D2-91DD-C9584EE5D285}"/>
              </a:ext>
            </a:extLst>
          </p:cNvPr>
          <p:cNvSpPr/>
          <p:nvPr/>
        </p:nvSpPr>
        <p:spPr>
          <a:xfrm>
            <a:off x="2977515" y="2526030"/>
            <a:ext cx="4806315" cy="337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5" name="Rectangle 4">
            <a:extLst>
              <a:ext uri="{FF2B5EF4-FFF2-40B4-BE49-F238E27FC236}">
                <a16:creationId xmlns:a16="http://schemas.microsoft.com/office/drawing/2014/main" id="{2097DDFE-A888-4A70-A2F2-F0C79F330C2A}"/>
              </a:ext>
            </a:extLst>
          </p:cNvPr>
          <p:cNvSpPr/>
          <p:nvPr/>
        </p:nvSpPr>
        <p:spPr>
          <a:xfrm>
            <a:off x="1314450" y="4105414"/>
            <a:ext cx="8646795" cy="2752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8" name="TextBox 7">
            <a:extLst>
              <a:ext uri="{FF2B5EF4-FFF2-40B4-BE49-F238E27FC236}">
                <a16:creationId xmlns:a16="http://schemas.microsoft.com/office/drawing/2014/main" id="{7AD5B889-643D-40FD-8C40-F91DC4CF7B66}"/>
              </a:ext>
            </a:extLst>
          </p:cNvPr>
          <p:cNvSpPr txBox="1"/>
          <p:nvPr/>
        </p:nvSpPr>
        <p:spPr>
          <a:xfrm>
            <a:off x="205643" y="5598656"/>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Suppose that the liquid leaves behind a residue.</a:t>
            </a:r>
          </a:p>
        </p:txBody>
      </p:sp>
    </p:spTree>
    <p:extLst>
      <p:ext uri="{BB962C8B-B14F-4D97-AF65-F5344CB8AC3E}">
        <p14:creationId xmlns:p14="http://schemas.microsoft.com/office/powerpoint/2010/main" val="11040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01E2977-DAB0-4D5E-9308-A7118C82B5B6}"/>
              </a:ext>
            </a:extLst>
          </p:cNvPr>
          <p:cNvSpPr txBox="1"/>
          <p:nvPr/>
        </p:nvSpPr>
        <p:spPr>
          <a:xfrm>
            <a:off x="235527" y="103064"/>
            <a:ext cx="8934969" cy="461665"/>
          </a:xfrm>
          <a:prstGeom prst="rect">
            <a:avLst/>
          </a:prstGeom>
          <a:noFill/>
        </p:spPr>
        <p:txBody>
          <a:bodyPr wrap="square" rtlCol="0">
            <a:spAutoFit/>
          </a:bodyPr>
          <a:lstStyle/>
          <a:p>
            <a:r>
              <a:rPr lang="en-GB" sz="2400" u="sng" dirty="0">
                <a:latin typeface="Calibri Light" panose="020F0302020204030204" pitchFamily="34" charset="0"/>
              </a:rPr>
              <a:t>Spreading of liquid on a vertical liquid-coated wall</a:t>
            </a:r>
          </a:p>
        </p:txBody>
      </p:sp>
      <p:pic>
        <p:nvPicPr>
          <p:cNvPr id="21" name="Picture 20">
            <a:extLst>
              <a:ext uri="{FF2B5EF4-FFF2-40B4-BE49-F238E27FC236}">
                <a16:creationId xmlns:a16="http://schemas.microsoft.com/office/drawing/2014/main" id="{627B4067-A779-42B9-997B-2873264EAB26}"/>
              </a:ext>
            </a:extLst>
          </p:cNvPr>
          <p:cNvPicPr>
            <a:picLocks noChangeAspect="1"/>
          </p:cNvPicPr>
          <p:nvPr/>
        </p:nvPicPr>
        <p:blipFill>
          <a:blip r:embed="rId3"/>
          <a:stretch>
            <a:fillRect/>
          </a:stretch>
        </p:blipFill>
        <p:spPr>
          <a:xfrm>
            <a:off x="2043545" y="841664"/>
            <a:ext cx="2895600" cy="1295400"/>
          </a:xfrm>
          <a:prstGeom prst="rect">
            <a:avLst/>
          </a:prstGeom>
        </p:spPr>
      </p:pic>
      <p:pic>
        <p:nvPicPr>
          <p:cNvPr id="23" name="Picture 22">
            <a:extLst>
              <a:ext uri="{FF2B5EF4-FFF2-40B4-BE49-F238E27FC236}">
                <a16:creationId xmlns:a16="http://schemas.microsoft.com/office/drawing/2014/main" id="{356BE407-0C71-4990-9F01-0DDA811D30E6}"/>
              </a:ext>
            </a:extLst>
          </p:cNvPr>
          <p:cNvPicPr>
            <a:picLocks noChangeAspect="1"/>
          </p:cNvPicPr>
          <p:nvPr/>
        </p:nvPicPr>
        <p:blipFill>
          <a:blip r:embed="rId4"/>
          <a:stretch>
            <a:fillRect/>
          </a:stretch>
        </p:blipFill>
        <p:spPr>
          <a:xfrm>
            <a:off x="6951642" y="765464"/>
            <a:ext cx="2266950" cy="1447800"/>
          </a:xfrm>
          <a:prstGeom prst="rect">
            <a:avLst/>
          </a:prstGeom>
        </p:spPr>
      </p:pic>
      <p:pic>
        <p:nvPicPr>
          <p:cNvPr id="30" name="Picture 29">
            <a:extLst>
              <a:ext uri="{FF2B5EF4-FFF2-40B4-BE49-F238E27FC236}">
                <a16:creationId xmlns:a16="http://schemas.microsoft.com/office/drawing/2014/main" id="{D52B43F6-C00D-4544-AB30-10BF2783ECB1}"/>
              </a:ext>
            </a:extLst>
          </p:cNvPr>
          <p:cNvPicPr>
            <a:picLocks noChangeAspect="1"/>
          </p:cNvPicPr>
          <p:nvPr/>
        </p:nvPicPr>
        <p:blipFill>
          <a:blip r:embed="rId5"/>
          <a:stretch>
            <a:fillRect/>
          </a:stretch>
        </p:blipFill>
        <p:spPr>
          <a:xfrm>
            <a:off x="3245860" y="2408840"/>
            <a:ext cx="4505325" cy="1400175"/>
          </a:xfrm>
          <a:prstGeom prst="rect">
            <a:avLst/>
          </a:prstGeom>
        </p:spPr>
      </p:pic>
      <p:sp>
        <p:nvSpPr>
          <p:cNvPr id="31" name="TextBox 30">
            <a:extLst>
              <a:ext uri="{FF2B5EF4-FFF2-40B4-BE49-F238E27FC236}">
                <a16:creationId xmlns:a16="http://schemas.microsoft.com/office/drawing/2014/main" id="{82656698-6D6F-4C0F-8722-1B3AF87DF9EE}"/>
              </a:ext>
            </a:extLst>
          </p:cNvPr>
          <p:cNvSpPr txBox="1"/>
          <p:nvPr/>
        </p:nvSpPr>
        <p:spPr>
          <a:xfrm>
            <a:off x="235527" y="4124463"/>
            <a:ext cx="9051655" cy="1877437"/>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solidFill>
                  <a:srgbClr val="0070C0"/>
                </a:solidFill>
                <a:latin typeface="Calibri Light" panose="020F0302020204030204" pitchFamily="34" charset="0"/>
              </a:rPr>
              <a:t>What type of equation is this?</a:t>
            </a:r>
          </a:p>
          <a:p>
            <a:pPr marL="342900" indent="-342900">
              <a:spcAft>
                <a:spcPts val="800"/>
              </a:spcAft>
              <a:buFont typeface="Arial" panose="020B0604020202020204" pitchFamily="34" charset="0"/>
              <a:buChar char="•"/>
            </a:pPr>
            <a:r>
              <a:rPr lang="en-GB" sz="2400" dirty="0">
                <a:latin typeface="Calibri Light" panose="020F0302020204030204" pitchFamily="34" charset="0"/>
              </a:rPr>
              <a:t>First order hyperbolic equation</a:t>
            </a:r>
          </a:p>
          <a:p>
            <a:pPr marL="342900" indent="-342900">
              <a:spcAft>
                <a:spcPts val="800"/>
              </a:spcAft>
              <a:buFont typeface="Arial" panose="020B0604020202020204" pitchFamily="34" charset="0"/>
              <a:buChar char="•"/>
            </a:pPr>
            <a:r>
              <a:rPr lang="en-GB" sz="2400" dirty="0">
                <a:solidFill>
                  <a:srgbClr val="0070C0"/>
                </a:solidFill>
                <a:latin typeface="Calibri Light" panose="020F0302020204030204" pitchFamily="34" charset="0"/>
              </a:rPr>
              <a:t>What extra conditions do we need to solve this?</a:t>
            </a:r>
          </a:p>
          <a:p>
            <a:pPr marL="342900" indent="-342900">
              <a:spcAft>
                <a:spcPts val="800"/>
              </a:spcAft>
              <a:buFont typeface="Arial" panose="020B0604020202020204" pitchFamily="34" charset="0"/>
              <a:buChar char="•"/>
            </a:pPr>
            <a:r>
              <a:rPr lang="en-GB" sz="2400" dirty="0">
                <a:latin typeface="Calibri Light" panose="020F0302020204030204" pitchFamily="34" charset="0"/>
              </a:rPr>
              <a:t>One initial condition and one boundary condition</a:t>
            </a:r>
            <a:r>
              <a:rPr lang="en-GB" sz="2400" dirty="0">
                <a:solidFill>
                  <a:srgbClr val="0070C0"/>
                </a:solidFill>
                <a:latin typeface="Calibri Light" panose="020F0302020204030204" pitchFamily="34" charset="0"/>
              </a:rPr>
              <a:t> </a:t>
            </a:r>
          </a:p>
        </p:txBody>
      </p:sp>
    </p:spTree>
    <p:extLst>
      <p:ext uri="{BB962C8B-B14F-4D97-AF65-F5344CB8AC3E}">
        <p14:creationId xmlns:p14="http://schemas.microsoft.com/office/powerpoint/2010/main" val="39055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933589"/>
          </a:xfrm>
          <a:prstGeom prst="rect">
            <a:avLst/>
          </a:prstGeom>
          <a:noFill/>
        </p:spPr>
        <p:txBody>
          <a:bodyPr wrap="square">
            <a:spAutoFit/>
          </a:bodyPr>
          <a:lstStyle/>
          <a:p>
            <a:pPr>
              <a:spcAft>
                <a:spcPts val="800"/>
              </a:spcAft>
            </a:pPr>
            <a:r>
              <a:rPr lang="en-GB" sz="2400" u="sng" dirty="0">
                <a:latin typeface="Calibri Light" panose="020F0302020204030204" pitchFamily="34" charset="0"/>
              </a:rPr>
              <a:t>Spreading of a groundwater mound</a:t>
            </a:r>
          </a:p>
          <a:p>
            <a:pPr marL="342900" indent="-342900">
              <a:spcAft>
                <a:spcPts val="800"/>
              </a:spcAft>
              <a:buFont typeface="Arial" panose="020B0604020202020204" pitchFamily="34" charset="0"/>
              <a:buChar char="•"/>
            </a:pPr>
            <a:r>
              <a:rPr lang="en-GB" sz="2400" dirty="0">
                <a:latin typeface="Calibri Light" panose="020F0302020204030204" pitchFamily="34" charset="0"/>
              </a:rPr>
              <a:t>Now let’s consider the spreading in a porous medium rather than in air: </a:t>
            </a:r>
          </a:p>
        </p:txBody>
      </p:sp>
      <p:sp>
        <p:nvSpPr>
          <p:cNvPr id="2" name="Rectangle 1">
            <a:extLst>
              <a:ext uri="{FF2B5EF4-FFF2-40B4-BE49-F238E27FC236}">
                <a16:creationId xmlns:a16="http://schemas.microsoft.com/office/drawing/2014/main" id="{D6379F39-E355-4561-A043-4C14DF7D8241}"/>
              </a:ext>
            </a:extLst>
          </p:cNvPr>
          <p:cNvSpPr/>
          <p:nvPr/>
        </p:nvSpPr>
        <p:spPr>
          <a:xfrm>
            <a:off x="1314450" y="1442224"/>
            <a:ext cx="8601075" cy="26631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3" name="Oval 2">
            <a:extLst>
              <a:ext uri="{FF2B5EF4-FFF2-40B4-BE49-F238E27FC236}">
                <a16:creationId xmlns:a16="http://schemas.microsoft.com/office/drawing/2014/main" id="{48E94180-26EB-44D2-91DD-C9584EE5D285}"/>
              </a:ext>
            </a:extLst>
          </p:cNvPr>
          <p:cNvSpPr/>
          <p:nvPr/>
        </p:nvSpPr>
        <p:spPr>
          <a:xfrm>
            <a:off x="2977515" y="2526030"/>
            <a:ext cx="4806315" cy="337185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6" name="Oval 5">
            <a:extLst>
              <a:ext uri="{FF2B5EF4-FFF2-40B4-BE49-F238E27FC236}">
                <a16:creationId xmlns:a16="http://schemas.microsoft.com/office/drawing/2014/main" id="{5FACF806-4A5E-4FB2-9DB9-418D0487D58C}"/>
              </a:ext>
            </a:extLst>
          </p:cNvPr>
          <p:cNvSpPr/>
          <p:nvPr/>
        </p:nvSpPr>
        <p:spPr>
          <a:xfrm>
            <a:off x="2451734" y="3087122"/>
            <a:ext cx="5857875" cy="224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5" name="Rectangle 4">
            <a:extLst>
              <a:ext uri="{FF2B5EF4-FFF2-40B4-BE49-F238E27FC236}">
                <a16:creationId xmlns:a16="http://schemas.microsoft.com/office/drawing/2014/main" id="{2097DDFE-A888-4A70-A2F2-F0C79F330C2A}"/>
              </a:ext>
            </a:extLst>
          </p:cNvPr>
          <p:cNvSpPr/>
          <p:nvPr/>
        </p:nvSpPr>
        <p:spPr>
          <a:xfrm>
            <a:off x="1314450" y="4105414"/>
            <a:ext cx="8646795" cy="2752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8" name="TextBox 7">
            <a:extLst>
              <a:ext uri="{FF2B5EF4-FFF2-40B4-BE49-F238E27FC236}">
                <a16:creationId xmlns:a16="http://schemas.microsoft.com/office/drawing/2014/main" id="{1A14E084-E36B-40D5-BA6F-82EBCC18A2B3}"/>
              </a:ext>
            </a:extLst>
          </p:cNvPr>
          <p:cNvSpPr txBox="1"/>
          <p:nvPr/>
        </p:nvSpPr>
        <p:spPr>
          <a:xfrm>
            <a:off x="205643" y="5598656"/>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Suppose that the liquid leaves behind a residue.</a:t>
            </a:r>
          </a:p>
        </p:txBody>
      </p:sp>
    </p:spTree>
    <p:extLst>
      <p:ext uri="{BB962C8B-B14F-4D97-AF65-F5344CB8AC3E}">
        <p14:creationId xmlns:p14="http://schemas.microsoft.com/office/powerpoint/2010/main" val="1745134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526600"/>
            <a:ext cx="11060003" cy="5078313"/>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We now split up the problem into two regions.</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Region 1: Liquid invading dry porous medium</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Here the flow is governed by the porous  medium equation</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p:txBody>
      </p:sp>
      <p:pic>
        <p:nvPicPr>
          <p:cNvPr id="9" name="Picture 8">
            <a:extLst>
              <a:ext uri="{FF2B5EF4-FFF2-40B4-BE49-F238E27FC236}">
                <a16:creationId xmlns:a16="http://schemas.microsoft.com/office/drawing/2014/main" id="{F8B7270D-5CE1-4E5C-9A8A-A23C80360182}"/>
              </a:ext>
            </a:extLst>
          </p:cNvPr>
          <p:cNvPicPr>
            <a:picLocks noChangeAspect="1"/>
          </p:cNvPicPr>
          <p:nvPr/>
        </p:nvPicPr>
        <p:blipFill>
          <a:blip r:embed="rId3"/>
          <a:stretch>
            <a:fillRect/>
          </a:stretch>
        </p:blipFill>
        <p:spPr>
          <a:xfrm>
            <a:off x="1335406" y="4919160"/>
            <a:ext cx="8420100" cy="1198536"/>
          </a:xfrm>
          <a:prstGeom prst="rect">
            <a:avLst/>
          </a:prstGeom>
        </p:spPr>
      </p:pic>
      <p:pic>
        <p:nvPicPr>
          <p:cNvPr id="3" name="Picture 2">
            <a:extLst>
              <a:ext uri="{FF2B5EF4-FFF2-40B4-BE49-F238E27FC236}">
                <a16:creationId xmlns:a16="http://schemas.microsoft.com/office/drawing/2014/main" id="{87307696-9EC5-431F-8701-88A87087EFFD}"/>
              </a:ext>
            </a:extLst>
          </p:cNvPr>
          <p:cNvPicPr>
            <a:picLocks noChangeAspect="1"/>
          </p:cNvPicPr>
          <p:nvPr/>
        </p:nvPicPr>
        <p:blipFill>
          <a:blip r:embed="rId4"/>
          <a:stretch>
            <a:fillRect/>
          </a:stretch>
        </p:blipFill>
        <p:spPr>
          <a:xfrm>
            <a:off x="6356819" y="1446306"/>
            <a:ext cx="1820792" cy="480581"/>
          </a:xfrm>
          <a:prstGeom prst="rect">
            <a:avLst/>
          </a:prstGeom>
        </p:spPr>
      </p:pic>
    </p:spTree>
    <p:extLst>
      <p:ext uri="{BB962C8B-B14F-4D97-AF65-F5344CB8AC3E}">
        <p14:creationId xmlns:p14="http://schemas.microsoft.com/office/powerpoint/2010/main" val="15333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503797"/>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Region 2: Liquid draining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Here the flow is governed by a modified porous medium equation due to the partially saturated residue region:</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p:txBody>
      </p:sp>
      <p:pic>
        <p:nvPicPr>
          <p:cNvPr id="4" name="Picture 3">
            <a:extLst>
              <a:ext uri="{FF2B5EF4-FFF2-40B4-BE49-F238E27FC236}">
                <a16:creationId xmlns:a16="http://schemas.microsoft.com/office/drawing/2014/main" id="{14F7575B-1514-45F9-84C5-3564BBC1EFA7}"/>
              </a:ext>
            </a:extLst>
          </p:cNvPr>
          <p:cNvPicPr>
            <a:picLocks noChangeAspect="1"/>
          </p:cNvPicPr>
          <p:nvPr/>
        </p:nvPicPr>
        <p:blipFill>
          <a:blip r:embed="rId3"/>
          <a:stretch>
            <a:fillRect/>
          </a:stretch>
        </p:blipFill>
        <p:spPr>
          <a:xfrm>
            <a:off x="3890999" y="245710"/>
            <a:ext cx="1771987" cy="441325"/>
          </a:xfrm>
          <a:prstGeom prst="rect">
            <a:avLst/>
          </a:prstGeom>
        </p:spPr>
      </p:pic>
      <p:pic>
        <p:nvPicPr>
          <p:cNvPr id="6" name="Picture 5">
            <a:extLst>
              <a:ext uri="{FF2B5EF4-FFF2-40B4-BE49-F238E27FC236}">
                <a16:creationId xmlns:a16="http://schemas.microsoft.com/office/drawing/2014/main" id="{2F9F15F7-0691-4ADB-A354-8B1D811B1D25}"/>
              </a:ext>
            </a:extLst>
          </p:cNvPr>
          <p:cNvPicPr>
            <a:picLocks noChangeAspect="1"/>
          </p:cNvPicPr>
          <p:nvPr/>
        </p:nvPicPr>
        <p:blipFill>
          <a:blip r:embed="rId4"/>
          <a:stretch>
            <a:fillRect/>
          </a:stretch>
        </p:blipFill>
        <p:spPr>
          <a:xfrm>
            <a:off x="1404469" y="3893947"/>
            <a:ext cx="8797365" cy="1171755"/>
          </a:xfrm>
          <a:prstGeom prst="rect">
            <a:avLst/>
          </a:prstGeom>
        </p:spPr>
      </p:pic>
      <p:sp>
        <p:nvSpPr>
          <p:cNvPr id="10" name="TextBox 9">
            <a:extLst>
              <a:ext uri="{FF2B5EF4-FFF2-40B4-BE49-F238E27FC236}">
                <a16:creationId xmlns:a16="http://schemas.microsoft.com/office/drawing/2014/main" id="{8EFFBDF4-3E28-4ADC-811F-59AF5936B234}"/>
              </a:ext>
            </a:extLst>
          </p:cNvPr>
          <p:cNvSpPr txBox="1"/>
          <p:nvPr/>
        </p:nvSpPr>
        <p:spPr>
          <a:xfrm>
            <a:off x="273149" y="5152633"/>
            <a:ext cx="11060003" cy="120032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s = fraction of space occupied by liquid in drained region.</a:t>
            </a:r>
            <a:br>
              <a:rPr lang="en-GB" sz="2400" dirty="0">
                <a:latin typeface="Calibri Light" panose="020F0302020204030204" pitchFamily="34" charset="0"/>
              </a:rPr>
            </a:br>
            <a:r>
              <a:rPr lang="en-GB" sz="2400" dirty="0">
                <a:latin typeface="Calibri Light" panose="020F0302020204030204" pitchFamily="34" charset="0"/>
              </a:rPr>
              <a:t>s = 0 recovers the original porous medium equation. As s increases,                 gets larger due to the liquid in the drained region pushing down. </a:t>
            </a:r>
          </a:p>
        </p:txBody>
      </p:sp>
      <p:pic>
        <p:nvPicPr>
          <p:cNvPr id="11" name="Picture 10">
            <a:extLst>
              <a:ext uri="{FF2B5EF4-FFF2-40B4-BE49-F238E27FC236}">
                <a16:creationId xmlns:a16="http://schemas.microsoft.com/office/drawing/2014/main" id="{3D73B165-7EAE-4931-B71C-53DF232951A3}"/>
              </a:ext>
            </a:extLst>
          </p:cNvPr>
          <p:cNvPicPr>
            <a:picLocks noChangeAspect="1"/>
          </p:cNvPicPr>
          <p:nvPr/>
        </p:nvPicPr>
        <p:blipFill>
          <a:blip r:embed="rId5"/>
          <a:stretch>
            <a:fillRect/>
          </a:stretch>
        </p:blipFill>
        <p:spPr>
          <a:xfrm>
            <a:off x="8996366" y="5492732"/>
            <a:ext cx="1068009" cy="492067"/>
          </a:xfrm>
          <a:prstGeom prst="rect">
            <a:avLst/>
          </a:prstGeom>
        </p:spPr>
      </p:pic>
    </p:spTree>
    <p:extLst>
      <p:ext uri="{BB962C8B-B14F-4D97-AF65-F5344CB8AC3E}">
        <p14:creationId xmlns:p14="http://schemas.microsoft.com/office/powerpoint/2010/main" val="1110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37D6ED-3AC9-4496-8BF5-2542DC4E6322}"/>
              </a:ext>
            </a:extLst>
          </p:cNvPr>
          <p:cNvPicPr>
            <a:picLocks noChangeAspect="1"/>
          </p:cNvPicPr>
          <p:nvPr/>
        </p:nvPicPr>
        <p:blipFill>
          <a:blip r:embed="rId3"/>
          <a:stretch>
            <a:fillRect/>
          </a:stretch>
        </p:blipFill>
        <p:spPr>
          <a:xfrm>
            <a:off x="3103594" y="5619001"/>
            <a:ext cx="330875" cy="379693"/>
          </a:xfrm>
          <a:prstGeom prst="rect">
            <a:avLst/>
          </a:prstGeom>
        </p:spPr>
      </p:pic>
      <p:pic>
        <p:nvPicPr>
          <p:cNvPr id="12" name="Picture 11">
            <a:extLst>
              <a:ext uri="{FF2B5EF4-FFF2-40B4-BE49-F238E27FC236}">
                <a16:creationId xmlns:a16="http://schemas.microsoft.com/office/drawing/2014/main" id="{0741E1DE-1EC9-419B-B399-0D646D532639}"/>
              </a:ext>
            </a:extLst>
          </p:cNvPr>
          <p:cNvPicPr>
            <a:picLocks noChangeAspect="1"/>
          </p:cNvPicPr>
          <p:nvPr/>
        </p:nvPicPr>
        <p:blipFill>
          <a:blip r:embed="rId4"/>
          <a:stretch>
            <a:fillRect/>
          </a:stretch>
        </p:blipFill>
        <p:spPr>
          <a:xfrm>
            <a:off x="2126596" y="5595097"/>
            <a:ext cx="395557" cy="422650"/>
          </a:xfrm>
          <a:prstGeom prst="rect">
            <a:avLst/>
          </a:prstGeom>
        </p:spPr>
      </p:pic>
      <p:sp>
        <p:nvSpPr>
          <p:cNvPr id="7" name="TextBox 6">
            <a:extLst>
              <a:ext uri="{FF2B5EF4-FFF2-40B4-BE49-F238E27FC236}">
                <a16:creationId xmlns:a16="http://schemas.microsoft.com/office/drawing/2014/main" id="{52EF9FF2-087B-47A9-B56C-3F26512B0AC0}"/>
              </a:ext>
            </a:extLst>
          </p:cNvPr>
          <p:cNvSpPr txBox="1"/>
          <p:nvPr/>
        </p:nvSpPr>
        <p:spPr>
          <a:xfrm>
            <a:off x="205643" y="239734"/>
            <a:ext cx="11060003" cy="3190617"/>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Denote the position of the front by            and the position of the joint separating Regions 1 and 2 by            .</a:t>
            </a:r>
            <a:endParaRPr lang="en-GB" sz="2400" baseline="-250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1257300" lvl="2" indent="-342900">
              <a:spcAft>
                <a:spcPts val="800"/>
              </a:spcAft>
              <a:buFont typeface="Arial" panose="020B0604020202020204" pitchFamily="34" charset="0"/>
              <a:buChar char="•"/>
            </a:pPr>
            <a:endParaRPr lang="en-GB" sz="2400" dirty="0">
              <a:latin typeface="Calibri Light" panose="020F0302020204030204" pitchFamily="34" charset="0"/>
            </a:endParaRPr>
          </a:p>
        </p:txBody>
      </p:sp>
      <p:sp>
        <p:nvSpPr>
          <p:cNvPr id="10" name="TextBox 9">
            <a:extLst>
              <a:ext uri="{FF2B5EF4-FFF2-40B4-BE49-F238E27FC236}">
                <a16:creationId xmlns:a16="http://schemas.microsoft.com/office/drawing/2014/main" id="{8EFFBDF4-3E28-4ADC-811F-59AF5936B234}"/>
              </a:ext>
            </a:extLst>
          </p:cNvPr>
          <p:cNvSpPr txBox="1"/>
          <p:nvPr/>
        </p:nvSpPr>
        <p:spPr>
          <a:xfrm>
            <a:off x="273149" y="5152633"/>
            <a:ext cx="11060003" cy="120032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We have two second-order partial differential equations with two additional unknowns (       and     ) so we require initial conditions for the two regions plus six boundary conditions (four for the two equations and two for the unknowns). </a:t>
            </a:r>
          </a:p>
        </p:txBody>
      </p:sp>
      <p:pic>
        <p:nvPicPr>
          <p:cNvPr id="3" name="Picture 2">
            <a:extLst>
              <a:ext uri="{FF2B5EF4-FFF2-40B4-BE49-F238E27FC236}">
                <a16:creationId xmlns:a16="http://schemas.microsoft.com/office/drawing/2014/main" id="{F501FA80-34E7-48B9-AB48-C33A9AF20AF4}"/>
              </a:ext>
            </a:extLst>
          </p:cNvPr>
          <p:cNvPicPr>
            <a:picLocks noChangeAspect="1"/>
          </p:cNvPicPr>
          <p:nvPr/>
        </p:nvPicPr>
        <p:blipFill>
          <a:blip r:embed="rId5"/>
          <a:stretch>
            <a:fillRect/>
          </a:stretch>
        </p:blipFill>
        <p:spPr>
          <a:xfrm>
            <a:off x="4972608" y="245037"/>
            <a:ext cx="727465" cy="479705"/>
          </a:xfrm>
          <a:prstGeom prst="rect">
            <a:avLst/>
          </a:prstGeom>
        </p:spPr>
      </p:pic>
      <p:pic>
        <p:nvPicPr>
          <p:cNvPr id="8" name="Picture 7">
            <a:extLst>
              <a:ext uri="{FF2B5EF4-FFF2-40B4-BE49-F238E27FC236}">
                <a16:creationId xmlns:a16="http://schemas.microsoft.com/office/drawing/2014/main" id="{E7F99891-764F-4B54-94F5-2EABB01C9740}"/>
              </a:ext>
            </a:extLst>
          </p:cNvPr>
          <p:cNvPicPr>
            <a:picLocks noChangeAspect="1"/>
          </p:cNvPicPr>
          <p:nvPr/>
        </p:nvPicPr>
        <p:blipFill>
          <a:blip r:embed="rId6"/>
          <a:stretch>
            <a:fillRect/>
          </a:stretch>
        </p:blipFill>
        <p:spPr>
          <a:xfrm>
            <a:off x="3004951" y="653028"/>
            <a:ext cx="751465" cy="390525"/>
          </a:xfrm>
          <a:prstGeom prst="rect">
            <a:avLst/>
          </a:prstGeom>
        </p:spPr>
      </p:pic>
    </p:spTree>
    <p:extLst>
      <p:ext uri="{BB962C8B-B14F-4D97-AF65-F5344CB8AC3E}">
        <p14:creationId xmlns:p14="http://schemas.microsoft.com/office/powerpoint/2010/main" val="27113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We apply:</a:t>
            </a:r>
          </a:p>
        </p:txBody>
      </p:sp>
      <p:pic>
        <p:nvPicPr>
          <p:cNvPr id="3" name="Picture 2">
            <a:extLst>
              <a:ext uri="{FF2B5EF4-FFF2-40B4-BE49-F238E27FC236}">
                <a16:creationId xmlns:a16="http://schemas.microsoft.com/office/drawing/2014/main" id="{E2B915E2-999C-4056-854A-1BB8444F981C}"/>
              </a:ext>
            </a:extLst>
          </p:cNvPr>
          <p:cNvPicPr>
            <a:picLocks noChangeAspect="1"/>
          </p:cNvPicPr>
          <p:nvPr/>
        </p:nvPicPr>
        <p:blipFill>
          <a:blip r:embed="rId3"/>
          <a:stretch>
            <a:fillRect/>
          </a:stretch>
        </p:blipFill>
        <p:spPr>
          <a:xfrm>
            <a:off x="606238" y="875739"/>
            <a:ext cx="2169459" cy="1559299"/>
          </a:xfrm>
          <a:prstGeom prst="rect">
            <a:avLst/>
          </a:prstGeom>
        </p:spPr>
      </p:pic>
      <p:grpSp>
        <p:nvGrpSpPr>
          <p:cNvPr id="9" name="Group 8">
            <a:extLst>
              <a:ext uri="{FF2B5EF4-FFF2-40B4-BE49-F238E27FC236}">
                <a16:creationId xmlns:a16="http://schemas.microsoft.com/office/drawing/2014/main" id="{8BF11A11-90EC-4EC3-B542-E78505C5CD9C}"/>
              </a:ext>
            </a:extLst>
          </p:cNvPr>
          <p:cNvGrpSpPr/>
          <p:nvPr/>
        </p:nvGrpSpPr>
        <p:grpSpPr>
          <a:xfrm>
            <a:off x="998069" y="2431116"/>
            <a:ext cx="3923927" cy="1910231"/>
            <a:chOff x="4514850" y="1866900"/>
            <a:chExt cx="6169304" cy="3124200"/>
          </a:xfrm>
        </p:grpSpPr>
        <p:pic>
          <p:nvPicPr>
            <p:cNvPr id="5" name="Picture 4">
              <a:extLst>
                <a:ext uri="{FF2B5EF4-FFF2-40B4-BE49-F238E27FC236}">
                  <a16:creationId xmlns:a16="http://schemas.microsoft.com/office/drawing/2014/main" id="{7E90C962-490A-4235-9C52-0396F3891E35}"/>
                </a:ext>
              </a:extLst>
            </p:cNvPr>
            <p:cNvPicPr>
              <a:picLocks noChangeAspect="1"/>
            </p:cNvPicPr>
            <p:nvPr/>
          </p:nvPicPr>
          <p:blipFill>
            <a:blip r:embed="rId4"/>
            <a:stretch>
              <a:fillRect/>
            </a:stretch>
          </p:blipFill>
          <p:spPr>
            <a:xfrm>
              <a:off x="4514850" y="1866900"/>
              <a:ext cx="3162300" cy="3124200"/>
            </a:xfrm>
            <a:prstGeom prst="rect">
              <a:avLst/>
            </a:prstGeom>
          </p:spPr>
        </p:pic>
        <p:pic>
          <p:nvPicPr>
            <p:cNvPr id="8" name="Picture 7">
              <a:extLst>
                <a:ext uri="{FF2B5EF4-FFF2-40B4-BE49-F238E27FC236}">
                  <a16:creationId xmlns:a16="http://schemas.microsoft.com/office/drawing/2014/main" id="{63BE925C-72F9-486F-BF5A-70D034671126}"/>
                </a:ext>
              </a:extLst>
            </p:cNvPr>
            <p:cNvPicPr>
              <a:picLocks noChangeAspect="1"/>
            </p:cNvPicPr>
            <p:nvPr/>
          </p:nvPicPr>
          <p:blipFill>
            <a:blip r:embed="rId5"/>
            <a:stretch>
              <a:fillRect/>
            </a:stretch>
          </p:blipFill>
          <p:spPr>
            <a:xfrm>
              <a:off x="7340879" y="2335306"/>
              <a:ext cx="3343275" cy="2438400"/>
            </a:xfrm>
            <a:prstGeom prst="rect">
              <a:avLst/>
            </a:prstGeom>
          </p:spPr>
        </p:pic>
      </p:grpSp>
      <p:pic>
        <p:nvPicPr>
          <p:cNvPr id="12" name="Picture 11">
            <a:extLst>
              <a:ext uri="{FF2B5EF4-FFF2-40B4-BE49-F238E27FC236}">
                <a16:creationId xmlns:a16="http://schemas.microsoft.com/office/drawing/2014/main" id="{32C43FA9-A2B6-4720-B6A4-E961B973FC1C}"/>
              </a:ext>
            </a:extLst>
          </p:cNvPr>
          <p:cNvPicPr>
            <a:picLocks noChangeAspect="1"/>
          </p:cNvPicPr>
          <p:nvPr/>
        </p:nvPicPr>
        <p:blipFill>
          <a:blip r:embed="rId6"/>
          <a:stretch>
            <a:fillRect/>
          </a:stretch>
        </p:blipFill>
        <p:spPr>
          <a:xfrm>
            <a:off x="2502877" y="4697319"/>
            <a:ext cx="328761" cy="461665"/>
          </a:xfrm>
          <a:prstGeom prst="rect">
            <a:avLst/>
          </a:prstGeom>
        </p:spPr>
      </p:pic>
      <p:pic>
        <p:nvPicPr>
          <p:cNvPr id="14" name="Picture 13">
            <a:extLst>
              <a:ext uri="{FF2B5EF4-FFF2-40B4-BE49-F238E27FC236}">
                <a16:creationId xmlns:a16="http://schemas.microsoft.com/office/drawing/2014/main" id="{4B92EC69-38F5-4B48-B914-065E986AD8B2}"/>
              </a:ext>
            </a:extLst>
          </p:cNvPr>
          <p:cNvPicPr>
            <a:picLocks noChangeAspect="1"/>
          </p:cNvPicPr>
          <p:nvPr/>
        </p:nvPicPr>
        <p:blipFill>
          <a:blip r:embed="rId7"/>
          <a:stretch>
            <a:fillRect/>
          </a:stretch>
        </p:blipFill>
        <p:spPr>
          <a:xfrm>
            <a:off x="3456493" y="4740835"/>
            <a:ext cx="1204725" cy="460096"/>
          </a:xfrm>
          <a:prstGeom prst="rect">
            <a:avLst/>
          </a:prstGeom>
        </p:spPr>
      </p:pic>
      <p:sp>
        <p:nvSpPr>
          <p:cNvPr id="16" name="TextBox 15">
            <a:extLst>
              <a:ext uri="{FF2B5EF4-FFF2-40B4-BE49-F238E27FC236}">
                <a16:creationId xmlns:a16="http://schemas.microsoft.com/office/drawing/2014/main" id="{7D95E142-4286-4FAA-8FBF-349BE3F6CD4E}"/>
              </a:ext>
            </a:extLst>
          </p:cNvPr>
          <p:cNvSpPr txBox="1"/>
          <p:nvPr/>
        </p:nvSpPr>
        <p:spPr>
          <a:xfrm>
            <a:off x="5716856" y="1047659"/>
            <a:ext cx="6096000"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Definition of </a:t>
            </a:r>
          </a:p>
        </p:txBody>
      </p:sp>
      <p:sp>
        <p:nvSpPr>
          <p:cNvPr id="17" name="TextBox 16">
            <a:extLst>
              <a:ext uri="{FF2B5EF4-FFF2-40B4-BE49-F238E27FC236}">
                <a16:creationId xmlns:a16="http://schemas.microsoft.com/office/drawing/2014/main" id="{6B7503FF-00BF-43B3-B382-1F178B8D78D5}"/>
              </a:ext>
            </a:extLst>
          </p:cNvPr>
          <p:cNvSpPr txBox="1"/>
          <p:nvPr/>
        </p:nvSpPr>
        <p:spPr>
          <a:xfrm>
            <a:off x="5735644" y="1721870"/>
            <a:ext cx="6096000"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Definition of</a:t>
            </a:r>
          </a:p>
        </p:txBody>
      </p:sp>
      <p:pic>
        <p:nvPicPr>
          <p:cNvPr id="18" name="Picture 17">
            <a:extLst>
              <a:ext uri="{FF2B5EF4-FFF2-40B4-BE49-F238E27FC236}">
                <a16:creationId xmlns:a16="http://schemas.microsoft.com/office/drawing/2014/main" id="{96FBC53E-0F8A-4FAB-BBF8-3C03A94BB1A9}"/>
              </a:ext>
            </a:extLst>
          </p:cNvPr>
          <p:cNvPicPr>
            <a:picLocks noChangeAspect="1"/>
          </p:cNvPicPr>
          <p:nvPr/>
        </p:nvPicPr>
        <p:blipFill>
          <a:blip r:embed="rId8"/>
          <a:stretch>
            <a:fillRect/>
          </a:stretch>
        </p:blipFill>
        <p:spPr>
          <a:xfrm>
            <a:off x="7514222" y="1791890"/>
            <a:ext cx="330875" cy="379693"/>
          </a:xfrm>
          <a:prstGeom prst="rect">
            <a:avLst/>
          </a:prstGeom>
        </p:spPr>
      </p:pic>
      <p:pic>
        <p:nvPicPr>
          <p:cNvPr id="19" name="Picture 18">
            <a:extLst>
              <a:ext uri="{FF2B5EF4-FFF2-40B4-BE49-F238E27FC236}">
                <a16:creationId xmlns:a16="http://schemas.microsoft.com/office/drawing/2014/main" id="{0D3D3EF1-1A4B-4754-90D6-B41E6C81067E}"/>
              </a:ext>
            </a:extLst>
          </p:cNvPr>
          <p:cNvPicPr>
            <a:picLocks noChangeAspect="1"/>
          </p:cNvPicPr>
          <p:nvPr/>
        </p:nvPicPr>
        <p:blipFill>
          <a:blip r:embed="rId9"/>
          <a:stretch>
            <a:fillRect/>
          </a:stretch>
        </p:blipFill>
        <p:spPr>
          <a:xfrm>
            <a:off x="7461252" y="1101063"/>
            <a:ext cx="395557" cy="422650"/>
          </a:xfrm>
          <a:prstGeom prst="rect">
            <a:avLst/>
          </a:prstGeom>
        </p:spPr>
      </p:pic>
      <p:sp>
        <p:nvSpPr>
          <p:cNvPr id="20" name="TextBox 19">
            <a:extLst>
              <a:ext uri="{FF2B5EF4-FFF2-40B4-BE49-F238E27FC236}">
                <a16:creationId xmlns:a16="http://schemas.microsoft.com/office/drawing/2014/main" id="{7460A8ED-F785-446C-9ABE-CC4F00714D2F}"/>
              </a:ext>
            </a:extLst>
          </p:cNvPr>
          <p:cNvSpPr txBox="1"/>
          <p:nvPr/>
        </p:nvSpPr>
        <p:spPr>
          <a:xfrm>
            <a:off x="5783454" y="2728900"/>
            <a:ext cx="6096000"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No flux at the centre</a:t>
            </a:r>
          </a:p>
        </p:txBody>
      </p:sp>
      <p:sp>
        <p:nvSpPr>
          <p:cNvPr id="21" name="TextBox 20">
            <a:extLst>
              <a:ext uri="{FF2B5EF4-FFF2-40B4-BE49-F238E27FC236}">
                <a16:creationId xmlns:a16="http://schemas.microsoft.com/office/drawing/2014/main" id="{EC0DB1AB-91D3-4376-B2D4-C5ED5E3CE1A0}"/>
              </a:ext>
            </a:extLst>
          </p:cNvPr>
          <p:cNvSpPr txBox="1"/>
          <p:nvPr/>
        </p:nvSpPr>
        <p:spPr>
          <a:xfrm>
            <a:off x="5735644" y="3568594"/>
            <a:ext cx="6096000"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No flux at the front</a:t>
            </a:r>
          </a:p>
        </p:txBody>
      </p:sp>
      <p:sp>
        <p:nvSpPr>
          <p:cNvPr id="22" name="TextBox 21">
            <a:extLst>
              <a:ext uri="{FF2B5EF4-FFF2-40B4-BE49-F238E27FC236}">
                <a16:creationId xmlns:a16="http://schemas.microsoft.com/office/drawing/2014/main" id="{8406EA67-8627-42C2-B6DF-28C6652DB228}"/>
              </a:ext>
            </a:extLst>
          </p:cNvPr>
          <p:cNvSpPr txBox="1"/>
          <p:nvPr/>
        </p:nvSpPr>
        <p:spPr>
          <a:xfrm>
            <a:off x="810767" y="4749985"/>
            <a:ext cx="6096000"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Continuity in      and        	   at the joint  </a:t>
            </a:r>
          </a:p>
        </p:txBody>
      </p:sp>
      <p:grpSp>
        <p:nvGrpSpPr>
          <p:cNvPr id="26" name="Group 25">
            <a:extLst>
              <a:ext uri="{FF2B5EF4-FFF2-40B4-BE49-F238E27FC236}">
                <a16:creationId xmlns:a16="http://schemas.microsoft.com/office/drawing/2014/main" id="{53750113-5351-48FF-AFC7-F2C3640FC524}"/>
              </a:ext>
            </a:extLst>
          </p:cNvPr>
          <p:cNvGrpSpPr/>
          <p:nvPr/>
        </p:nvGrpSpPr>
        <p:grpSpPr>
          <a:xfrm>
            <a:off x="6149041" y="4754739"/>
            <a:ext cx="1040273" cy="448133"/>
            <a:chOff x="6556536" y="5075307"/>
            <a:chExt cx="1040273" cy="448133"/>
          </a:xfrm>
        </p:grpSpPr>
        <p:pic>
          <p:nvPicPr>
            <p:cNvPr id="24" name="Picture 23">
              <a:extLst>
                <a:ext uri="{FF2B5EF4-FFF2-40B4-BE49-F238E27FC236}">
                  <a16:creationId xmlns:a16="http://schemas.microsoft.com/office/drawing/2014/main" id="{0AE16AF5-947C-449A-914E-EB815B208C2C}"/>
                </a:ext>
              </a:extLst>
            </p:cNvPr>
            <p:cNvPicPr>
              <a:picLocks noChangeAspect="1"/>
            </p:cNvPicPr>
            <p:nvPr/>
          </p:nvPicPr>
          <p:blipFill>
            <a:blip r:embed="rId10"/>
            <a:stretch>
              <a:fillRect/>
            </a:stretch>
          </p:blipFill>
          <p:spPr>
            <a:xfrm>
              <a:off x="6556536" y="5075307"/>
              <a:ext cx="700462" cy="430205"/>
            </a:xfrm>
            <a:prstGeom prst="rect">
              <a:avLst/>
            </a:prstGeom>
          </p:spPr>
        </p:pic>
        <p:pic>
          <p:nvPicPr>
            <p:cNvPr id="25" name="Picture 24">
              <a:extLst>
                <a:ext uri="{FF2B5EF4-FFF2-40B4-BE49-F238E27FC236}">
                  <a16:creationId xmlns:a16="http://schemas.microsoft.com/office/drawing/2014/main" id="{D867EF02-ADE3-4F1B-8C86-C0F1DD3797D9}"/>
                </a:ext>
              </a:extLst>
            </p:cNvPr>
            <p:cNvPicPr>
              <a:picLocks noChangeAspect="1"/>
            </p:cNvPicPr>
            <p:nvPr/>
          </p:nvPicPr>
          <p:blipFill>
            <a:blip r:embed="rId8"/>
            <a:stretch>
              <a:fillRect/>
            </a:stretch>
          </p:blipFill>
          <p:spPr>
            <a:xfrm>
              <a:off x="7265934" y="5143747"/>
              <a:ext cx="330875" cy="379693"/>
            </a:xfrm>
            <a:prstGeom prst="rect">
              <a:avLst/>
            </a:prstGeom>
          </p:spPr>
        </p:pic>
      </p:grpSp>
    </p:spTree>
    <p:extLst>
      <p:ext uri="{BB962C8B-B14F-4D97-AF65-F5344CB8AC3E}">
        <p14:creationId xmlns:p14="http://schemas.microsoft.com/office/powerpoint/2010/main" val="828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0" grpId="0"/>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BC4E88B-8BDC-4BB4-8E41-1CE0C13C9A13}"/>
              </a:ext>
            </a:extLst>
          </p:cNvPr>
          <p:cNvPicPr>
            <a:picLocks noChangeAspect="1"/>
          </p:cNvPicPr>
          <p:nvPr/>
        </p:nvPicPr>
        <p:blipFill>
          <a:blip r:embed="rId3"/>
          <a:stretch>
            <a:fillRect/>
          </a:stretch>
        </p:blipFill>
        <p:spPr>
          <a:xfrm>
            <a:off x="7911592" y="561257"/>
            <a:ext cx="328761" cy="461665"/>
          </a:xfrm>
          <a:prstGeom prst="rect">
            <a:avLst/>
          </a:prstGeom>
        </p:spPr>
      </p:pic>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328945" cy="5406608"/>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As for the case of a spreading liquid, (D) doesn’t look like it gives any more information than (A). However, it does enforce a regularity condition on     at the front.</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We can transform this into a stronger condition by performing a local analysis near the front. We rescale: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a:spcAft>
                <a:spcPts val="800"/>
              </a:spcAft>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Substituting into (1) and considering the result at leading order gives</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p:txBody>
      </p:sp>
      <p:pic>
        <p:nvPicPr>
          <p:cNvPr id="10" name="Picture 9">
            <a:extLst>
              <a:ext uri="{FF2B5EF4-FFF2-40B4-BE49-F238E27FC236}">
                <a16:creationId xmlns:a16="http://schemas.microsoft.com/office/drawing/2014/main" id="{A5890221-BCF0-4E4F-A567-1F6F6F292822}"/>
              </a:ext>
            </a:extLst>
          </p:cNvPr>
          <p:cNvPicPr>
            <a:picLocks noChangeAspect="1"/>
          </p:cNvPicPr>
          <p:nvPr/>
        </p:nvPicPr>
        <p:blipFill>
          <a:blip r:embed="rId4"/>
          <a:stretch>
            <a:fillRect/>
          </a:stretch>
        </p:blipFill>
        <p:spPr>
          <a:xfrm>
            <a:off x="5618705" y="2350095"/>
            <a:ext cx="2899401" cy="640128"/>
          </a:xfrm>
          <a:prstGeom prst="rect">
            <a:avLst/>
          </a:prstGeom>
        </p:spPr>
      </p:pic>
      <p:pic>
        <p:nvPicPr>
          <p:cNvPr id="13" name="Picture 12">
            <a:extLst>
              <a:ext uri="{FF2B5EF4-FFF2-40B4-BE49-F238E27FC236}">
                <a16:creationId xmlns:a16="http://schemas.microsoft.com/office/drawing/2014/main" id="{D419F813-BE35-4B16-B7D9-5C635569066C}"/>
              </a:ext>
            </a:extLst>
          </p:cNvPr>
          <p:cNvPicPr>
            <a:picLocks noChangeAspect="1"/>
          </p:cNvPicPr>
          <p:nvPr/>
        </p:nvPicPr>
        <p:blipFill>
          <a:blip r:embed="rId5"/>
          <a:stretch>
            <a:fillRect/>
          </a:stretch>
        </p:blipFill>
        <p:spPr>
          <a:xfrm>
            <a:off x="3891509" y="2389887"/>
            <a:ext cx="1469384" cy="640128"/>
          </a:xfrm>
          <a:prstGeom prst="rect">
            <a:avLst/>
          </a:prstGeom>
        </p:spPr>
      </p:pic>
      <p:pic>
        <p:nvPicPr>
          <p:cNvPr id="28" name="Picture 27">
            <a:extLst>
              <a:ext uri="{FF2B5EF4-FFF2-40B4-BE49-F238E27FC236}">
                <a16:creationId xmlns:a16="http://schemas.microsoft.com/office/drawing/2014/main" id="{9EF53CE1-5EF5-4987-9A18-5932B41C27FF}"/>
              </a:ext>
            </a:extLst>
          </p:cNvPr>
          <p:cNvPicPr>
            <a:picLocks noChangeAspect="1"/>
          </p:cNvPicPr>
          <p:nvPr/>
        </p:nvPicPr>
        <p:blipFill>
          <a:blip r:embed="rId6"/>
          <a:stretch>
            <a:fillRect/>
          </a:stretch>
        </p:blipFill>
        <p:spPr>
          <a:xfrm>
            <a:off x="815975" y="2435259"/>
            <a:ext cx="2889437" cy="678272"/>
          </a:xfrm>
          <a:prstGeom prst="rect">
            <a:avLst/>
          </a:prstGeom>
        </p:spPr>
      </p:pic>
      <p:pic>
        <p:nvPicPr>
          <p:cNvPr id="30" name="Picture 29">
            <a:extLst>
              <a:ext uri="{FF2B5EF4-FFF2-40B4-BE49-F238E27FC236}">
                <a16:creationId xmlns:a16="http://schemas.microsoft.com/office/drawing/2014/main" id="{D6FB7EAD-D064-4445-9D17-98C89E86E447}"/>
              </a:ext>
            </a:extLst>
          </p:cNvPr>
          <p:cNvPicPr>
            <a:picLocks noChangeAspect="1"/>
          </p:cNvPicPr>
          <p:nvPr/>
        </p:nvPicPr>
        <p:blipFill>
          <a:blip r:embed="rId7"/>
          <a:stretch>
            <a:fillRect/>
          </a:stretch>
        </p:blipFill>
        <p:spPr>
          <a:xfrm>
            <a:off x="2689785" y="3851233"/>
            <a:ext cx="3329343" cy="1088920"/>
          </a:xfrm>
          <a:prstGeom prst="rect">
            <a:avLst/>
          </a:prstGeom>
        </p:spPr>
      </p:pic>
      <p:pic>
        <p:nvPicPr>
          <p:cNvPr id="32" name="Picture 31">
            <a:extLst>
              <a:ext uri="{FF2B5EF4-FFF2-40B4-BE49-F238E27FC236}">
                <a16:creationId xmlns:a16="http://schemas.microsoft.com/office/drawing/2014/main" id="{23A078D2-99B8-4E20-98F5-3F9D8BC9F47C}"/>
              </a:ext>
            </a:extLst>
          </p:cNvPr>
          <p:cNvPicPr>
            <a:picLocks noChangeAspect="1"/>
          </p:cNvPicPr>
          <p:nvPr/>
        </p:nvPicPr>
        <p:blipFill>
          <a:blip r:embed="rId8"/>
          <a:stretch>
            <a:fillRect/>
          </a:stretch>
        </p:blipFill>
        <p:spPr>
          <a:xfrm>
            <a:off x="2356680" y="5801163"/>
            <a:ext cx="3995551" cy="954797"/>
          </a:xfrm>
          <a:prstGeom prst="rect">
            <a:avLst/>
          </a:prstGeom>
        </p:spPr>
      </p:pic>
      <p:sp>
        <p:nvSpPr>
          <p:cNvPr id="34" name="TextBox 33">
            <a:extLst>
              <a:ext uri="{FF2B5EF4-FFF2-40B4-BE49-F238E27FC236}">
                <a16:creationId xmlns:a16="http://schemas.microsoft.com/office/drawing/2014/main" id="{E39E351E-8D2A-46FA-A0C3-2FE634CE3DD5}"/>
              </a:ext>
            </a:extLst>
          </p:cNvPr>
          <p:cNvSpPr txBox="1"/>
          <p:nvPr/>
        </p:nvSpPr>
        <p:spPr>
          <a:xfrm>
            <a:off x="611095" y="5265075"/>
            <a:ext cx="6188634"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which in terms of the original variables gives </a:t>
            </a:r>
          </a:p>
        </p:txBody>
      </p:sp>
    </p:spTree>
    <p:extLst>
      <p:ext uri="{BB962C8B-B14F-4D97-AF65-F5344CB8AC3E}">
        <p14:creationId xmlns:p14="http://schemas.microsoft.com/office/powerpoint/2010/main" val="12219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5201424"/>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We non-</a:t>
            </a:r>
            <a:r>
              <a:rPr lang="en-GB" sz="2400" dirty="0" err="1">
                <a:latin typeface="Calibri Light" panose="020F0302020204030204" pitchFamily="34" charset="0"/>
              </a:rPr>
              <a:t>dimensionalize</a:t>
            </a:r>
            <a:r>
              <a:rPr lang="en-GB" sz="2400" dirty="0">
                <a:latin typeface="Calibri Light" panose="020F0302020204030204" pitchFamily="34" charset="0"/>
              </a:rPr>
              <a:t> via</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The resulting dimensionless system is then </a:t>
            </a: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						</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p:txBody>
      </p:sp>
      <p:pic>
        <p:nvPicPr>
          <p:cNvPr id="4" name="Picture 3">
            <a:extLst>
              <a:ext uri="{FF2B5EF4-FFF2-40B4-BE49-F238E27FC236}">
                <a16:creationId xmlns:a16="http://schemas.microsoft.com/office/drawing/2014/main" id="{D172BB99-95E6-497A-868C-7E16CFFF30B4}"/>
              </a:ext>
            </a:extLst>
          </p:cNvPr>
          <p:cNvPicPr>
            <a:picLocks noChangeAspect="1"/>
          </p:cNvPicPr>
          <p:nvPr/>
        </p:nvPicPr>
        <p:blipFill>
          <a:blip r:embed="rId3"/>
          <a:stretch>
            <a:fillRect/>
          </a:stretch>
        </p:blipFill>
        <p:spPr>
          <a:xfrm>
            <a:off x="561789" y="661646"/>
            <a:ext cx="10554447" cy="637250"/>
          </a:xfrm>
          <a:prstGeom prst="rect">
            <a:avLst/>
          </a:prstGeom>
        </p:spPr>
      </p:pic>
      <p:pic>
        <p:nvPicPr>
          <p:cNvPr id="10" name="Picture 9">
            <a:extLst>
              <a:ext uri="{FF2B5EF4-FFF2-40B4-BE49-F238E27FC236}">
                <a16:creationId xmlns:a16="http://schemas.microsoft.com/office/drawing/2014/main" id="{8E32D444-15C7-46CE-956B-25599976E8DC}"/>
              </a:ext>
            </a:extLst>
          </p:cNvPr>
          <p:cNvPicPr>
            <a:picLocks noChangeAspect="1"/>
          </p:cNvPicPr>
          <p:nvPr/>
        </p:nvPicPr>
        <p:blipFill>
          <a:blip r:embed="rId4"/>
          <a:stretch>
            <a:fillRect/>
          </a:stretch>
        </p:blipFill>
        <p:spPr>
          <a:xfrm>
            <a:off x="634720" y="2134443"/>
            <a:ext cx="6418730" cy="1541881"/>
          </a:xfrm>
          <a:prstGeom prst="rect">
            <a:avLst/>
          </a:prstGeom>
        </p:spPr>
      </p:pic>
      <p:pic>
        <p:nvPicPr>
          <p:cNvPr id="13" name="Picture 12">
            <a:extLst>
              <a:ext uri="{FF2B5EF4-FFF2-40B4-BE49-F238E27FC236}">
                <a16:creationId xmlns:a16="http://schemas.microsoft.com/office/drawing/2014/main" id="{A9D7DA01-80FA-4307-96B2-DFFC390D1C31}"/>
              </a:ext>
            </a:extLst>
          </p:cNvPr>
          <p:cNvPicPr>
            <a:picLocks noChangeAspect="1"/>
          </p:cNvPicPr>
          <p:nvPr/>
        </p:nvPicPr>
        <p:blipFill>
          <a:blip r:embed="rId5"/>
          <a:stretch>
            <a:fillRect/>
          </a:stretch>
        </p:blipFill>
        <p:spPr>
          <a:xfrm>
            <a:off x="1541930" y="3550973"/>
            <a:ext cx="2400006" cy="2368721"/>
          </a:xfrm>
          <a:prstGeom prst="rect">
            <a:avLst/>
          </a:prstGeom>
        </p:spPr>
      </p:pic>
      <p:pic>
        <p:nvPicPr>
          <p:cNvPr id="23" name="Picture 22">
            <a:extLst>
              <a:ext uri="{FF2B5EF4-FFF2-40B4-BE49-F238E27FC236}">
                <a16:creationId xmlns:a16="http://schemas.microsoft.com/office/drawing/2014/main" id="{D6514349-3814-4CD9-9C92-3E651679D29B}"/>
              </a:ext>
            </a:extLst>
          </p:cNvPr>
          <p:cNvPicPr>
            <a:picLocks noChangeAspect="1"/>
          </p:cNvPicPr>
          <p:nvPr/>
        </p:nvPicPr>
        <p:blipFill>
          <a:blip r:embed="rId6"/>
          <a:stretch>
            <a:fillRect/>
          </a:stretch>
        </p:blipFill>
        <p:spPr>
          <a:xfrm>
            <a:off x="2834343" y="6066270"/>
            <a:ext cx="3697940" cy="518462"/>
          </a:xfrm>
          <a:prstGeom prst="rect">
            <a:avLst/>
          </a:prstGeom>
        </p:spPr>
      </p:pic>
      <p:sp>
        <p:nvSpPr>
          <p:cNvPr id="28" name="TextBox 27">
            <a:extLst>
              <a:ext uri="{FF2B5EF4-FFF2-40B4-BE49-F238E27FC236}">
                <a16:creationId xmlns:a16="http://schemas.microsoft.com/office/drawing/2014/main" id="{9A08B40F-76EF-457C-A8CF-2E6FA636E6E7}"/>
              </a:ext>
            </a:extLst>
          </p:cNvPr>
          <p:cNvSpPr txBox="1"/>
          <p:nvPr/>
        </p:nvSpPr>
        <p:spPr>
          <a:xfrm>
            <a:off x="7159811" y="2307523"/>
            <a:ext cx="1177365" cy="461665"/>
          </a:xfrm>
          <a:prstGeom prst="rect">
            <a:avLst/>
          </a:prstGeom>
          <a:noFill/>
        </p:spPr>
        <p:txBody>
          <a:bodyPr wrap="square">
            <a:spAutoFit/>
          </a:bodyPr>
          <a:lstStyle/>
          <a:p>
            <a:r>
              <a:rPr lang="en-GB" sz="2400" dirty="0">
                <a:latin typeface="Calibri Light" panose="020F0302020204030204" pitchFamily="34" charset="0"/>
              </a:rPr>
              <a:t>(1)</a:t>
            </a:r>
          </a:p>
        </p:txBody>
      </p:sp>
      <p:sp>
        <p:nvSpPr>
          <p:cNvPr id="29" name="TextBox 28">
            <a:extLst>
              <a:ext uri="{FF2B5EF4-FFF2-40B4-BE49-F238E27FC236}">
                <a16:creationId xmlns:a16="http://schemas.microsoft.com/office/drawing/2014/main" id="{BA0BC8BE-915A-48FA-ABA6-92093CFBD9B5}"/>
              </a:ext>
            </a:extLst>
          </p:cNvPr>
          <p:cNvSpPr txBox="1"/>
          <p:nvPr/>
        </p:nvSpPr>
        <p:spPr>
          <a:xfrm>
            <a:off x="7195667" y="2934254"/>
            <a:ext cx="1177365" cy="461665"/>
          </a:xfrm>
          <a:prstGeom prst="rect">
            <a:avLst/>
          </a:prstGeom>
          <a:noFill/>
        </p:spPr>
        <p:txBody>
          <a:bodyPr wrap="square">
            <a:spAutoFit/>
          </a:bodyPr>
          <a:lstStyle/>
          <a:p>
            <a:r>
              <a:rPr lang="en-GB" sz="2400" dirty="0">
                <a:latin typeface="Calibri Light" panose="020F0302020204030204" pitchFamily="34" charset="0"/>
              </a:rPr>
              <a:t>(2)</a:t>
            </a:r>
          </a:p>
        </p:txBody>
      </p:sp>
      <p:sp>
        <p:nvSpPr>
          <p:cNvPr id="30" name="TextBox 29">
            <a:extLst>
              <a:ext uri="{FF2B5EF4-FFF2-40B4-BE49-F238E27FC236}">
                <a16:creationId xmlns:a16="http://schemas.microsoft.com/office/drawing/2014/main" id="{7AB1426D-1BAF-44B5-A8A5-16F1BEBD21DC}"/>
              </a:ext>
            </a:extLst>
          </p:cNvPr>
          <p:cNvSpPr txBox="1"/>
          <p:nvPr/>
        </p:nvSpPr>
        <p:spPr>
          <a:xfrm>
            <a:off x="7195666" y="3465347"/>
            <a:ext cx="1177365" cy="461665"/>
          </a:xfrm>
          <a:prstGeom prst="rect">
            <a:avLst/>
          </a:prstGeom>
          <a:noFill/>
        </p:spPr>
        <p:txBody>
          <a:bodyPr wrap="square">
            <a:spAutoFit/>
          </a:bodyPr>
          <a:lstStyle/>
          <a:p>
            <a:r>
              <a:rPr lang="en-GB" sz="2400" dirty="0">
                <a:latin typeface="Calibri Light" panose="020F0302020204030204" pitchFamily="34" charset="0"/>
              </a:rPr>
              <a:t>(A)</a:t>
            </a:r>
          </a:p>
        </p:txBody>
      </p:sp>
      <p:sp>
        <p:nvSpPr>
          <p:cNvPr id="31" name="TextBox 30">
            <a:extLst>
              <a:ext uri="{FF2B5EF4-FFF2-40B4-BE49-F238E27FC236}">
                <a16:creationId xmlns:a16="http://schemas.microsoft.com/office/drawing/2014/main" id="{EAAB11E7-85A2-4045-9FC5-DDAA93A24DE7}"/>
              </a:ext>
            </a:extLst>
          </p:cNvPr>
          <p:cNvSpPr txBox="1"/>
          <p:nvPr/>
        </p:nvSpPr>
        <p:spPr>
          <a:xfrm>
            <a:off x="7216587" y="3970610"/>
            <a:ext cx="1177365" cy="461665"/>
          </a:xfrm>
          <a:prstGeom prst="rect">
            <a:avLst/>
          </a:prstGeom>
          <a:noFill/>
        </p:spPr>
        <p:txBody>
          <a:bodyPr wrap="square">
            <a:spAutoFit/>
          </a:bodyPr>
          <a:lstStyle/>
          <a:p>
            <a:r>
              <a:rPr lang="en-GB" sz="2400" dirty="0">
                <a:latin typeface="Calibri Light" panose="020F0302020204030204" pitchFamily="34" charset="0"/>
              </a:rPr>
              <a:t>(B)</a:t>
            </a:r>
          </a:p>
        </p:txBody>
      </p:sp>
      <p:sp>
        <p:nvSpPr>
          <p:cNvPr id="32" name="TextBox 31">
            <a:extLst>
              <a:ext uri="{FF2B5EF4-FFF2-40B4-BE49-F238E27FC236}">
                <a16:creationId xmlns:a16="http://schemas.microsoft.com/office/drawing/2014/main" id="{878BF411-327F-485D-876A-15264810CAE6}"/>
              </a:ext>
            </a:extLst>
          </p:cNvPr>
          <p:cNvSpPr txBox="1"/>
          <p:nvPr/>
        </p:nvSpPr>
        <p:spPr>
          <a:xfrm>
            <a:off x="7210609" y="4497899"/>
            <a:ext cx="1177365" cy="461665"/>
          </a:xfrm>
          <a:prstGeom prst="rect">
            <a:avLst/>
          </a:prstGeom>
          <a:noFill/>
        </p:spPr>
        <p:txBody>
          <a:bodyPr wrap="square">
            <a:spAutoFit/>
          </a:bodyPr>
          <a:lstStyle/>
          <a:p>
            <a:r>
              <a:rPr lang="en-GB" sz="2400" dirty="0">
                <a:latin typeface="Calibri Light" panose="020F0302020204030204" pitchFamily="34" charset="0"/>
              </a:rPr>
              <a:t>(C)</a:t>
            </a:r>
          </a:p>
        </p:txBody>
      </p:sp>
      <p:sp>
        <p:nvSpPr>
          <p:cNvPr id="33" name="TextBox 32">
            <a:extLst>
              <a:ext uri="{FF2B5EF4-FFF2-40B4-BE49-F238E27FC236}">
                <a16:creationId xmlns:a16="http://schemas.microsoft.com/office/drawing/2014/main" id="{437971A8-F127-4F83-B006-533D0AC0942B}"/>
              </a:ext>
            </a:extLst>
          </p:cNvPr>
          <p:cNvSpPr txBox="1"/>
          <p:nvPr/>
        </p:nvSpPr>
        <p:spPr>
          <a:xfrm>
            <a:off x="7228537" y="5150686"/>
            <a:ext cx="1177365" cy="461665"/>
          </a:xfrm>
          <a:prstGeom prst="rect">
            <a:avLst/>
          </a:prstGeom>
          <a:noFill/>
        </p:spPr>
        <p:txBody>
          <a:bodyPr wrap="square">
            <a:spAutoFit/>
          </a:bodyPr>
          <a:lstStyle/>
          <a:p>
            <a:r>
              <a:rPr lang="en-GB" sz="2400" dirty="0">
                <a:latin typeface="Calibri Light" panose="020F0302020204030204" pitchFamily="34" charset="0"/>
              </a:rPr>
              <a:t>(D)</a:t>
            </a:r>
          </a:p>
        </p:txBody>
      </p:sp>
      <p:sp>
        <p:nvSpPr>
          <p:cNvPr id="36" name="TextBox 35">
            <a:extLst>
              <a:ext uri="{FF2B5EF4-FFF2-40B4-BE49-F238E27FC236}">
                <a16:creationId xmlns:a16="http://schemas.microsoft.com/office/drawing/2014/main" id="{F322DA27-7635-4CEA-9295-73E0271AD85A}"/>
              </a:ext>
            </a:extLst>
          </p:cNvPr>
          <p:cNvSpPr txBox="1"/>
          <p:nvPr/>
        </p:nvSpPr>
        <p:spPr>
          <a:xfrm>
            <a:off x="524432" y="6041459"/>
            <a:ext cx="7388413"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plus continuity in                                                         (E)</a:t>
            </a:r>
          </a:p>
        </p:txBody>
      </p:sp>
    </p:spTree>
    <p:extLst>
      <p:ext uri="{BB962C8B-B14F-4D97-AF65-F5344CB8AC3E}">
        <p14:creationId xmlns:p14="http://schemas.microsoft.com/office/powerpoint/2010/main" val="20042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251350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Since the liquid leaves behind a residue we can’t apply a simple global conservation law like in previous cases.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We try a similarity solution of the form</a:t>
            </a: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				with</a:t>
            </a:r>
          </a:p>
        </p:txBody>
      </p:sp>
      <p:pic>
        <p:nvPicPr>
          <p:cNvPr id="3" name="Picture 2">
            <a:extLst>
              <a:ext uri="{FF2B5EF4-FFF2-40B4-BE49-F238E27FC236}">
                <a16:creationId xmlns:a16="http://schemas.microsoft.com/office/drawing/2014/main" id="{71E0FC13-7EEE-4920-BAB6-24FAB6995285}"/>
              </a:ext>
            </a:extLst>
          </p:cNvPr>
          <p:cNvPicPr>
            <a:picLocks noChangeAspect="1"/>
          </p:cNvPicPr>
          <p:nvPr/>
        </p:nvPicPr>
        <p:blipFill>
          <a:blip r:embed="rId3"/>
          <a:stretch>
            <a:fillRect/>
          </a:stretch>
        </p:blipFill>
        <p:spPr>
          <a:xfrm>
            <a:off x="2049930" y="2121285"/>
            <a:ext cx="1733175" cy="687854"/>
          </a:xfrm>
          <a:prstGeom prst="rect">
            <a:avLst/>
          </a:prstGeom>
        </p:spPr>
      </p:pic>
      <p:pic>
        <p:nvPicPr>
          <p:cNvPr id="6" name="Picture 5">
            <a:extLst>
              <a:ext uri="{FF2B5EF4-FFF2-40B4-BE49-F238E27FC236}">
                <a16:creationId xmlns:a16="http://schemas.microsoft.com/office/drawing/2014/main" id="{A038E95E-39DA-4143-BE95-3353D676BE39}"/>
              </a:ext>
            </a:extLst>
          </p:cNvPr>
          <p:cNvPicPr>
            <a:picLocks noChangeAspect="1"/>
          </p:cNvPicPr>
          <p:nvPr/>
        </p:nvPicPr>
        <p:blipFill>
          <a:blip r:embed="rId4"/>
          <a:stretch>
            <a:fillRect/>
          </a:stretch>
        </p:blipFill>
        <p:spPr>
          <a:xfrm>
            <a:off x="4539811" y="2139213"/>
            <a:ext cx="1189857" cy="879205"/>
          </a:xfrm>
          <a:prstGeom prst="rect">
            <a:avLst/>
          </a:prstGeom>
        </p:spPr>
      </p:pic>
      <p:pic>
        <p:nvPicPr>
          <p:cNvPr id="9" name="Picture 8">
            <a:extLst>
              <a:ext uri="{FF2B5EF4-FFF2-40B4-BE49-F238E27FC236}">
                <a16:creationId xmlns:a16="http://schemas.microsoft.com/office/drawing/2014/main" id="{C49E909B-48EA-420C-86A8-A90152170DC6}"/>
              </a:ext>
            </a:extLst>
          </p:cNvPr>
          <p:cNvPicPr>
            <a:picLocks noChangeAspect="1"/>
          </p:cNvPicPr>
          <p:nvPr/>
        </p:nvPicPr>
        <p:blipFill>
          <a:blip r:embed="rId5"/>
          <a:stretch>
            <a:fillRect/>
          </a:stretch>
        </p:blipFill>
        <p:spPr>
          <a:xfrm>
            <a:off x="519953" y="3694745"/>
            <a:ext cx="8169836" cy="1007897"/>
          </a:xfrm>
          <a:prstGeom prst="rect">
            <a:avLst/>
          </a:prstGeom>
        </p:spPr>
      </p:pic>
      <p:pic>
        <p:nvPicPr>
          <p:cNvPr id="12" name="Picture 11">
            <a:extLst>
              <a:ext uri="{FF2B5EF4-FFF2-40B4-BE49-F238E27FC236}">
                <a16:creationId xmlns:a16="http://schemas.microsoft.com/office/drawing/2014/main" id="{566750C2-77FC-4A6D-B30C-539BC29C6AFB}"/>
              </a:ext>
            </a:extLst>
          </p:cNvPr>
          <p:cNvPicPr>
            <a:picLocks noChangeAspect="1"/>
          </p:cNvPicPr>
          <p:nvPr/>
        </p:nvPicPr>
        <p:blipFill>
          <a:blip r:embed="rId6"/>
          <a:stretch>
            <a:fillRect/>
          </a:stretch>
        </p:blipFill>
        <p:spPr>
          <a:xfrm>
            <a:off x="603619" y="4912185"/>
            <a:ext cx="8725647" cy="1839064"/>
          </a:xfrm>
          <a:prstGeom prst="rect">
            <a:avLst/>
          </a:prstGeom>
        </p:spPr>
      </p:pic>
      <p:sp>
        <p:nvSpPr>
          <p:cNvPr id="16" name="TextBox 15">
            <a:extLst>
              <a:ext uri="{FF2B5EF4-FFF2-40B4-BE49-F238E27FC236}">
                <a16:creationId xmlns:a16="http://schemas.microsoft.com/office/drawing/2014/main" id="{12574387-BEED-435D-AA25-23C7B0790049}"/>
              </a:ext>
            </a:extLst>
          </p:cNvPr>
          <p:cNvSpPr txBox="1"/>
          <p:nvPr/>
        </p:nvSpPr>
        <p:spPr>
          <a:xfrm>
            <a:off x="603619" y="2967335"/>
            <a:ext cx="6188634"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This gives</a:t>
            </a:r>
          </a:p>
        </p:txBody>
      </p:sp>
    </p:spTree>
    <p:extLst>
      <p:ext uri="{BB962C8B-B14F-4D97-AF65-F5344CB8AC3E}">
        <p14:creationId xmlns:p14="http://schemas.microsoft.com/office/powerpoint/2010/main" val="36839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6FEC51-80BB-47A1-B2BF-B8D2D9217F0C}"/>
              </a:ext>
            </a:extLst>
          </p:cNvPr>
          <p:cNvPicPr>
            <a:picLocks noChangeAspect="1"/>
          </p:cNvPicPr>
          <p:nvPr/>
        </p:nvPicPr>
        <p:blipFill>
          <a:blip r:embed="rId3"/>
          <a:stretch>
            <a:fillRect/>
          </a:stretch>
        </p:blipFill>
        <p:spPr>
          <a:xfrm>
            <a:off x="4722629" y="1741541"/>
            <a:ext cx="452998" cy="452998"/>
          </a:xfrm>
          <a:prstGeom prst="rect">
            <a:avLst/>
          </a:prstGeom>
        </p:spPr>
      </p:pic>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3621504"/>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We also apply</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as well as continuity in f and f’ at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Unlike in our previous examples, we have no further information to determine </a:t>
            </a:r>
            <a:r>
              <a:rPr lang="el-GR" sz="2400" dirty="0">
                <a:latin typeface="Calibri Light" panose="020F0302020204030204" pitchFamily="34" charset="0"/>
              </a:rPr>
              <a:t>α</a:t>
            </a:r>
            <a:r>
              <a:rPr lang="en-GB" sz="2400" dirty="0">
                <a:latin typeface="Calibri Light" panose="020F0302020204030204" pitchFamily="34" charset="0"/>
              </a:rPr>
              <a:t>.</a:t>
            </a:r>
            <a:br>
              <a:rPr lang="en-GB" sz="2400" dirty="0">
                <a:latin typeface="Calibri Light" panose="020F0302020204030204" pitchFamily="34" charset="0"/>
              </a:rPr>
            </a:br>
            <a:r>
              <a:rPr lang="en-GB" sz="2400" dirty="0">
                <a:latin typeface="Calibri Light" panose="020F0302020204030204" pitchFamily="34" charset="0"/>
              </a:rPr>
              <a:t>So, we press on.</a:t>
            </a:r>
            <a:br>
              <a:rPr lang="en-GB" sz="2400" dirty="0">
                <a:latin typeface="Calibri Light" panose="020F0302020204030204" pitchFamily="34" charset="0"/>
              </a:rPr>
            </a:br>
            <a:endParaRPr lang="en-GB" sz="2400" dirty="0">
              <a:latin typeface="Calibri Light" panose="020F0302020204030204" pitchFamily="34" charset="0"/>
            </a:endParaRPr>
          </a:p>
        </p:txBody>
      </p:sp>
      <p:pic>
        <p:nvPicPr>
          <p:cNvPr id="4" name="Picture 3">
            <a:extLst>
              <a:ext uri="{FF2B5EF4-FFF2-40B4-BE49-F238E27FC236}">
                <a16:creationId xmlns:a16="http://schemas.microsoft.com/office/drawing/2014/main" id="{6AA60A35-C539-4CED-9944-C99AC7BCDD3E}"/>
              </a:ext>
            </a:extLst>
          </p:cNvPr>
          <p:cNvPicPr>
            <a:picLocks noChangeAspect="1"/>
          </p:cNvPicPr>
          <p:nvPr/>
        </p:nvPicPr>
        <p:blipFill>
          <a:blip r:embed="rId4"/>
          <a:stretch>
            <a:fillRect/>
          </a:stretch>
        </p:blipFill>
        <p:spPr>
          <a:xfrm>
            <a:off x="3163981" y="603639"/>
            <a:ext cx="2125196" cy="1101138"/>
          </a:xfrm>
          <a:prstGeom prst="rect">
            <a:avLst/>
          </a:prstGeom>
        </p:spPr>
      </p:pic>
    </p:spTree>
    <p:extLst>
      <p:ext uri="{BB962C8B-B14F-4D97-AF65-F5344CB8AC3E}">
        <p14:creationId xmlns:p14="http://schemas.microsoft.com/office/powerpoint/2010/main" val="11819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Make a change of variable                 </a:t>
            </a:r>
          </a:p>
        </p:txBody>
      </p:sp>
      <p:pic>
        <p:nvPicPr>
          <p:cNvPr id="11" name="Picture 10">
            <a:extLst>
              <a:ext uri="{FF2B5EF4-FFF2-40B4-BE49-F238E27FC236}">
                <a16:creationId xmlns:a16="http://schemas.microsoft.com/office/drawing/2014/main" id="{61FB9C29-3EE5-44D5-9181-EBBE4A5443BE}"/>
              </a:ext>
            </a:extLst>
          </p:cNvPr>
          <p:cNvPicPr>
            <a:picLocks noChangeAspect="1"/>
          </p:cNvPicPr>
          <p:nvPr/>
        </p:nvPicPr>
        <p:blipFill>
          <a:blip r:embed="rId3"/>
          <a:stretch>
            <a:fillRect/>
          </a:stretch>
        </p:blipFill>
        <p:spPr>
          <a:xfrm>
            <a:off x="3971696" y="239734"/>
            <a:ext cx="5249999" cy="548408"/>
          </a:xfrm>
          <a:prstGeom prst="rect">
            <a:avLst/>
          </a:prstGeom>
        </p:spPr>
      </p:pic>
      <p:pic>
        <p:nvPicPr>
          <p:cNvPr id="14" name="Picture 13">
            <a:extLst>
              <a:ext uri="{FF2B5EF4-FFF2-40B4-BE49-F238E27FC236}">
                <a16:creationId xmlns:a16="http://schemas.microsoft.com/office/drawing/2014/main" id="{EB30E0ED-0484-4B1D-8D5A-BE747F4C7C1C}"/>
              </a:ext>
            </a:extLst>
          </p:cNvPr>
          <p:cNvPicPr>
            <a:picLocks noChangeAspect="1"/>
          </p:cNvPicPr>
          <p:nvPr/>
        </p:nvPicPr>
        <p:blipFill>
          <a:blip r:embed="rId4"/>
          <a:stretch>
            <a:fillRect/>
          </a:stretch>
        </p:blipFill>
        <p:spPr>
          <a:xfrm>
            <a:off x="1081742" y="1036396"/>
            <a:ext cx="9406965" cy="1364133"/>
          </a:xfrm>
          <a:prstGeom prst="rect">
            <a:avLst/>
          </a:prstGeom>
        </p:spPr>
      </p:pic>
      <p:pic>
        <p:nvPicPr>
          <p:cNvPr id="3" name="Picture 2">
            <a:extLst>
              <a:ext uri="{FF2B5EF4-FFF2-40B4-BE49-F238E27FC236}">
                <a16:creationId xmlns:a16="http://schemas.microsoft.com/office/drawing/2014/main" id="{E4374A7D-B1FB-4199-9A0E-E508E61988BC}"/>
              </a:ext>
            </a:extLst>
          </p:cNvPr>
          <p:cNvPicPr>
            <a:picLocks noChangeAspect="1"/>
          </p:cNvPicPr>
          <p:nvPr/>
        </p:nvPicPr>
        <p:blipFill>
          <a:blip r:embed="rId5"/>
          <a:stretch>
            <a:fillRect/>
          </a:stretch>
        </p:blipFill>
        <p:spPr>
          <a:xfrm>
            <a:off x="1301284" y="2149651"/>
            <a:ext cx="5231000" cy="2354273"/>
          </a:xfrm>
          <a:prstGeom prst="rect">
            <a:avLst/>
          </a:prstGeom>
        </p:spPr>
      </p:pic>
      <p:sp>
        <p:nvSpPr>
          <p:cNvPr id="9" name="TextBox 8">
            <a:extLst>
              <a:ext uri="{FF2B5EF4-FFF2-40B4-BE49-F238E27FC236}">
                <a16:creationId xmlns:a16="http://schemas.microsoft.com/office/drawing/2014/main" id="{42BADA99-BD64-482B-9032-73783F5468A5}"/>
              </a:ext>
            </a:extLst>
          </p:cNvPr>
          <p:cNvSpPr txBox="1"/>
          <p:nvPr/>
        </p:nvSpPr>
        <p:spPr>
          <a:xfrm>
            <a:off x="794325" y="4897501"/>
            <a:ext cx="11060003"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And continuity in k and k’ at z=</a:t>
            </a:r>
            <a:r>
              <a:rPr lang="en-GB" sz="2400" dirty="0" err="1">
                <a:latin typeface="Calibri Light" panose="020F0302020204030204" pitchFamily="34" charset="0"/>
              </a:rPr>
              <a:t>z</a:t>
            </a:r>
            <a:r>
              <a:rPr lang="en-GB" sz="2400" baseline="-25000" dirty="0" err="1">
                <a:latin typeface="Calibri Light" panose="020F0302020204030204" pitchFamily="34" charset="0"/>
              </a:rPr>
              <a:t>s</a:t>
            </a:r>
            <a:r>
              <a:rPr lang="en-GB" sz="2400" dirty="0">
                <a:latin typeface="Calibri Light" panose="020F0302020204030204" pitchFamily="34" charset="0"/>
              </a:rPr>
              <a:t>.</a:t>
            </a:r>
          </a:p>
        </p:txBody>
      </p:sp>
      <p:sp>
        <p:nvSpPr>
          <p:cNvPr id="10" name="TextBox 9">
            <a:extLst>
              <a:ext uri="{FF2B5EF4-FFF2-40B4-BE49-F238E27FC236}">
                <a16:creationId xmlns:a16="http://schemas.microsoft.com/office/drawing/2014/main" id="{2AC797BE-2199-42B1-8134-08B2323CEB43}"/>
              </a:ext>
            </a:extLst>
          </p:cNvPr>
          <p:cNvSpPr txBox="1"/>
          <p:nvPr/>
        </p:nvSpPr>
        <p:spPr>
          <a:xfrm>
            <a:off x="369996" y="5752743"/>
            <a:ext cx="11060003" cy="93358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This is two second-order ordinary differential equations plus one unknown (</a:t>
            </a:r>
            <a:r>
              <a:rPr lang="en-GB" sz="2400" dirty="0" err="1">
                <a:latin typeface="Calibri Light" panose="020F0302020204030204" pitchFamily="34" charset="0"/>
              </a:rPr>
              <a:t>z</a:t>
            </a:r>
            <a:r>
              <a:rPr lang="en-GB" sz="2400" baseline="-25000" dirty="0" err="1">
                <a:latin typeface="Calibri Light" panose="020F0302020204030204" pitchFamily="34" charset="0"/>
              </a:rPr>
              <a:t>s</a:t>
            </a:r>
            <a:r>
              <a:rPr lang="en-GB" sz="2400" dirty="0">
                <a:latin typeface="Calibri Light" panose="020F0302020204030204" pitchFamily="34" charset="0"/>
              </a:rPr>
              <a:t>). </a:t>
            </a:r>
          </a:p>
          <a:p>
            <a:pPr marL="342900" indent="-342900">
              <a:spcAft>
                <a:spcPts val="800"/>
              </a:spcAft>
              <a:buFont typeface="Arial" panose="020B0604020202020204" pitchFamily="34" charset="0"/>
              <a:buChar char="•"/>
            </a:pPr>
            <a:r>
              <a:rPr lang="en-GB" sz="2400" dirty="0">
                <a:solidFill>
                  <a:srgbClr val="0070C0"/>
                </a:solidFill>
                <a:latin typeface="Calibri Light" panose="020F0302020204030204" pitchFamily="34" charset="0"/>
              </a:rPr>
              <a:t>How many boundary conditions does this require? </a:t>
            </a:r>
          </a:p>
        </p:txBody>
      </p:sp>
    </p:spTree>
    <p:extLst>
      <p:ext uri="{BB962C8B-B14F-4D97-AF65-F5344CB8AC3E}">
        <p14:creationId xmlns:p14="http://schemas.microsoft.com/office/powerpoint/2010/main" val="6785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52B43F6-C00D-4544-AB30-10BF2783ECB1}"/>
              </a:ext>
            </a:extLst>
          </p:cNvPr>
          <p:cNvPicPr>
            <a:picLocks noChangeAspect="1"/>
          </p:cNvPicPr>
          <p:nvPr/>
        </p:nvPicPr>
        <p:blipFill>
          <a:blip r:embed="rId2"/>
          <a:stretch>
            <a:fillRect/>
          </a:stretch>
        </p:blipFill>
        <p:spPr>
          <a:xfrm>
            <a:off x="431423" y="67190"/>
            <a:ext cx="4505325" cy="1400175"/>
          </a:xfrm>
          <a:prstGeom prst="rect">
            <a:avLst/>
          </a:prstGeom>
        </p:spPr>
      </p:pic>
      <p:sp>
        <p:nvSpPr>
          <p:cNvPr id="31" name="TextBox 30">
            <a:extLst>
              <a:ext uri="{FF2B5EF4-FFF2-40B4-BE49-F238E27FC236}">
                <a16:creationId xmlns:a16="http://schemas.microsoft.com/office/drawing/2014/main" id="{82656698-6D6F-4C0F-8722-1B3AF87DF9EE}"/>
              </a:ext>
            </a:extLst>
          </p:cNvPr>
          <p:cNvSpPr txBox="1"/>
          <p:nvPr/>
        </p:nvSpPr>
        <p:spPr>
          <a:xfrm>
            <a:off x="235527" y="1682549"/>
            <a:ext cx="9051655" cy="461665"/>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Calibri Light" panose="020F0302020204030204" pitchFamily="34" charset="0"/>
              </a:rPr>
              <a:t>We can solve this problem analytically (see problem sheet 1).</a:t>
            </a:r>
          </a:p>
        </p:txBody>
      </p:sp>
      <p:pic>
        <p:nvPicPr>
          <p:cNvPr id="33" name="Picture 32">
            <a:extLst>
              <a:ext uri="{FF2B5EF4-FFF2-40B4-BE49-F238E27FC236}">
                <a16:creationId xmlns:a16="http://schemas.microsoft.com/office/drawing/2014/main" id="{6A504A1A-5077-4191-96E9-23588C238440}"/>
              </a:ext>
            </a:extLst>
          </p:cNvPr>
          <p:cNvPicPr>
            <a:picLocks noChangeAspect="1"/>
          </p:cNvPicPr>
          <p:nvPr/>
        </p:nvPicPr>
        <p:blipFill>
          <a:blip r:embed="rId3"/>
          <a:stretch>
            <a:fillRect/>
          </a:stretch>
        </p:blipFill>
        <p:spPr>
          <a:xfrm>
            <a:off x="9367315" y="618014"/>
            <a:ext cx="1780298" cy="464059"/>
          </a:xfrm>
          <a:prstGeom prst="rect">
            <a:avLst/>
          </a:prstGeom>
        </p:spPr>
      </p:pic>
      <p:sp>
        <p:nvSpPr>
          <p:cNvPr id="15" name="TextBox 14">
            <a:extLst>
              <a:ext uri="{FF2B5EF4-FFF2-40B4-BE49-F238E27FC236}">
                <a16:creationId xmlns:a16="http://schemas.microsoft.com/office/drawing/2014/main" id="{1B87F284-9571-4CB1-9770-4C27A233E410}"/>
              </a:ext>
            </a:extLst>
          </p:cNvPr>
          <p:cNvSpPr txBox="1"/>
          <p:nvPr/>
        </p:nvSpPr>
        <p:spPr>
          <a:xfrm>
            <a:off x="235527" y="2248721"/>
            <a:ext cx="10748358" cy="461665"/>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Calibri Light" panose="020F0302020204030204" pitchFamily="34" charset="0"/>
              </a:rPr>
              <a:t>For any initial condition, we appear to evolve to the same final shape. </a:t>
            </a:r>
          </a:p>
        </p:txBody>
      </p:sp>
      <p:pic>
        <p:nvPicPr>
          <p:cNvPr id="3" name="Picture 2">
            <a:extLst>
              <a:ext uri="{FF2B5EF4-FFF2-40B4-BE49-F238E27FC236}">
                <a16:creationId xmlns:a16="http://schemas.microsoft.com/office/drawing/2014/main" id="{85FBA808-DFDB-4CBD-B638-97F8C5B78C0D}"/>
              </a:ext>
            </a:extLst>
          </p:cNvPr>
          <p:cNvPicPr>
            <a:picLocks noChangeAspect="1"/>
          </p:cNvPicPr>
          <p:nvPr/>
        </p:nvPicPr>
        <p:blipFill>
          <a:blip r:embed="rId4"/>
          <a:stretch>
            <a:fillRect/>
          </a:stretch>
        </p:blipFill>
        <p:spPr>
          <a:xfrm>
            <a:off x="296954" y="4746812"/>
            <a:ext cx="5418048" cy="2156162"/>
          </a:xfrm>
          <a:prstGeom prst="rect">
            <a:avLst/>
          </a:prstGeom>
        </p:spPr>
      </p:pic>
      <p:pic>
        <p:nvPicPr>
          <p:cNvPr id="5" name="Picture 4">
            <a:extLst>
              <a:ext uri="{FF2B5EF4-FFF2-40B4-BE49-F238E27FC236}">
                <a16:creationId xmlns:a16="http://schemas.microsoft.com/office/drawing/2014/main" id="{A7090654-C996-4B54-8A59-89E9DB34D819}"/>
              </a:ext>
            </a:extLst>
          </p:cNvPr>
          <p:cNvPicPr>
            <a:picLocks noChangeAspect="1"/>
          </p:cNvPicPr>
          <p:nvPr/>
        </p:nvPicPr>
        <p:blipFill>
          <a:blip r:embed="rId5"/>
          <a:stretch>
            <a:fillRect/>
          </a:stretch>
        </p:blipFill>
        <p:spPr>
          <a:xfrm>
            <a:off x="6631532" y="4639653"/>
            <a:ext cx="5365087" cy="2119240"/>
          </a:xfrm>
          <a:prstGeom prst="rect">
            <a:avLst/>
          </a:prstGeom>
        </p:spPr>
      </p:pic>
      <p:pic>
        <p:nvPicPr>
          <p:cNvPr id="1070" name="Picture 46" descr="\hat{h}(\hat{z},0)=\hat{h}_0(\hat{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4607" y="525031"/>
            <a:ext cx="2814848" cy="5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461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238514" y="266343"/>
            <a:ext cx="11060003" cy="440120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We have six boundary conditions. The sixth condition determines </a:t>
            </a:r>
            <a:r>
              <a:rPr lang="el-GR" sz="2400" dirty="0">
                <a:latin typeface="Calibri Light" panose="020F0302020204030204" pitchFamily="34" charset="0"/>
              </a:rPr>
              <a:t>α</a:t>
            </a:r>
            <a:r>
              <a:rPr lang="en-GB" sz="2400" dirty="0">
                <a:latin typeface="Calibri Light" panose="020F0302020204030204" pitchFamily="34" charset="0"/>
              </a:rPr>
              <a:t>.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This is an</a:t>
            </a:r>
            <a:r>
              <a:rPr lang="en-GB" sz="2400" dirty="0">
                <a:solidFill>
                  <a:srgbClr val="0070C0"/>
                </a:solidFill>
                <a:latin typeface="Calibri Light" panose="020F0302020204030204" pitchFamily="34" charset="0"/>
              </a:rPr>
              <a:t> eigenvalue problem</a:t>
            </a:r>
            <a:r>
              <a:rPr lang="en-GB" sz="2400" dirty="0">
                <a:latin typeface="Calibri Light" panose="020F0302020204030204" pitchFamily="34" charset="0"/>
              </a:rPr>
              <a:t>. </a:t>
            </a:r>
            <a:br>
              <a:rPr lang="en-GB" sz="2400" dirty="0">
                <a:solidFill>
                  <a:srgbClr val="0070C0"/>
                </a:solidFill>
                <a:latin typeface="Calibri Light" panose="020F0302020204030204" pitchFamily="34" charset="0"/>
              </a:rPr>
            </a:br>
            <a:endParaRPr lang="en-GB" sz="2400" dirty="0">
              <a:solidFill>
                <a:srgbClr val="0070C0"/>
              </a:solidFill>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For a given value of κ there is an associated </a:t>
            </a:r>
            <a:r>
              <a:rPr lang="el-GR" sz="2400" dirty="0">
                <a:latin typeface="Calibri Light" panose="020F0302020204030204" pitchFamily="34" charset="0"/>
              </a:rPr>
              <a:t>α</a:t>
            </a:r>
            <a:r>
              <a:rPr lang="en-GB" sz="2400" dirty="0">
                <a:latin typeface="Calibri Light" panose="020F0302020204030204" pitchFamily="34" charset="0"/>
              </a:rPr>
              <a:t> that gives a solution. </a:t>
            </a:r>
          </a:p>
          <a:p>
            <a:pPr marL="342900" indent="-342900">
              <a:spcAft>
                <a:spcPts val="800"/>
              </a:spcAft>
              <a:buFont typeface="Arial" panose="020B0604020202020204" pitchFamily="34" charset="0"/>
              <a:buChar char="•"/>
            </a:pPr>
            <a:endParaRPr lang="en-GB" sz="2400" dirty="0">
              <a:solidFill>
                <a:srgbClr val="0070C0"/>
              </a:solidFill>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The natural similarity variables did not emerge from a scaling argument but instead as part of the solution.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Such problems are called </a:t>
            </a:r>
            <a:r>
              <a:rPr lang="en-GB" sz="2400" dirty="0">
                <a:solidFill>
                  <a:srgbClr val="0070C0"/>
                </a:solidFill>
                <a:latin typeface="Calibri Light" panose="020F0302020204030204" pitchFamily="34" charset="0"/>
              </a:rPr>
              <a:t>similarity solutions of the second kind</a:t>
            </a:r>
            <a:r>
              <a:rPr lang="en-GB" sz="2400" dirty="0">
                <a:latin typeface="Calibri Light" panose="020F0302020204030204" pitchFamily="34" charset="0"/>
              </a:rPr>
              <a:t>. </a:t>
            </a:r>
          </a:p>
        </p:txBody>
      </p:sp>
    </p:spTree>
    <p:extLst>
      <p:ext uri="{BB962C8B-B14F-4D97-AF65-F5344CB8AC3E}">
        <p14:creationId xmlns:p14="http://schemas.microsoft.com/office/powerpoint/2010/main" val="36950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238514" y="266343"/>
            <a:ext cx="11060003" cy="3724096"/>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latin typeface="Calibri Light" panose="020F0302020204030204" pitchFamily="34" charset="0"/>
              </a:rPr>
              <a:t>Importantly, in this case, the similarity solution only provides the shape of the interface up to a constant. Our final scaling moved the unknown </a:t>
            </a:r>
            <a:r>
              <a:rPr lang="el-GR" sz="2400" dirty="0">
                <a:latin typeface="Calibri Light" panose="020F0302020204030204" pitchFamily="34" charset="0"/>
              </a:rPr>
              <a:t>η</a:t>
            </a:r>
            <a:r>
              <a:rPr lang="en-GB" sz="2400" baseline="-25000" dirty="0">
                <a:latin typeface="Calibri Light" panose="020F0302020204030204" pitchFamily="34" charset="0"/>
              </a:rPr>
              <a:t>f</a:t>
            </a:r>
            <a:r>
              <a:rPr lang="en-GB" sz="2400" dirty="0">
                <a:latin typeface="Calibri Light" panose="020F0302020204030204" pitchFamily="34" charset="0"/>
              </a:rPr>
              <a:t> to determine </a:t>
            </a:r>
            <a:r>
              <a:rPr lang="el-GR" sz="2400" dirty="0">
                <a:latin typeface="Calibri Light" panose="020F0302020204030204" pitchFamily="34" charset="0"/>
              </a:rPr>
              <a:t>α</a:t>
            </a:r>
            <a:r>
              <a:rPr lang="en-GB" sz="2400" dirty="0">
                <a:latin typeface="Calibri Light" panose="020F0302020204030204" pitchFamily="34" charset="0"/>
              </a:rPr>
              <a:t> so we are still missing one piece of information. (In our previous example of spreading liquid on a horizontal plate, this came from mass conservation.)</a:t>
            </a:r>
            <a:br>
              <a:rPr lang="en-GB" sz="2400" dirty="0">
                <a:solidFill>
                  <a:srgbClr val="0070C0"/>
                </a:solidFill>
                <a:latin typeface="Calibri Light" panose="020F0302020204030204" pitchFamily="34" charset="0"/>
              </a:rPr>
            </a:br>
            <a:endParaRPr lang="en-GB" sz="2400" dirty="0">
              <a:solidFill>
                <a:srgbClr val="0070C0"/>
              </a:solidFill>
              <a:latin typeface="Calibri Light" panose="020F0302020204030204" pitchFamily="34" charset="0"/>
            </a:endParaRPr>
          </a:p>
          <a:p>
            <a:pPr marL="342900" indent="-342900">
              <a:spcAft>
                <a:spcPts val="800"/>
              </a:spcAft>
              <a:buFont typeface="Arial" panose="020B0604020202020204" pitchFamily="34" charset="0"/>
              <a:buChar char="•"/>
            </a:pPr>
            <a:r>
              <a:rPr lang="en-GB" sz="2400" dirty="0">
                <a:latin typeface="Calibri Light" panose="020F0302020204030204" pitchFamily="34" charset="0"/>
              </a:rPr>
              <a:t>To determine the appropriate scaling we must compare our similarity solution with the full numerical solution at one point in time. </a:t>
            </a: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13458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399879" y="1109024"/>
            <a:ext cx="11060003" cy="4565352"/>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solidFill>
                  <a:srgbClr val="0070C0"/>
                </a:solidFill>
                <a:latin typeface="Calibri Light" panose="020F0302020204030204" pitchFamily="34" charset="0"/>
              </a:rPr>
              <a:t>Scaling laws</a:t>
            </a:r>
            <a:r>
              <a:rPr lang="en-GB" sz="2400" dirty="0">
                <a:latin typeface="Calibri Light" panose="020F0302020204030204" pitchFamily="34" charset="0"/>
              </a:rPr>
              <a:t> can provide a significant amount of information about the solution of a partial differential equation system.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solidFill>
                  <a:srgbClr val="0070C0"/>
                </a:solidFill>
                <a:latin typeface="Calibri Light" panose="020F0302020204030204" pitchFamily="34" charset="0"/>
              </a:rPr>
              <a:t>Similarity solutions of the first kind</a:t>
            </a:r>
            <a:r>
              <a:rPr lang="en-GB" sz="2400" dirty="0">
                <a:latin typeface="Calibri Light" panose="020F0302020204030204" pitchFamily="34" charset="0"/>
              </a:rPr>
              <a:t> provide the full behaviour for long time but does not (always) capture the early-time behaviour (unless this happens to satisfy the initial condition).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solidFill>
                  <a:srgbClr val="0070C0"/>
                </a:solidFill>
                <a:latin typeface="Calibri Light" panose="020F0302020204030204" pitchFamily="34" charset="0"/>
              </a:rPr>
              <a:t>Similarity solutions of the second kind</a:t>
            </a:r>
            <a:r>
              <a:rPr lang="en-GB" sz="2400" dirty="0">
                <a:latin typeface="Calibri Light" panose="020F0302020204030204" pitchFamily="34" charset="0"/>
              </a:rPr>
              <a:t> arise when we cannot fully determine the form of the similarity solution from the governing equation and boundary conditions. This forms an eigenvalue problem. The similarity solution provides the shape up to a scaling constant. </a:t>
            </a:r>
          </a:p>
        </p:txBody>
      </p:sp>
      <p:sp>
        <p:nvSpPr>
          <p:cNvPr id="3" name="TextBox 2">
            <a:extLst>
              <a:ext uri="{FF2B5EF4-FFF2-40B4-BE49-F238E27FC236}">
                <a16:creationId xmlns:a16="http://schemas.microsoft.com/office/drawing/2014/main" id="{F7A7BA23-5219-42F0-A32F-EC7F2A6B512C}"/>
              </a:ext>
            </a:extLst>
          </p:cNvPr>
          <p:cNvSpPr txBox="1"/>
          <p:nvPr/>
        </p:nvSpPr>
        <p:spPr>
          <a:xfrm>
            <a:off x="271385" y="281284"/>
            <a:ext cx="11060003"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Summary </a:t>
            </a:r>
          </a:p>
        </p:txBody>
      </p:sp>
    </p:spTree>
    <p:extLst>
      <p:ext uri="{BB962C8B-B14F-4D97-AF65-F5344CB8AC3E}">
        <p14:creationId xmlns:p14="http://schemas.microsoft.com/office/powerpoint/2010/main" val="22639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399879" y="1109024"/>
            <a:ext cx="11060003" cy="251350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Similarity solutions of the </a:t>
            </a:r>
            <a:r>
              <a:rPr lang="en-GB" sz="2400" dirty="0">
                <a:solidFill>
                  <a:srgbClr val="0070C0"/>
                </a:solidFill>
                <a:latin typeface="Calibri Light" panose="020F0302020204030204" pitchFamily="34" charset="0"/>
              </a:rPr>
              <a:t>second kind </a:t>
            </a:r>
            <a:r>
              <a:rPr lang="en-GB" sz="2400" dirty="0">
                <a:latin typeface="Calibri Light" panose="020F0302020204030204" pitchFamily="34" charset="0"/>
              </a:rPr>
              <a:t>arise when we </a:t>
            </a:r>
            <a:r>
              <a:rPr lang="en-GB" sz="2400" dirty="0">
                <a:solidFill>
                  <a:srgbClr val="0070C0"/>
                </a:solidFill>
                <a:latin typeface="Calibri Light" panose="020F0302020204030204" pitchFamily="34" charset="0"/>
              </a:rPr>
              <a:t>cannot fully determine the form</a:t>
            </a:r>
            <a:r>
              <a:rPr lang="en-GB" sz="2400" dirty="0">
                <a:latin typeface="Calibri Light" panose="020F0302020204030204" pitchFamily="34" charset="0"/>
              </a:rPr>
              <a:t> of the similarity solution from the governing equation and boundary conditions.</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forms an </a:t>
            </a:r>
            <a:r>
              <a:rPr lang="en-GB" sz="2400" dirty="0">
                <a:solidFill>
                  <a:srgbClr val="0070C0"/>
                </a:solidFill>
                <a:latin typeface="Calibri Light" panose="020F0302020204030204" pitchFamily="34" charset="0"/>
              </a:rPr>
              <a:t>eigenvalue problem</a:t>
            </a:r>
            <a:r>
              <a:rPr lang="en-GB" sz="2400" dirty="0">
                <a:latin typeface="Calibri Light" panose="020F0302020204030204" pitchFamily="34" charset="0"/>
              </a:rPr>
              <a:t>.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similarity solutions </a:t>
            </a:r>
            <a:r>
              <a:rPr lang="en-GB" sz="2400" dirty="0">
                <a:solidFill>
                  <a:srgbClr val="0070C0"/>
                </a:solidFill>
                <a:latin typeface="Calibri Light" panose="020F0302020204030204" pitchFamily="34" charset="0"/>
              </a:rPr>
              <a:t>provides the shape up to a scaling constant</a:t>
            </a:r>
            <a:r>
              <a:rPr lang="en-GB" sz="2400" dirty="0">
                <a:latin typeface="Calibri Light" panose="020F0302020204030204" pitchFamily="34" charset="0"/>
              </a:rPr>
              <a:t>. </a:t>
            </a:r>
          </a:p>
        </p:txBody>
      </p:sp>
      <p:sp>
        <p:nvSpPr>
          <p:cNvPr id="3" name="TextBox 2">
            <a:extLst>
              <a:ext uri="{FF2B5EF4-FFF2-40B4-BE49-F238E27FC236}">
                <a16:creationId xmlns:a16="http://schemas.microsoft.com/office/drawing/2014/main" id="{F7A7BA23-5219-42F0-A32F-EC7F2A6B512C}"/>
              </a:ext>
            </a:extLst>
          </p:cNvPr>
          <p:cNvSpPr txBox="1"/>
          <p:nvPr/>
        </p:nvSpPr>
        <p:spPr>
          <a:xfrm>
            <a:off x="271385" y="281284"/>
            <a:ext cx="11060003" cy="461665"/>
          </a:xfrm>
          <a:prstGeom prst="rect">
            <a:avLst/>
          </a:prstGeom>
          <a:noFill/>
        </p:spPr>
        <p:txBody>
          <a:bodyPr wrap="square">
            <a:spAutoFit/>
          </a:bodyPr>
          <a:lstStyle/>
          <a:p>
            <a:pPr>
              <a:spcAft>
                <a:spcPts val="800"/>
              </a:spcAft>
            </a:pPr>
            <a:r>
              <a:rPr lang="en-GB" sz="2400" dirty="0">
                <a:latin typeface="Calibri Light" panose="020F0302020204030204" pitchFamily="34" charset="0"/>
              </a:rPr>
              <a:t>Summary of lecture 4</a:t>
            </a:r>
          </a:p>
        </p:txBody>
      </p:sp>
    </p:spTree>
    <p:extLst>
      <p:ext uri="{BB962C8B-B14F-4D97-AF65-F5344CB8AC3E}">
        <p14:creationId xmlns:p14="http://schemas.microsoft.com/office/powerpoint/2010/main" val="10254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pressive Frozen Lakes Photography">
            <a:extLst>
              <a:ext uri="{FF2B5EF4-FFF2-40B4-BE49-F238E27FC236}">
                <a16:creationId xmlns:a16="http://schemas.microsoft.com/office/drawing/2014/main" id="{1F4475E9-1B2B-4430-98F1-A5FD4CE74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0035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C797BE-2199-42B1-8134-08B2323CEB43}"/>
              </a:ext>
            </a:extLst>
          </p:cNvPr>
          <p:cNvSpPr txBox="1"/>
          <p:nvPr/>
        </p:nvSpPr>
        <p:spPr>
          <a:xfrm>
            <a:off x="399879" y="1109024"/>
            <a:ext cx="11060003" cy="6186309"/>
          </a:xfrm>
          <a:prstGeom prst="rect">
            <a:avLst/>
          </a:prstGeom>
          <a:noFill/>
        </p:spPr>
        <p:txBody>
          <a:bodyPr wrap="square">
            <a:spAutoFit/>
          </a:bodyPr>
          <a:lstStyle/>
          <a:p>
            <a:pPr marL="342900" indent="-342900">
              <a:spcAft>
                <a:spcPts val="800"/>
              </a:spcAft>
              <a:buClr>
                <a:schemeClr val="bg1"/>
              </a:buClr>
              <a:buFont typeface="Arial" panose="020B0604020202020204" pitchFamily="34" charset="0"/>
              <a:buChar char="•"/>
            </a:pPr>
            <a:r>
              <a:rPr lang="en-GB" sz="2400" dirty="0">
                <a:solidFill>
                  <a:schemeClr val="bg1"/>
                </a:solidFill>
                <a:latin typeface="Calibri Light" panose="020F0302020204030204" pitchFamily="34" charset="0"/>
              </a:rPr>
              <a:t>A free boundary problem occurs when the region in which the problem is to be solved is unknown in advance and must be found as part of the solution. </a:t>
            </a:r>
            <a:br>
              <a:rPr lang="en-GB" sz="2400" dirty="0">
                <a:solidFill>
                  <a:schemeClr val="bg1"/>
                </a:solidFill>
                <a:latin typeface="Calibri Light" panose="020F0302020204030204" pitchFamily="34" charset="0"/>
              </a:rPr>
            </a:b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r>
              <a:rPr lang="en-GB" sz="2400" dirty="0">
                <a:solidFill>
                  <a:schemeClr val="bg1"/>
                </a:solidFill>
                <a:latin typeface="Calibri Light" panose="020F0302020204030204" pitchFamily="34" charset="0"/>
              </a:rPr>
              <a:t>One example concerns the freezing or melting of ice. Here, we have to solve for the free boundary between the two phases as well as for the temperature field in each phase. </a:t>
            </a:r>
          </a:p>
          <a:p>
            <a:pPr>
              <a:spcAft>
                <a:spcPts val="800"/>
              </a:spcAft>
              <a:buClr>
                <a:schemeClr val="bg1"/>
              </a:buClr>
            </a:pPr>
            <a:endParaRPr lang="en-GB" sz="2400" dirty="0">
              <a:latin typeface="Calibri Light" panose="020F0302020204030204" pitchFamily="34" charset="0"/>
            </a:endParaRPr>
          </a:p>
        </p:txBody>
      </p:sp>
      <p:sp>
        <p:nvSpPr>
          <p:cNvPr id="3" name="TextBox 2">
            <a:extLst>
              <a:ext uri="{FF2B5EF4-FFF2-40B4-BE49-F238E27FC236}">
                <a16:creationId xmlns:a16="http://schemas.microsoft.com/office/drawing/2014/main" id="{F7A7BA23-5219-42F0-A32F-EC7F2A6B512C}"/>
              </a:ext>
            </a:extLst>
          </p:cNvPr>
          <p:cNvSpPr txBox="1"/>
          <p:nvPr/>
        </p:nvSpPr>
        <p:spPr>
          <a:xfrm>
            <a:off x="271385" y="281284"/>
            <a:ext cx="11060003" cy="461665"/>
          </a:xfrm>
          <a:prstGeom prst="rect">
            <a:avLst/>
          </a:prstGeom>
          <a:noFill/>
        </p:spPr>
        <p:txBody>
          <a:bodyPr wrap="square">
            <a:spAutoFit/>
          </a:bodyPr>
          <a:lstStyle/>
          <a:p>
            <a:pPr algn="ctr">
              <a:spcAft>
                <a:spcPts val="800"/>
              </a:spcAft>
            </a:pPr>
            <a:r>
              <a:rPr lang="en-GB" sz="2400" dirty="0">
                <a:solidFill>
                  <a:schemeClr val="bg1"/>
                </a:solidFill>
                <a:latin typeface="Calibri Light" panose="020F0302020204030204" pitchFamily="34" charset="0"/>
              </a:rPr>
              <a:t>Free boundary problems</a:t>
            </a:r>
          </a:p>
        </p:txBody>
      </p:sp>
    </p:spTree>
    <p:extLst>
      <p:ext uri="{BB962C8B-B14F-4D97-AF65-F5344CB8AC3E}">
        <p14:creationId xmlns:p14="http://schemas.microsoft.com/office/powerpoint/2010/main" val="17740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nowflake crystal">
            <a:extLst>
              <a:ext uri="{FF2B5EF4-FFF2-40B4-BE49-F238E27FC236}">
                <a16:creationId xmlns:a16="http://schemas.microsoft.com/office/drawing/2014/main" id="{F74128B1-3779-4E1C-B922-B38311257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3D3A90-271F-4EA3-B054-4DD726EAADEA}"/>
              </a:ext>
            </a:extLst>
          </p:cNvPr>
          <p:cNvSpPr txBox="1"/>
          <p:nvPr/>
        </p:nvSpPr>
        <p:spPr>
          <a:xfrm>
            <a:off x="259202" y="186809"/>
            <a:ext cx="11060003" cy="2821285"/>
          </a:xfrm>
          <a:prstGeom prst="rect">
            <a:avLst/>
          </a:prstGeom>
          <a:noFill/>
        </p:spPr>
        <p:txBody>
          <a:bodyPr wrap="square">
            <a:spAutoFit/>
          </a:bodyPr>
          <a:lstStyle/>
          <a:p>
            <a:pPr marL="342900" indent="-342900">
              <a:spcAft>
                <a:spcPts val="800"/>
              </a:spcAft>
              <a:buClr>
                <a:schemeClr val="bg1"/>
              </a:buClr>
              <a:buFont typeface="Arial" panose="020B0604020202020204" pitchFamily="34" charset="0"/>
              <a:buChar char="•"/>
            </a:pPr>
            <a:r>
              <a:rPr lang="en-GB" sz="2400" dirty="0">
                <a:solidFill>
                  <a:schemeClr val="bg1"/>
                </a:solidFill>
                <a:latin typeface="Calibri Light" panose="020F0302020204030204" pitchFamily="34" charset="0"/>
              </a:rPr>
              <a:t>The shape of a free boundary as it is formed can be quite exotic.</a:t>
            </a: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8266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1828B11-D61C-4D65-B237-F8F957E56A25}"/>
              </a:ext>
            </a:extLst>
          </p:cNvPr>
          <p:cNvSpPr txBox="1">
            <a:spLocks noChangeArrowheads="1"/>
          </p:cNvSpPr>
          <p:nvPr/>
        </p:nvSpPr>
        <p:spPr bwMode="auto">
          <a:xfrm>
            <a:off x="2557463" y="666750"/>
            <a:ext cx="2982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a:latin typeface="MV Boli" panose="02000500030200090000" pitchFamily="2" charset="0"/>
              </a:rPr>
              <a:t>Masaru Emoto</a:t>
            </a:r>
            <a:endParaRPr lang="en-GB" altLang="en-US" b="1">
              <a:latin typeface="MV Boli" panose="02000500030200090000" pitchFamily="2" charset="0"/>
              <a:ea typeface="MS PGothic" panose="020B0600070205080204" pitchFamily="34" charset="-128"/>
              <a:cs typeface="MV Boli" panose="02000500030200090000" pitchFamily="2" charset="0"/>
            </a:endParaRPr>
          </a:p>
        </p:txBody>
      </p:sp>
      <p:pic>
        <p:nvPicPr>
          <p:cNvPr id="5123" name="Picture 2">
            <a:extLst>
              <a:ext uri="{FF2B5EF4-FFF2-40B4-BE49-F238E27FC236}">
                <a16:creationId xmlns:a16="http://schemas.microsoft.com/office/drawing/2014/main" id="{756BB0E2-689A-4AD3-B480-60BECA2B43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254000"/>
            <a:ext cx="16843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237D01E-2893-4C55-8D1B-EFA79D3AD2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3425" y="2635251"/>
            <a:ext cx="2895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75E4C3F8-4042-4576-B449-28D16AA86CDC}"/>
              </a:ext>
            </a:extLst>
          </p:cNvPr>
          <p:cNvSpPr>
            <a:spLocks noChangeArrowheads="1"/>
          </p:cNvSpPr>
          <p:nvPr/>
        </p:nvSpPr>
        <p:spPr bwMode="auto">
          <a:xfrm>
            <a:off x="2157413" y="5749925"/>
            <a:ext cx="2741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
                <a:schemeClr val="tx1"/>
              </a:buClr>
              <a:buFontTx/>
              <a:buNone/>
            </a:pPr>
            <a:r>
              <a:rPr lang="en-GB" altLang="en-US" sz="2000" dirty="0" err="1">
                <a:latin typeface="Calibri Light" panose="020F0302020204030204" pitchFamily="34" charset="0"/>
              </a:rPr>
              <a:t>Shimanto</a:t>
            </a:r>
            <a:r>
              <a:rPr lang="en-GB" altLang="en-US" sz="2000" dirty="0">
                <a:latin typeface="Calibri Light" panose="020F0302020204030204" pitchFamily="34" charset="0"/>
              </a:rPr>
              <a:t> River, Japan</a:t>
            </a:r>
          </a:p>
        </p:txBody>
      </p:sp>
      <p:pic>
        <p:nvPicPr>
          <p:cNvPr id="6" name="Picture 5">
            <a:extLst>
              <a:ext uri="{FF2B5EF4-FFF2-40B4-BE49-F238E27FC236}">
                <a16:creationId xmlns:a16="http://schemas.microsoft.com/office/drawing/2014/main" id="{18E83F38-2B89-46B0-9785-40378F42DF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4" y="2641601"/>
            <a:ext cx="26701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B20BB2B7-B45D-4686-ADF7-D64259059AAE}"/>
              </a:ext>
            </a:extLst>
          </p:cNvPr>
          <p:cNvSpPr>
            <a:spLocks noChangeArrowheads="1"/>
          </p:cNvSpPr>
          <p:nvPr/>
        </p:nvSpPr>
        <p:spPr bwMode="auto">
          <a:xfrm>
            <a:off x="6767513" y="5595939"/>
            <a:ext cx="274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chemeClr val="tx1"/>
              </a:buClr>
              <a:buFontTx/>
              <a:buNone/>
            </a:pPr>
            <a:r>
              <a:rPr lang="en-GB" altLang="en-US" sz="2000" dirty="0">
                <a:latin typeface="Calibri Light" panose="020F0302020204030204" pitchFamily="34" charset="0"/>
              </a:rPr>
              <a:t>Mount Cook Glacier, New Zealand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1F6D11E4-AADF-4380-B341-BB03D8DC541F}"/>
              </a:ext>
            </a:extLst>
          </p:cNvPr>
          <p:cNvSpPr>
            <a:spLocks noChangeArrowheads="1"/>
          </p:cNvSpPr>
          <p:nvPr/>
        </p:nvSpPr>
        <p:spPr bwMode="auto">
          <a:xfrm>
            <a:off x="2159001" y="3859214"/>
            <a:ext cx="274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chemeClr val="tx1"/>
              </a:buClr>
              <a:buFontTx/>
              <a:buNone/>
            </a:pPr>
            <a:r>
              <a:rPr lang="en-GB" altLang="en-US" sz="2000" dirty="0">
                <a:latin typeface="Calibri Light" panose="020F0302020204030204" pitchFamily="34" charset="0"/>
              </a:rPr>
              <a:t>Playing Imagine by John Lennon to the water</a:t>
            </a:r>
          </a:p>
        </p:txBody>
      </p:sp>
      <p:pic>
        <p:nvPicPr>
          <p:cNvPr id="4" name="Picture 3">
            <a:extLst>
              <a:ext uri="{FF2B5EF4-FFF2-40B4-BE49-F238E27FC236}">
                <a16:creationId xmlns:a16="http://schemas.microsoft.com/office/drawing/2014/main" id="{C4D70723-E731-4D9A-B8AD-19513CFEF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938214"/>
            <a:ext cx="28321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1E4DDD9E-1F1A-410E-AD98-74902F9AC25E}"/>
              </a:ext>
            </a:extLst>
          </p:cNvPr>
          <p:cNvSpPr>
            <a:spLocks noChangeArrowheads="1"/>
          </p:cNvSpPr>
          <p:nvPr/>
        </p:nvSpPr>
        <p:spPr bwMode="auto">
          <a:xfrm>
            <a:off x="6921501" y="3859214"/>
            <a:ext cx="274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chemeClr val="tx1"/>
              </a:buClr>
              <a:buFontTx/>
              <a:buNone/>
            </a:pPr>
            <a:r>
              <a:rPr lang="en-GB" altLang="en-US" sz="2000" dirty="0">
                <a:latin typeface="Calibri Light" panose="020F0302020204030204" pitchFamily="34" charset="0"/>
              </a:rPr>
              <a:t>Showing the water a photo of an elephant</a:t>
            </a:r>
          </a:p>
        </p:txBody>
      </p:sp>
      <p:pic>
        <p:nvPicPr>
          <p:cNvPr id="7" name="Picture 6">
            <a:extLst>
              <a:ext uri="{FF2B5EF4-FFF2-40B4-BE49-F238E27FC236}">
                <a16:creationId xmlns:a16="http://schemas.microsoft.com/office/drawing/2014/main" id="{D629EF2E-580E-4999-94BC-005B898DA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3401" y="938214"/>
            <a:ext cx="28479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99879" y="1109024"/>
            <a:ext cx="6391689" cy="3990836"/>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Steel plates are welded together by attaching electrodes to the edges and then passing a current through.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heats the metal, causing the plates to melt. When the current is switched off, the liquid metal solidifies and the two plates are welded together.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sp>
        <p:nvSpPr>
          <p:cNvPr id="7" name="TextBox 6">
            <a:extLst>
              <a:ext uri="{FF2B5EF4-FFF2-40B4-BE49-F238E27FC236}">
                <a16:creationId xmlns:a16="http://schemas.microsoft.com/office/drawing/2014/main" id="{CA551984-55D6-4E4C-843B-2BB34F85B526}"/>
              </a:ext>
            </a:extLst>
          </p:cNvPr>
          <p:cNvSpPr txBox="1"/>
          <p:nvPr/>
        </p:nvSpPr>
        <p:spPr>
          <a:xfrm>
            <a:off x="250093" y="184971"/>
            <a:ext cx="6096000" cy="461665"/>
          </a:xfrm>
          <a:prstGeom prst="rect">
            <a:avLst/>
          </a:prstGeom>
          <a:noFill/>
        </p:spPr>
        <p:txBody>
          <a:bodyPr wrap="square">
            <a:spAutoFit/>
          </a:bodyPr>
          <a:lstStyle/>
          <a:p>
            <a:r>
              <a:rPr lang="en-GB" sz="2400" dirty="0">
                <a:latin typeface="Calibri Light" panose="020F0302020204030204" pitchFamily="34" charset="0"/>
              </a:rPr>
              <a:t>Industrial problem: electric welding</a:t>
            </a:r>
          </a:p>
        </p:txBody>
      </p:sp>
      <p:pic>
        <p:nvPicPr>
          <p:cNvPr id="2052" name="Picture 4" descr="Image result for welded plates">
            <a:extLst>
              <a:ext uri="{FF2B5EF4-FFF2-40B4-BE49-F238E27FC236}">
                <a16:creationId xmlns:a16="http://schemas.microsoft.com/office/drawing/2014/main" id="{162574D8-64BB-4B6C-9E66-1EA62DAAF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680" y="382954"/>
            <a:ext cx="4566437" cy="35091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D57B06-819A-43EA-97A6-76FAA9B235F8}"/>
              </a:ext>
            </a:extLst>
          </p:cNvPr>
          <p:cNvSpPr txBox="1"/>
          <p:nvPr/>
        </p:nvSpPr>
        <p:spPr>
          <a:xfrm>
            <a:off x="399879" y="4615814"/>
            <a:ext cx="10957169" cy="204158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How long should the current be applied to ensure the metal melts without melting the entire plates?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How long should the plates be left once the current has been switched off to ensure that they have solidified completely? </a:t>
            </a:r>
          </a:p>
        </p:txBody>
      </p:sp>
    </p:spTree>
    <p:extLst>
      <p:ext uri="{BB962C8B-B14F-4D97-AF65-F5344CB8AC3E}">
        <p14:creationId xmlns:p14="http://schemas.microsoft.com/office/powerpoint/2010/main" val="13601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99879" y="1109024"/>
            <a:ext cx="11119998" cy="3518912"/>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Consider a slab of initially solid material occupying the region 0 &lt; x &lt; a. The temperature T(</a:t>
            </a:r>
            <a:r>
              <a:rPr lang="en-GB" sz="2400" dirty="0" err="1">
                <a:latin typeface="Calibri Light" panose="020F0302020204030204" pitchFamily="34" charset="0"/>
              </a:rPr>
              <a:t>x,t</a:t>
            </a:r>
            <a:r>
              <a:rPr lang="en-GB" sz="2400" dirty="0">
                <a:latin typeface="Calibri Light" panose="020F0302020204030204" pitchFamily="34" charset="0"/>
              </a:rPr>
              <a:t>) in the slab satisfies the heat equation:</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Suppose the slab is initially at a uniform temperature T</a:t>
            </a:r>
            <a:r>
              <a:rPr lang="en-GB" sz="2400" baseline="-25000" dirty="0">
                <a:latin typeface="Calibri Light" panose="020F0302020204030204" pitchFamily="34" charset="0"/>
              </a:rPr>
              <a:t>0</a:t>
            </a:r>
            <a:r>
              <a:rPr lang="en-GB" sz="2400" dirty="0">
                <a:latin typeface="Calibri Light" panose="020F0302020204030204" pitchFamily="34" charset="0"/>
              </a:rPr>
              <a:t> and the face x = a is insulated, while the temperature of the face at x = 0 is suddenly increased to a temperature T</a:t>
            </a:r>
            <a:r>
              <a:rPr lang="en-GB" sz="2400" baseline="-25000" dirty="0">
                <a:latin typeface="Calibri Light" panose="020F0302020204030204" pitchFamily="34" charset="0"/>
              </a:rPr>
              <a:t>1</a:t>
            </a:r>
            <a:r>
              <a:rPr lang="en-GB" sz="2400" dirty="0">
                <a:latin typeface="Calibri Light" panose="020F0302020204030204" pitchFamily="34" charset="0"/>
              </a:rPr>
              <a:t> &gt; T</a:t>
            </a:r>
            <a:r>
              <a:rPr lang="en-GB" sz="2400" baseline="-25000" dirty="0">
                <a:latin typeface="Calibri Light" panose="020F0302020204030204" pitchFamily="34" charset="0"/>
              </a:rPr>
              <a:t>0</a:t>
            </a:r>
            <a:r>
              <a:rPr lang="en-GB" sz="2400" dirty="0">
                <a:latin typeface="Calibri Light" panose="020F0302020204030204" pitchFamily="34" charset="0"/>
              </a:rPr>
              <a:t>:</a:t>
            </a:r>
          </a:p>
        </p:txBody>
      </p:sp>
      <p:sp>
        <p:nvSpPr>
          <p:cNvPr id="7" name="TextBox 6">
            <a:extLst>
              <a:ext uri="{FF2B5EF4-FFF2-40B4-BE49-F238E27FC236}">
                <a16:creationId xmlns:a16="http://schemas.microsoft.com/office/drawing/2014/main" id="{CA551984-55D6-4E4C-843B-2BB34F85B526}"/>
              </a:ext>
            </a:extLst>
          </p:cNvPr>
          <p:cNvSpPr txBox="1"/>
          <p:nvPr/>
        </p:nvSpPr>
        <p:spPr>
          <a:xfrm>
            <a:off x="250093" y="184971"/>
            <a:ext cx="6096000" cy="461665"/>
          </a:xfrm>
          <a:prstGeom prst="rect">
            <a:avLst/>
          </a:prstGeom>
          <a:noFill/>
        </p:spPr>
        <p:txBody>
          <a:bodyPr wrap="square">
            <a:spAutoFit/>
          </a:bodyPr>
          <a:lstStyle/>
          <a:p>
            <a:r>
              <a:rPr lang="en-GB" sz="2400" dirty="0">
                <a:latin typeface="Calibri Light" panose="020F0302020204030204" pitchFamily="34" charset="0"/>
              </a:rPr>
              <a:t>One-dimensional Stefan problem </a:t>
            </a:r>
          </a:p>
        </p:txBody>
      </p:sp>
      <p:pic>
        <p:nvPicPr>
          <p:cNvPr id="3" name="Picture 2">
            <a:extLst>
              <a:ext uri="{FF2B5EF4-FFF2-40B4-BE49-F238E27FC236}">
                <a16:creationId xmlns:a16="http://schemas.microsoft.com/office/drawing/2014/main" id="{D29C6D27-2ADF-48F6-A46E-0260196DB6D3}"/>
              </a:ext>
            </a:extLst>
          </p:cNvPr>
          <p:cNvPicPr>
            <a:picLocks noChangeAspect="1"/>
          </p:cNvPicPr>
          <p:nvPr/>
        </p:nvPicPr>
        <p:blipFill>
          <a:blip r:embed="rId3"/>
          <a:stretch>
            <a:fillRect/>
          </a:stretch>
        </p:blipFill>
        <p:spPr>
          <a:xfrm>
            <a:off x="3999419" y="1959255"/>
            <a:ext cx="3219450" cy="1266825"/>
          </a:xfrm>
          <a:prstGeom prst="rect">
            <a:avLst/>
          </a:prstGeom>
        </p:spPr>
      </p:pic>
      <p:pic>
        <p:nvPicPr>
          <p:cNvPr id="9" name="Picture 8">
            <a:extLst>
              <a:ext uri="{FF2B5EF4-FFF2-40B4-BE49-F238E27FC236}">
                <a16:creationId xmlns:a16="http://schemas.microsoft.com/office/drawing/2014/main" id="{C273222C-EE03-44F5-93A6-1DAA3641D9EF}"/>
              </a:ext>
            </a:extLst>
          </p:cNvPr>
          <p:cNvPicPr>
            <a:picLocks noChangeAspect="1"/>
          </p:cNvPicPr>
          <p:nvPr/>
        </p:nvPicPr>
        <p:blipFill>
          <a:blip r:embed="rId4"/>
          <a:stretch>
            <a:fillRect/>
          </a:stretch>
        </p:blipFill>
        <p:spPr>
          <a:xfrm>
            <a:off x="332800" y="4715186"/>
            <a:ext cx="11062029" cy="887009"/>
          </a:xfrm>
          <a:prstGeom prst="rect">
            <a:avLst/>
          </a:prstGeom>
        </p:spPr>
      </p:pic>
      <p:sp>
        <p:nvSpPr>
          <p:cNvPr id="14" name="TextBox 13">
            <a:extLst>
              <a:ext uri="{FF2B5EF4-FFF2-40B4-BE49-F238E27FC236}">
                <a16:creationId xmlns:a16="http://schemas.microsoft.com/office/drawing/2014/main" id="{F4A51F65-ADC0-448C-88DF-59377417DDF2}"/>
              </a:ext>
            </a:extLst>
          </p:cNvPr>
          <p:cNvSpPr txBox="1"/>
          <p:nvPr/>
        </p:nvSpPr>
        <p:spPr>
          <a:xfrm>
            <a:off x="391416" y="5884891"/>
            <a:ext cx="10944798" cy="1302921"/>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If T</a:t>
            </a:r>
            <a:r>
              <a:rPr lang="en-GB" sz="2400" baseline="-25000" dirty="0">
                <a:latin typeface="Calibri Light" panose="020F0302020204030204" pitchFamily="34" charset="0"/>
              </a:rPr>
              <a:t>1</a:t>
            </a:r>
            <a:r>
              <a:rPr lang="en-GB" sz="2400" dirty="0">
                <a:latin typeface="Calibri Light" panose="020F0302020204030204" pitchFamily="34" charset="0"/>
              </a:rPr>
              <a:t> is high enough the solid will melt and become liquid in some neighbourhood of x = 0.</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35277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74813" y="171166"/>
            <a:ext cx="10878590"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latin typeface="Calibri Light" panose="020F0302020204030204" pitchFamily="34" charset="0"/>
              </a:rPr>
              <a:t>Can we extract what this universal shape is? </a:t>
            </a:r>
          </a:p>
          <a:p>
            <a:pPr marL="285750" indent="-285750">
              <a:buFont typeface="Arial" panose="020B0604020202020204" pitchFamily="34" charset="0"/>
              <a:buChar char="•"/>
            </a:pPr>
            <a:r>
              <a:rPr lang="en-GB" sz="2400" dirty="0">
                <a:latin typeface="Calibri Light" panose="020F0302020204030204" pitchFamily="34" charset="0"/>
              </a:rPr>
              <a:t>First, non-</a:t>
            </a:r>
            <a:r>
              <a:rPr lang="en-GB" sz="2400" dirty="0" err="1">
                <a:latin typeface="Calibri Light" panose="020F0302020204030204" pitchFamily="34" charset="0"/>
              </a:rPr>
              <a:t>dimensionalize</a:t>
            </a:r>
            <a:r>
              <a:rPr lang="en-GB" sz="2400" dirty="0">
                <a:latin typeface="Calibri Light" panose="020F0302020204030204" pitchFamily="34" charset="0"/>
              </a:rPr>
              <a:t>: </a:t>
            </a:r>
          </a:p>
        </p:txBody>
      </p:sp>
      <p:pic>
        <p:nvPicPr>
          <p:cNvPr id="7" name="Picture 6">
            <a:extLst>
              <a:ext uri="{FF2B5EF4-FFF2-40B4-BE49-F238E27FC236}">
                <a16:creationId xmlns:a16="http://schemas.microsoft.com/office/drawing/2014/main" id="{168CF294-6024-4A0D-B58F-E016B5510080}"/>
              </a:ext>
            </a:extLst>
          </p:cNvPr>
          <p:cNvPicPr>
            <a:picLocks noChangeAspect="1"/>
          </p:cNvPicPr>
          <p:nvPr/>
        </p:nvPicPr>
        <p:blipFill>
          <a:blip r:embed="rId3"/>
          <a:stretch>
            <a:fillRect/>
          </a:stretch>
        </p:blipFill>
        <p:spPr>
          <a:xfrm>
            <a:off x="930688" y="1079107"/>
            <a:ext cx="9429750" cy="828675"/>
          </a:xfrm>
          <a:prstGeom prst="rect">
            <a:avLst/>
          </a:prstGeom>
        </p:spPr>
      </p:pic>
      <p:sp>
        <p:nvSpPr>
          <p:cNvPr id="15" name="TextBox 14">
            <a:extLst>
              <a:ext uri="{FF2B5EF4-FFF2-40B4-BE49-F238E27FC236}">
                <a16:creationId xmlns:a16="http://schemas.microsoft.com/office/drawing/2014/main" id="{E01E500C-4843-4299-AEB8-E6B9F9962E2B}"/>
              </a:ext>
            </a:extLst>
          </p:cNvPr>
          <p:cNvSpPr txBox="1"/>
          <p:nvPr/>
        </p:nvSpPr>
        <p:spPr>
          <a:xfrm>
            <a:off x="74813" y="3006391"/>
            <a:ext cx="10878590"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latin typeface="Calibri Light" panose="020F0302020204030204" pitchFamily="34" charset="0"/>
              </a:rPr>
              <a:t>There is no natural length or height scale.</a:t>
            </a:r>
          </a:p>
          <a:p>
            <a:pPr marL="285750" indent="-285750">
              <a:spcAft>
                <a:spcPts val="600"/>
              </a:spcAft>
              <a:buFont typeface="Arial" panose="020B0604020202020204" pitchFamily="34" charset="0"/>
              <a:buChar char="•"/>
            </a:pPr>
            <a:r>
              <a:rPr lang="en-GB" sz="2400" dirty="0">
                <a:latin typeface="Calibri Light" panose="020F0302020204030204" pitchFamily="34" charset="0"/>
              </a:rPr>
              <a:t>We could chose these using the initial conditions, but there is nothing inherent in the problem to specify these. </a:t>
            </a:r>
          </a:p>
        </p:txBody>
      </p:sp>
      <p:pic>
        <p:nvPicPr>
          <p:cNvPr id="17" name="Picture 16">
            <a:extLst>
              <a:ext uri="{FF2B5EF4-FFF2-40B4-BE49-F238E27FC236}">
                <a16:creationId xmlns:a16="http://schemas.microsoft.com/office/drawing/2014/main" id="{D398EF2E-FBED-42D9-BB63-3A8EB9732709}"/>
              </a:ext>
            </a:extLst>
          </p:cNvPr>
          <p:cNvPicPr>
            <a:picLocks noChangeAspect="1"/>
          </p:cNvPicPr>
          <p:nvPr/>
        </p:nvPicPr>
        <p:blipFill>
          <a:blip r:embed="rId4"/>
          <a:stretch>
            <a:fillRect/>
          </a:stretch>
        </p:blipFill>
        <p:spPr>
          <a:xfrm>
            <a:off x="3716750" y="5090389"/>
            <a:ext cx="3857625" cy="1266825"/>
          </a:xfrm>
          <a:prstGeom prst="rect">
            <a:avLst/>
          </a:prstGeom>
        </p:spPr>
      </p:pic>
    </p:spTree>
    <p:extLst>
      <p:ext uri="{BB962C8B-B14F-4D97-AF65-F5344CB8AC3E}">
        <p14:creationId xmlns:p14="http://schemas.microsoft.com/office/powerpoint/2010/main" val="18156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466794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If the slab melts, we must seek a solution in which the slab is liquid in 0 &lt; x &lt; s(t) and solid in s(t) &lt; x &lt; a, where x = s(t) is the free boundary separating the liquid and solid phases.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s(t) is unknown in advance and must be found as part of the solution.</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have to solve the heat equation in both solid and liquid phases, with different values of the parameters ρ, c and k in each phase.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also need to impose conditions at the free boundary x = s(t). </a:t>
            </a:r>
            <a:br>
              <a:rPr lang="en-GB" sz="2400" dirty="0">
                <a:latin typeface="Calibri Light" panose="020F0302020204030204" pitchFamily="34" charset="0"/>
              </a:rPr>
            </a:br>
            <a:endParaRPr lang="en-GB" sz="2400" dirty="0">
              <a:latin typeface="Calibri Light" panose="020F0302020204030204" pitchFamily="34" charset="0"/>
            </a:endParaRPr>
          </a:p>
        </p:txBody>
      </p:sp>
    </p:spTree>
    <p:extLst>
      <p:ext uri="{BB962C8B-B14F-4D97-AF65-F5344CB8AC3E}">
        <p14:creationId xmlns:p14="http://schemas.microsoft.com/office/powerpoint/2010/main" val="22997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1877437"/>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First we assume that the phase change happens at a known melting temperature so</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Since the temperature is continuous, this applies on both sides of the free boundary. </a:t>
            </a:r>
          </a:p>
        </p:txBody>
      </p:sp>
      <p:pic>
        <p:nvPicPr>
          <p:cNvPr id="3" name="Picture 2">
            <a:extLst>
              <a:ext uri="{FF2B5EF4-FFF2-40B4-BE49-F238E27FC236}">
                <a16:creationId xmlns:a16="http://schemas.microsoft.com/office/drawing/2014/main" id="{F0C22661-303D-4DA5-AC35-F064A32E0A87}"/>
              </a:ext>
            </a:extLst>
          </p:cNvPr>
          <p:cNvPicPr>
            <a:picLocks noChangeAspect="1"/>
          </p:cNvPicPr>
          <p:nvPr/>
        </p:nvPicPr>
        <p:blipFill>
          <a:blip r:embed="rId3"/>
          <a:stretch>
            <a:fillRect/>
          </a:stretch>
        </p:blipFill>
        <p:spPr>
          <a:xfrm>
            <a:off x="4282098" y="973626"/>
            <a:ext cx="2533650" cy="581025"/>
          </a:xfrm>
          <a:prstGeom prst="rect">
            <a:avLst/>
          </a:prstGeom>
        </p:spPr>
      </p:pic>
    </p:spTree>
    <p:extLst>
      <p:ext uri="{BB962C8B-B14F-4D97-AF65-F5344CB8AC3E}">
        <p14:creationId xmlns:p14="http://schemas.microsoft.com/office/powerpoint/2010/main" val="273326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5775940"/>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second condition comes from an energy balance. At a fixed boundary, the heat flux coming in from one side must equal the heat flux exiting from the other side, i.e., q = −</a:t>
            </a:r>
            <a:r>
              <a:rPr lang="en-GB" sz="2400" dirty="0" err="1">
                <a:latin typeface="Calibri Light" panose="020F0302020204030204" pitchFamily="34" charset="0"/>
              </a:rPr>
              <a:t>k∂T</a:t>
            </a:r>
            <a:r>
              <a:rPr lang="en-GB" sz="2400" dirty="0">
                <a:latin typeface="Calibri Light" panose="020F0302020204030204" pitchFamily="34" charset="0"/>
              </a:rPr>
              <a:t> /∂x must be continuous.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However, at a moving interface, we must also consider the energy associated with the phase change, known as the latent heat L.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latent heat acts as an energy source or sink at a moving solid–liquid interface, and the resulting boundary condition </a:t>
            </a: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is called the </a:t>
            </a:r>
            <a:r>
              <a:rPr lang="en-GB" sz="2400" dirty="0">
                <a:solidFill>
                  <a:srgbClr val="0070C0"/>
                </a:solidFill>
                <a:latin typeface="Calibri Light" panose="020F0302020204030204" pitchFamily="34" charset="0"/>
              </a:rPr>
              <a:t>Stefan condition</a:t>
            </a:r>
            <a:r>
              <a:rPr lang="en-GB" sz="2400" dirty="0">
                <a:latin typeface="Calibri Light" panose="020F0302020204030204" pitchFamily="34" charset="0"/>
              </a:rPr>
              <a:t>. </a:t>
            </a:r>
          </a:p>
        </p:txBody>
      </p:sp>
      <p:pic>
        <p:nvPicPr>
          <p:cNvPr id="6" name="Picture 5">
            <a:extLst>
              <a:ext uri="{FF2B5EF4-FFF2-40B4-BE49-F238E27FC236}">
                <a16:creationId xmlns:a16="http://schemas.microsoft.com/office/drawing/2014/main" id="{065D9975-9EB2-4D23-9D58-F65BB598A798}"/>
              </a:ext>
            </a:extLst>
          </p:cNvPr>
          <p:cNvPicPr>
            <a:picLocks noChangeAspect="1"/>
          </p:cNvPicPr>
          <p:nvPr/>
        </p:nvPicPr>
        <p:blipFill>
          <a:blip r:embed="rId3"/>
          <a:stretch>
            <a:fillRect/>
          </a:stretch>
        </p:blipFill>
        <p:spPr>
          <a:xfrm>
            <a:off x="2901539" y="4097460"/>
            <a:ext cx="5924550" cy="1085850"/>
          </a:xfrm>
          <a:prstGeom prst="rect">
            <a:avLst/>
          </a:prstGeom>
        </p:spPr>
      </p:pic>
    </p:spTree>
    <p:extLst>
      <p:ext uri="{BB962C8B-B14F-4D97-AF65-F5344CB8AC3E}">
        <p14:creationId xmlns:p14="http://schemas.microsoft.com/office/powerpoint/2010/main" val="15853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2985433"/>
          </a:xfrm>
          <a:prstGeom prst="rect">
            <a:avLst/>
          </a:prstGeom>
          <a:noFill/>
        </p:spPr>
        <p:txBody>
          <a:bodyPr wrap="square">
            <a:spAutoFit/>
          </a:bodyPr>
          <a:lstStyle/>
          <a:p>
            <a:pPr>
              <a:spcAft>
                <a:spcPts val="800"/>
              </a:spcAft>
              <a:buClr>
                <a:schemeClr val="tx1"/>
              </a:buClr>
            </a:pPr>
            <a:r>
              <a:rPr lang="en-GB" sz="2400" dirty="0">
                <a:latin typeface="Calibri Light" panose="020F0302020204030204" pitchFamily="34" charset="0"/>
              </a:rPr>
              <a:t>Assumptions</a:t>
            </a: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assumed that the heat flux is purely due to thermal conductivity. If the liquid flows at all, then there will also be a contribution due to convection.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assumed that the solid and liquid have the same density. If there is a change in density as the material melts, this would induce a velocity.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3219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3354765"/>
          </a:xfrm>
          <a:prstGeom prst="rect">
            <a:avLst/>
          </a:prstGeom>
          <a:noFill/>
        </p:spPr>
        <p:txBody>
          <a:bodyPr wrap="square">
            <a:spAutoFit/>
          </a:bodyPr>
          <a:lstStyle/>
          <a:p>
            <a:pPr>
              <a:spcAft>
                <a:spcPts val="800"/>
              </a:spcAft>
              <a:buClr>
                <a:schemeClr val="tx1"/>
              </a:buClr>
            </a:pPr>
            <a:r>
              <a:rPr lang="en-GB" sz="2400" dirty="0">
                <a:latin typeface="Calibri Light" panose="020F0302020204030204" pitchFamily="34" charset="0"/>
              </a:rPr>
              <a:t>One-phase Stefan problem </a:t>
            </a: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Assume that ρ, c and k are all constant on either side of the solid–liquid interface.</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Suppose that the initial temperature T</a:t>
            </a:r>
            <a:r>
              <a:rPr lang="en-GB" sz="2400" baseline="-25000" dirty="0">
                <a:latin typeface="Calibri Light" panose="020F0302020204030204" pitchFamily="34" charset="0"/>
              </a:rPr>
              <a:t>0</a:t>
            </a:r>
            <a:r>
              <a:rPr lang="en-GB" sz="2400" dirty="0">
                <a:latin typeface="Calibri Light" panose="020F0302020204030204" pitchFamily="34" charset="0"/>
              </a:rPr>
              <a:t> is equal to the melting temperature T</a:t>
            </a:r>
            <a:r>
              <a:rPr lang="en-GB" sz="2400" baseline="-25000" dirty="0">
                <a:latin typeface="Calibri Light" panose="020F0302020204030204" pitchFamily="34" charset="0"/>
              </a:rPr>
              <a:t>m</a:t>
            </a:r>
            <a:r>
              <a:rPr lang="en-GB" sz="2400" dirty="0">
                <a:latin typeface="Calibri Light" panose="020F0302020204030204" pitchFamily="34" charset="0"/>
              </a:rPr>
              <a:t>. This means that the solid region s(t) &lt; x &lt; a is always at temperature T</a:t>
            </a:r>
            <a:r>
              <a:rPr lang="en-GB" sz="2400" baseline="-25000" dirty="0">
                <a:latin typeface="Calibri Light" panose="020F0302020204030204" pitchFamily="34" charset="0"/>
              </a:rPr>
              <a:t>m</a:t>
            </a:r>
            <a:r>
              <a:rPr lang="en-GB" sz="2400" dirty="0">
                <a:latin typeface="Calibri Light" panose="020F0302020204030204" pitchFamily="34" charset="0"/>
              </a:rPr>
              <a:t> and we only need to solve the heat equation in the liquid phase 0 &lt; x &lt; s(t).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is a </a:t>
            </a:r>
            <a:r>
              <a:rPr lang="en-GB" sz="2400" dirty="0">
                <a:solidFill>
                  <a:srgbClr val="0070C0"/>
                </a:solidFill>
                <a:latin typeface="Calibri Light" panose="020F0302020204030204" pitchFamily="34" charset="0"/>
              </a:rPr>
              <a:t>one-phase Stefan problem</a:t>
            </a:r>
            <a:r>
              <a:rPr lang="en-GB" sz="2400" dirty="0">
                <a:latin typeface="Calibri Light" panose="020F0302020204030204" pitchFamily="34" charset="0"/>
              </a:rPr>
              <a:t>. </a:t>
            </a:r>
          </a:p>
        </p:txBody>
      </p:sp>
    </p:spTree>
    <p:extLst>
      <p:ext uri="{BB962C8B-B14F-4D97-AF65-F5344CB8AC3E}">
        <p14:creationId xmlns:p14="http://schemas.microsoft.com/office/powerpoint/2010/main" val="25592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Non-</a:t>
            </a:r>
            <a:r>
              <a:rPr lang="en-GB" sz="2400" dirty="0" err="1">
                <a:latin typeface="Calibri Light" panose="020F0302020204030204" pitchFamily="34" charset="0"/>
              </a:rPr>
              <a:t>dimensionalize</a:t>
            </a:r>
            <a:r>
              <a:rPr lang="en-GB" sz="2400" dirty="0">
                <a:latin typeface="Calibri Light" panose="020F0302020204030204" pitchFamily="34" charset="0"/>
              </a:rPr>
              <a:t>: </a:t>
            </a:r>
          </a:p>
        </p:txBody>
      </p:sp>
      <p:pic>
        <p:nvPicPr>
          <p:cNvPr id="3" name="Picture 2">
            <a:extLst>
              <a:ext uri="{FF2B5EF4-FFF2-40B4-BE49-F238E27FC236}">
                <a16:creationId xmlns:a16="http://schemas.microsoft.com/office/drawing/2014/main" id="{CE66DAEC-DC5F-4A9A-8793-57E76491381C}"/>
              </a:ext>
            </a:extLst>
          </p:cNvPr>
          <p:cNvPicPr>
            <a:picLocks noChangeAspect="1"/>
          </p:cNvPicPr>
          <p:nvPr/>
        </p:nvPicPr>
        <p:blipFill>
          <a:blip r:embed="rId3"/>
          <a:stretch>
            <a:fillRect/>
          </a:stretch>
        </p:blipFill>
        <p:spPr>
          <a:xfrm>
            <a:off x="923009" y="959801"/>
            <a:ext cx="10345982" cy="1067233"/>
          </a:xfrm>
          <a:prstGeom prst="rect">
            <a:avLst/>
          </a:prstGeom>
        </p:spPr>
      </p:pic>
      <p:pic>
        <p:nvPicPr>
          <p:cNvPr id="6" name="Picture 5">
            <a:extLst>
              <a:ext uri="{FF2B5EF4-FFF2-40B4-BE49-F238E27FC236}">
                <a16:creationId xmlns:a16="http://schemas.microsoft.com/office/drawing/2014/main" id="{6369F7A1-D2FC-4DE3-A210-04A882B90A9C}"/>
              </a:ext>
            </a:extLst>
          </p:cNvPr>
          <p:cNvPicPr>
            <a:picLocks noChangeAspect="1"/>
          </p:cNvPicPr>
          <p:nvPr/>
        </p:nvPicPr>
        <p:blipFill>
          <a:blip r:embed="rId4"/>
          <a:stretch>
            <a:fillRect/>
          </a:stretch>
        </p:blipFill>
        <p:spPr>
          <a:xfrm>
            <a:off x="1734909" y="3312095"/>
            <a:ext cx="8257809" cy="2586104"/>
          </a:xfrm>
          <a:prstGeom prst="rect">
            <a:avLst/>
          </a:prstGeom>
        </p:spPr>
      </p:pic>
    </p:spTree>
    <p:extLst>
      <p:ext uri="{BB962C8B-B14F-4D97-AF65-F5344CB8AC3E}">
        <p14:creationId xmlns:p14="http://schemas.microsoft.com/office/powerpoint/2010/main" val="4178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Seek a similarity solution: </a:t>
            </a:r>
          </a:p>
        </p:txBody>
      </p:sp>
      <p:pic>
        <p:nvPicPr>
          <p:cNvPr id="7" name="Picture 6">
            <a:extLst>
              <a:ext uri="{FF2B5EF4-FFF2-40B4-BE49-F238E27FC236}">
                <a16:creationId xmlns:a16="http://schemas.microsoft.com/office/drawing/2014/main" id="{3F2C6738-4920-40DD-B8B8-B563BF363648}"/>
              </a:ext>
            </a:extLst>
          </p:cNvPr>
          <p:cNvPicPr>
            <a:picLocks noChangeAspect="1"/>
          </p:cNvPicPr>
          <p:nvPr/>
        </p:nvPicPr>
        <p:blipFill>
          <a:blip r:embed="rId3"/>
          <a:stretch>
            <a:fillRect/>
          </a:stretch>
        </p:blipFill>
        <p:spPr>
          <a:xfrm>
            <a:off x="1165713" y="856219"/>
            <a:ext cx="9860573" cy="1029305"/>
          </a:xfrm>
          <a:prstGeom prst="rect">
            <a:avLst/>
          </a:prstGeom>
        </p:spPr>
      </p:pic>
      <p:pic>
        <p:nvPicPr>
          <p:cNvPr id="9" name="Picture 8">
            <a:extLst>
              <a:ext uri="{FF2B5EF4-FFF2-40B4-BE49-F238E27FC236}">
                <a16:creationId xmlns:a16="http://schemas.microsoft.com/office/drawing/2014/main" id="{8F13AA38-7613-4CE2-8E19-A90DD674860D}"/>
              </a:ext>
            </a:extLst>
          </p:cNvPr>
          <p:cNvPicPr>
            <a:picLocks noChangeAspect="1"/>
          </p:cNvPicPr>
          <p:nvPr/>
        </p:nvPicPr>
        <p:blipFill>
          <a:blip r:embed="rId4"/>
          <a:stretch>
            <a:fillRect/>
          </a:stretch>
        </p:blipFill>
        <p:spPr>
          <a:xfrm>
            <a:off x="2043357" y="2192601"/>
            <a:ext cx="7383642" cy="2285615"/>
          </a:xfrm>
          <a:prstGeom prst="rect">
            <a:avLst/>
          </a:prstGeom>
        </p:spPr>
      </p:pic>
    </p:spTree>
    <p:extLst>
      <p:ext uri="{BB962C8B-B14F-4D97-AF65-F5344CB8AC3E}">
        <p14:creationId xmlns:p14="http://schemas.microsoft.com/office/powerpoint/2010/main" val="27294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29831"/>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solution is </a:t>
            </a:r>
          </a:p>
        </p:txBody>
      </p:sp>
      <p:pic>
        <p:nvPicPr>
          <p:cNvPr id="11" name="Picture 10">
            <a:extLst>
              <a:ext uri="{FF2B5EF4-FFF2-40B4-BE49-F238E27FC236}">
                <a16:creationId xmlns:a16="http://schemas.microsoft.com/office/drawing/2014/main" id="{170EED15-3572-415B-81F8-16ACE67BCF38}"/>
              </a:ext>
            </a:extLst>
          </p:cNvPr>
          <p:cNvPicPr>
            <a:picLocks noChangeAspect="1"/>
          </p:cNvPicPr>
          <p:nvPr/>
        </p:nvPicPr>
        <p:blipFill>
          <a:blip r:embed="rId3"/>
          <a:stretch>
            <a:fillRect/>
          </a:stretch>
        </p:blipFill>
        <p:spPr>
          <a:xfrm>
            <a:off x="1247532" y="1231104"/>
            <a:ext cx="3301022" cy="1175600"/>
          </a:xfrm>
          <a:prstGeom prst="rect">
            <a:avLst/>
          </a:prstGeom>
        </p:spPr>
      </p:pic>
      <p:pic>
        <p:nvPicPr>
          <p:cNvPr id="13" name="Picture 12">
            <a:extLst>
              <a:ext uri="{FF2B5EF4-FFF2-40B4-BE49-F238E27FC236}">
                <a16:creationId xmlns:a16="http://schemas.microsoft.com/office/drawing/2014/main" id="{86A77BE5-BB41-4F58-A532-E2E74EF890A1}"/>
              </a:ext>
            </a:extLst>
          </p:cNvPr>
          <p:cNvPicPr>
            <a:picLocks noChangeAspect="1"/>
          </p:cNvPicPr>
          <p:nvPr/>
        </p:nvPicPr>
        <p:blipFill>
          <a:blip r:embed="rId4"/>
          <a:stretch>
            <a:fillRect/>
          </a:stretch>
        </p:blipFill>
        <p:spPr>
          <a:xfrm>
            <a:off x="6646731" y="1089843"/>
            <a:ext cx="4433645" cy="1235889"/>
          </a:xfrm>
          <a:prstGeom prst="rect">
            <a:avLst/>
          </a:prstGeom>
        </p:spPr>
      </p:pic>
      <p:pic>
        <p:nvPicPr>
          <p:cNvPr id="3" name="Picture 2">
            <a:extLst>
              <a:ext uri="{FF2B5EF4-FFF2-40B4-BE49-F238E27FC236}">
                <a16:creationId xmlns:a16="http://schemas.microsoft.com/office/drawing/2014/main" id="{5BAEF6A6-1160-4B8D-9197-77A69E74A7B4}"/>
              </a:ext>
            </a:extLst>
          </p:cNvPr>
          <p:cNvPicPr>
            <a:picLocks noChangeAspect="1"/>
          </p:cNvPicPr>
          <p:nvPr/>
        </p:nvPicPr>
        <p:blipFill>
          <a:blip r:embed="rId5"/>
          <a:stretch>
            <a:fillRect/>
          </a:stretch>
        </p:blipFill>
        <p:spPr>
          <a:xfrm>
            <a:off x="6282765" y="3181103"/>
            <a:ext cx="4433645" cy="1486893"/>
          </a:xfrm>
          <a:prstGeom prst="rect">
            <a:avLst/>
          </a:prstGeom>
        </p:spPr>
      </p:pic>
      <p:pic>
        <p:nvPicPr>
          <p:cNvPr id="6" name="Picture 5">
            <a:extLst>
              <a:ext uri="{FF2B5EF4-FFF2-40B4-BE49-F238E27FC236}">
                <a16:creationId xmlns:a16="http://schemas.microsoft.com/office/drawing/2014/main" id="{51F98B59-92CB-47CC-8092-EE3643391B49}"/>
              </a:ext>
            </a:extLst>
          </p:cNvPr>
          <p:cNvPicPr>
            <a:picLocks noChangeAspect="1"/>
          </p:cNvPicPr>
          <p:nvPr/>
        </p:nvPicPr>
        <p:blipFill>
          <a:blip r:embed="rId6"/>
          <a:stretch>
            <a:fillRect/>
          </a:stretch>
        </p:blipFill>
        <p:spPr>
          <a:xfrm>
            <a:off x="486055" y="2913952"/>
            <a:ext cx="5478462" cy="3508087"/>
          </a:xfrm>
          <a:prstGeom prst="rect">
            <a:avLst/>
          </a:prstGeom>
        </p:spPr>
      </p:pic>
    </p:spTree>
    <p:extLst>
      <p:ext uri="{BB962C8B-B14F-4D97-AF65-F5344CB8AC3E}">
        <p14:creationId xmlns:p14="http://schemas.microsoft.com/office/powerpoint/2010/main" val="31134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251350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entire slab has melted when s(t) = 1, and the dimensionless time taken is thus given by 1/β</a:t>
            </a:r>
            <a:r>
              <a:rPr lang="en-GB" sz="2400" baseline="30000" dirty="0">
                <a:latin typeface="Calibri Light" panose="020F0302020204030204" pitchFamily="34" charset="0"/>
              </a:rPr>
              <a:t>2</a:t>
            </a:r>
            <a:r>
              <a:rPr lang="en-GB" sz="2400" dirty="0">
                <a:latin typeface="Calibri Light" panose="020F0302020204030204" pitchFamily="34" charset="0"/>
              </a:rPr>
              <a:t>. </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By reversing the non-</a:t>
            </a:r>
            <a:r>
              <a:rPr lang="en-GB" sz="2400" dirty="0" err="1">
                <a:latin typeface="Calibri Light" panose="020F0302020204030204" pitchFamily="34" charset="0"/>
              </a:rPr>
              <a:t>dimensionalization</a:t>
            </a:r>
            <a:r>
              <a:rPr lang="en-GB" sz="2400" dirty="0">
                <a:latin typeface="Calibri Light" panose="020F0302020204030204" pitchFamily="34" charset="0"/>
              </a:rPr>
              <a:t> we find approximations for the melting time t</a:t>
            </a:r>
            <a:r>
              <a:rPr lang="en-GB" sz="2400" baseline="-25000" dirty="0">
                <a:latin typeface="Calibri Light" panose="020F0302020204030204" pitchFamily="34" charset="0"/>
              </a:rPr>
              <a:t>m</a:t>
            </a:r>
            <a:r>
              <a:rPr lang="en-GB" sz="2400" dirty="0">
                <a:latin typeface="Calibri Light" panose="020F0302020204030204" pitchFamily="34" charset="0"/>
              </a:rPr>
              <a:t>:</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pic>
        <p:nvPicPr>
          <p:cNvPr id="3" name="Picture 2">
            <a:extLst>
              <a:ext uri="{FF2B5EF4-FFF2-40B4-BE49-F238E27FC236}">
                <a16:creationId xmlns:a16="http://schemas.microsoft.com/office/drawing/2014/main" id="{99C81BE6-71FD-4646-A953-4CC7F2BBDE54}"/>
              </a:ext>
            </a:extLst>
          </p:cNvPr>
          <p:cNvPicPr>
            <a:picLocks noChangeAspect="1"/>
          </p:cNvPicPr>
          <p:nvPr/>
        </p:nvPicPr>
        <p:blipFill>
          <a:blip r:embed="rId3"/>
          <a:stretch>
            <a:fillRect/>
          </a:stretch>
        </p:blipFill>
        <p:spPr>
          <a:xfrm>
            <a:off x="3128122" y="2398503"/>
            <a:ext cx="4832537" cy="1713962"/>
          </a:xfrm>
          <a:prstGeom prst="rect">
            <a:avLst/>
          </a:prstGeom>
        </p:spPr>
      </p:pic>
      <p:sp>
        <p:nvSpPr>
          <p:cNvPr id="10" name="TextBox 9">
            <a:extLst>
              <a:ext uri="{FF2B5EF4-FFF2-40B4-BE49-F238E27FC236}">
                <a16:creationId xmlns:a16="http://schemas.microsoft.com/office/drawing/2014/main" id="{1C3ECCC1-3ECF-4B8A-84AA-A7B029EB7091}"/>
              </a:ext>
            </a:extLst>
          </p:cNvPr>
          <p:cNvSpPr txBox="1"/>
          <p:nvPr/>
        </p:nvSpPr>
        <p:spPr>
          <a:xfrm>
            <a:off x="380612" y="4846515"/>
            <a:ext cx="11119998" cy="177484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When St&lt;&lt;1, the melting of the slab is limited by the latent heat required. </a:t>
            </a: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When St&gt;&gt;1, the main barrier is the energy needed to heat up the slab, and the melting time depends only weakly on the latent heat L.</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20208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A1A540-068F-4893-A384-250097B2080B}"/>
              </a:ext>
            </a:extLst>
          </p:cNvPr>
          <p:cNvPicPr>
            <a:picLocks noChangeAspect="1"/>
          </p:cNvPicPr>
          <p:nvPr/>
        </p:nvPicPr>
        <p:blipFill>
          <a:blip r:embed="rId3"/>
          <a:stretch>
            <a:fillRect/>
          </a:stretch>
        </p:blipFill>
        <p:spPr>
          <a:xfrm>
            <a:off x="817704" y="409045"/>
            <a:ext cx="9012424" cy="4262967"/>
          </a:xfrm>
          <a:prstGeom prst="rect">
            <a:avLst/>
          </a:prstGeom>
        </p:spPr>
      </p:pic>
      <p:sp>
        <p:nvSpPr>
          <p:cNvPr id="15" name="TextBox 14">
            <a:extLst>
              <a:ext uri="{FF2B5EF4-FFF2-40B4-BE49-F238E27FC236}">
                <a16:creationId xmlns:a16="http://schemas.microsoft.com/office/drawing/2014/main" id="{C484BE21-CECD-4262-AE0C-0777C5A9D1BC}"/>
              </a:ext>
            </a:extLst>
          </p:cNvPr>
          <p:cNvSpPr txBox="1"/>
          <p:nvPr/>
        </p:nvSpPr>
        <p:spPr>
          <a:xfrm>
            <a:off x="215153" y="179899"/>
            <a:ext cx="6096000" cy="461665"/>
          </a:xfrm>
          <a:prstGeom prst="rect">
            <a:avLst/>
          </a:prstGeom>
          <a:noFill/>
        </p:spPr>
        <p:txBody>
          <a:bodyPr wrap="square">
            <a:spAutoFit/>
          </a:bodyPr>
          <a:lstStyle/>
          <a:p>
            <a:r>
              <a:rPr lang="en-GB" sz="2400" dirty="0">
                <a:latin typeface="Calibri Light" panose="020F0302020204030204" pitchFamily="34" charset="0"/>
              </a:rPr>
              <a:t>Two-phase Stefan problem </a:t>
            </a:r>
          </a:p>
        </p:txBody>
      </p:sp>
      <p:pic>
        <p:nvPicPr>
          <p:cNvPr id="16" name="Picture 15">
            <a:extLst>
              <a:ext uri="{FF2B5EF4-FFF2-40B4-BE49-F238E27FC236}">
                <a16:creationId xmlns:a16="http://schemas.microsoft.com/office/drawing/2014/main" id="{DAC75150-08A4-4E7B-907F-B9CA829A402B}"/>
              </a:ext>
            </a:extLst>
          </p:cNvPr>
          <p:cNvPicPr>
            <a:picLocks noChangeAspect="1"/>
          </p:cNvPicPr>
          <p:nvPr/>
        </p:nvPicPr>
        <p:blipFill>
          <a:blip r:embed="rId4"/>
          <a:stretch>
            <a:fillRect/>
          </a:stretch>
        </p:blipFill>
        <p:spPr>
          <a:xfrm>
            <a:off x="1256391" y="5668960"/>
            <a:ext cx="8135050" cy="941703"/>
          </a:xfrm>
          <a:prstGeom prst="rect">
            <a:avLst/>
          </a:prstGeom>
        </p:spPr>
      </p:pic>
    </p:spTree>
    <p:extLst>
      <p:ext uri="{BB962C8B-B14F-4D97-AF65-F5344CB8AC3E}">
        <p14:creationId xmlns:p14="http://schemas.microsoft.com/office/powerpoint/2010/main" val="29105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224933" y="180703"/>
            <a:ext cx="5763491"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Try a solution of the form </a:t>
            </a:r>
          </a:p>
        </p:txBody>
      </p:sp>
      <p:pic>
        <p:nvPicPr>
          <p:cNvPr id="3" name="Picture 2">
            <a:extLst>
              <a:ext uri="{FF2B5EF4-FFF2-40B4-BE49-F238E27FC236}">
                <a16:creationId xmlns:a16="http://schemas.microsoft.com/office/drawing/2014/main" id="{8267558D-9103-4AA2-A06C-1CAB6317E899}"/>
              </a:ext>
            </a:extLst>
          </p:cNvPr>
          <p:cNvPicPr>
            <a:picLocks noChangeAspect="1"/>
          </p:cNvPicPr>
          <p:nvPr/>
        </p:nvPicPr>
        <p:blipFill>
          <a:blip r:embed="rId3"/>
          <a:stretch>
            <a:fillRect/>
          </a:stretch>
        </p:blipFill>
        <p:spPr>
          <a:xfrm>
            <a:off x="1627976" y="642368"/>
            <a:ext cx="3219450" cy="1095375"/>
          </a:xfrm>
          <a:prstGeom prst="rect">
            <a:avLst/>
          </a:prstGeom>
        </p:spPr>
      </p:pic>
      <p:pic>
        <p:nvPicPr>
          <p:cNvPr id="6" name="Picture 5">
            <a:extLst>
              <a:ext uri="{FF2B5EF4-FFF2-40B4-BE49-F238E27FC236}">
                <a16:creationId xmlns:a16="http://schemas.microsoft.com/office/drawing/2014/main" id="{B2DB614B-2CE8-4820-96A2-B3D0A34E701D}"/>
              </a:ext>
            </a:extLst>
          </p:cNvPr>
          <p:cNvPicPr>
            <a:picLocks noChangeAspect="1"/>
          </p:cNvPicPr>
          <p:nvPr/>
        </p:nvPicPr>
        <p:blipFill>
          <a:blip r:embed="rId4"/>
          <a:stretch>
            <a:fillRect/>
          </a:stretch>
        </p:blipFill>
        <p:spPr>
          <a:xfrm>
            <a:off x="6250469" y="556643"/>
            <a:ext cx="1438275" cy="1181100"/>
          </a:xfrm>
          <a:prstGeom prst="rect">
            <a:avLst/>
          </a:prstGeom>
        </p:spPr>
      </p:pic>
      <p:sp>
        <p:nvSpPr>
          <p:cNvPr id="16" name="TextBox 15">
            <a:extLst>
              <a:ext uri="{FF2B5EF4-FFF2-40B4-BE49-F238E27FC236}">
                <a16:creationId xmlns:a16="http://schemas.microsoft.com/office/drawing/2014/main" id="{0EDF1942-D258-4A2B-A096-EA14A3F35FF2}"/>
              </a:ext>
            </a:extLst>
          </p:cNvPr>
          <p:cNvSpPr txBox="1"/>
          <p:nvPr/>
        </p:nvSpPr>
        <p:spPr>
          <a:xfrm>
            <a:off x="224933" y="1891133"/>
            <a:ext cx="11050706"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Substituting in gives </a:t>
            </a:r>
          </a:p>
          <a:p>
            <a:endParaRPr lang="en-GB" sz="2400" dirty="0">
              <a:latin typeface="Calibri Light" panose="020F0302020204030204" pitchFamily="34" charset="0"/>
            </a:endParaRPr>
          </a:p>
        </p:txBody>
      </p:sp>
      <p:pic>
        <p:nvPicPr>
          <p:cNvPr id="11" name="Picture 10">
            <a:extLst>
              <a:ext uri="{FF2B5EF4-FFF2-40B4-BE49-F238E27FC236}">
                <a16:creationId xmlns:a16="http://schemas.microsoft.com/office/drawing/2014/main" id="{65E20AA7-0B2B-4E6E-85E0-BD29C7475753}"/>
              </a:ext>
            </a:extLst>
          </p:cNvPr>
          <p:cNvPicPr>
            <a:picLocks noChangeAspect="1"/>
          </p:cNvPicPr>
          <p:nvPr/>
        </p:nvPicPr>
        <p:blipFill>
          <a:blip r:embed="rId5"/>
          <a:stretch>
            <a:fillRect/>
          </a:stretch>
        </p:blipFill>
        <p:spPr>
          <a:xfrm>
            <a:off x="3106678" y="4341381"/>
            <a:ext cx="3190875" cy="971550"/>
          </a:xfrm>
          <a:prstGeom prst="rect">
            <a:avLst/>
          </a:prstGeom>
        </p:spPr>
      </p:pic>
      <p:pic>
        <p:nvPicPr>
          <p:cNvPr id="18" name="Picture 17">
            <a:extLst>
              <a:ext uri="{FF2B5EF4-FFF2-40B4-BE49-F238E27FC236}">
                <a16:creationId xmlns:a16="http://schemas.microsoft.com/office/drawing/2014/main" id="{66300F71-52A0-4897-A0CB-89D82D49A9A6}"/>
              </a:ext>
            </a:extLst>
          </p:cNvPr>
          <p:cNvPicPr>
            <a:picLocks noChangeAspect="1"/>
          </p:cNvPicPr>
          <p:nvPr/>
        </p:nvPicPr>
        <p:blipFill>
          <a:blip r:embed="rId6"/>
          <a:stretch>
            <a:fillRect/>
          </a:stretch>
        </p:blipFill>
        <p:spPr>
          <a:xfrm>
            <a:off x="3041944" y="5274833"/>
            <a:ext cx="3981450" cy="1371600"/>
          </a:xfrm>
          <a:prstGeom prst="rect">
            <a:avLst/>
          </a:prstGeom>
        </p:spPr>
      </p:pic>
      <p:sp>
        <p:nvSpPr>
          <p:cNvPr id="8" name="TextBox 7">
            <a:extLst>
              <a:ext uri="{FF2B5EF4-FFF2-40B4-BE49-F238E27FC236}">
                <a16:creationId xmlns:a16="http://schemas.microsoft.com/office/drawing/2014/main" id="{0EDF1942-D258-4A2B-A096-EA14A3F35FF2}"/>
              </a:ext>
            </a:extLst>
          </p:cNvPr>
          <p:cNvSpPr txBox="1"/>
          <p:nvPr/>
        </p:nvSpPr>
        <p:spPr>
          <a:xfrm>
            <a:off x="224933" y="3673982"/>
            <a:ext cx="11050706"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If we choose </a:t>
            </a:r>
            <a:r>
              <a:rPr lang="el-GR" sz="2400" dirty="0">
                <a:latin typeface="Calibri Light" panose="020F0302020204030204" pitchFamily="34" charset="0"/>
              </a:rPr>
              <a:t>α</a:t>
            </a:r>
            <a:r>
              <a:rPr lang="en-GB" sz="2400" dirty="0">
                <a:latin typeface="Calibri Light" panose="020F0302020204030204" pitchFamily="34" charset="0"/>
              </a:rPr>
              <a:t>=1 then we turn the equation into one solely in terms of </a:t>
            </a:r>
          </a:p>
          <a:p>
            <a:pPr marL="285750" indent="-285750">
              <a:buFont typeface="Arial" panose="020B0604020202020204" pitchFamily="34" charset="0"/>
              <a:buChar char="•"/>
            </a:pPr>
            <a:endParaRPr lang="en-GB" sz="2400" dirty="0">
              <a:latin typeface="Calibri Light" panose="020F0302020204030204" pitchFamily="34" charset="0"/>
            </a:endParaRPr>
          </a:p>
        </p:txBody>
      </p:sp>
      <p:pic>
        <p:nvPicPr>
          <p:cNvPr id="2052" name="Picture 4" descr="\e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4491" y="3751730"/>
            <a:ext cx="364285" cy="364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2f'-\frac{z}{t}f'=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4925" y="2381004"/>
            <a:ext cx="3338605" cy="96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FF294-0E88-423A-A78A-D5A3E5F3FE93}"/>
              </a:ext>
            </a:extLst>
          </p:cNvPr>
          <p:cNvPicPr>
            <a:picLocks noChangeAspect="1"/>
          </p:cNvPicPr>
          <p:nvPr/>
        </p:nvPicPr>
        <p:blipFill>
          <a:blip r:embed="rId3"/>
          <a:stretch>
            <a:fillRect/>
          </a:stretch>
        </p:blipFill>
        <p:spPr>
          <a:xfrm>
            <a:off x="2117912" y="941967"/>
            <a:ext cx="5460253" cy="1408261"/>
          </a:xfrm>
          <a:prstGeom prst="rect">
            <a:avLst/>
          </a:prstGeom>
        </p:spPr>
      </p:pic>
      <p:sp>
        <p:nvSpPr>
          <p:cNvPr id="7" name="TextBox 6">
            <a:extLst>
              <a:ext uri="{FF2B5EF4-FFF2-40B4-BE49-F238E27FC236}">
                <a16:creationId xmlns:a16="http://schemas.microsoft.com/office/drawing/2014/main" id="{21F2973E-689F-4F9C-86D9-A725980A51B0}"/>
              </a:ext>
            </a:extLst>
          </p:cNvPr>
          <p:cNvSpPr txBox="1"/>
          <p:nvPr/>
        </p:nvSpPr>
        <p:spPr>
          <a:xfrm>
            <a:off x="303815" y="389595"/>
            <a:ext cx="11119998" cy="93358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When St&lt;&lt;1: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pic>
        <p:nvPicPr>
          <p:cNvPr id="5" name="Picture 4">
            <a:extLst>
              <a:ext uri="{FF2B5EF4-FFF2-40B4-BE49-F238E27FC236}">
                <a16:creationId xmlns:a16="http://schemas.microsoft.com/office/drawing/2014/main" id="{B7E232AC-1C14-4BE0-8CEA-7348B4B6DC6D}"/>
              </a:ext>
            </a:extLst>
          </p:cNvPr>
          <p:cNvPicPr>
            <a:picLocks noChangeAspect="1"/>
          </p:cNvPicPr>
          <p:nvPr/>
        </p:nvPicPr>
        <p:blipFill>
          <a:blip r:embed="rId4"/>
          <a:stretch>
            <a:fillRect/>
          </a:stretch>
        </p:blipFill>
        <p:spPr>
          <a:xfrm>
            <a:off x="717737" y="3988660"/>
            <a:ext cx="1400175" cy="1038225"/>
          </a:xfrm>
          <a:prstGeom prst="rect">
            <a:avLst/>
          </a:prstGeom>
        </p:spPr>
      </p:pic>
      <p:pic>
        <p:nvPicPr>
          <p:cNvPr id="8" name="Picture 7">
            <a:extLst>
              <a:ext uri="{FF2B5EF4-FFF2-40B4-BE49-F238E27FC236}">
                <a16:creationId xmlns:a16="http://schemas.microsoft.com/office/drawing/2014/main" id="{9C891CF5-3BE8-412E-9DF5-801A8E76BA79}"/>
              </a:ext>
            </a:extLst>
          </p:cNvPr>
          <p:cNvPicPr>
            <a:picLocks noChangeAspect="1"/>
          </p:cNvPicPr>
          <p:nvPr/>
        </p:nvPicPr>
        <p:blipFill>
          <a:blip r:embed="rId5"/>
          <a:stretch>
            <a:fillRect/>
          </a:stretch>
        </p:blipFill>
        <p:spPr>
          <a:xfrm>
            <a:off x="4279153" y="3988660"/>
            <a:ext cx="1876425" cy="733425"/>
          </a:xfrm>
          <a:prstGeom prst="rect">
            <a:avLst/>
          </a:prstGeom>
        </p:spPr>
      </p:pic>
      <p:pic>
        <p:nvPicPr>
          <p:cNvPr id="10" name="Picture 9">
            <a:extLst>
              <a:ext uri="{FF2B5EF4-FFF2-40B4-BE49-F238E27FC236}">
                <a16:creationId xmlns:a16="http://schemas.microsoft.com/office/drawing/2014/main" id="{8721F35E-B0F0-4C51-876D-DFA297A6BB93}"/>
              </a:ext>
            </a:extLst>
          </p:cNvPr>
          <p:cNvPicPr>
            <a:picLocks noChangeAspect="1"/>
          </p:cNvPicPr>
          <p:nvPr/>
        </p:nvPicPr>
        <p:blipFill>
          <a:blip r:embed="rId6"/>
          <a:stretch>
            <a:fillRect/>
          </a:stretch>
        </p:blipFill>
        <p:spPr>
          <a:xfrm>
            <a:off x="8296536" y="5876819"/>
            <a:ext cx="970580" cy="367644"/>
          </a:xfrm>
          <a:prstGeom prst="rect">
            <a:avLst/>
          </a:prstGeom>
        </p:spPr>
      </p:pic>
      <p:sp>
        <p:nvSpPr>
          <p:cNvPr id="14" name="TextBox 13">
            <a:extLst>
              <a:ext uri="{FF2B5EF4-FFF2-40B4-BE49-F238E27FC236}">
                <a16:creationId xmlns:a16="http://schemas.microsoft.com/office/drawing/2014/main" id="{40AB9B75-FD45-4CFD-B014-4674C36D42DE}"/>
              </a:ext>
            </a:extLst>
          </p:cNvPr>
          <p:cNvSpPr txBox="1"/>
          <p:nvPr/>
        </p:nvSpPr>
        <p:spPr>
          <a:xfrm>
            <a:off x="438285" y="5850405"/>
            <a:ext cx="9445453"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is equivalent to the one-phase small St Stefan problem  (              )</a:t>
            </a:r>
          </a:p>
        </p:txBody>
      </p:sp>
      <p:pic>
        <p:nvPicPr>
          <p:cNvPr id="13" name="Picture 12">
            <a:extLst>
              <a:ext uri="{FF2B5EF4-FFF2-40B4-BE49-F238E27FC236}">
                <a16:creationId xmlns:a16="http://schemas.microsoft.com/office/drawing/2014/main" id="{B3ACBB82-9C34-478E-A366-905E9D8041D8}"/>
              </a:ext>
            </a:extLst>
          </p:cNvPr>
          <p:cNvPicPr>
            <a:picLocks noChangeAspect="1"/>
          </p:cNvPicPr>
          <p:nvPr/>
        </p:nvPicPr>
        <p:blipFill>
          <a:blip r:embed="rId7"/>
          <a:stretch>
            <a:fillRect/>
          </a:stretch>
        </p:blipFill>
        <p:spPr>
          <a:xfrm>
            <a:off x="2906806" y="4166439"/>
            <a:ext cx="800100" cy="581025"/>
          </a:xfrm>
          <a:prstGeom prst="rect">
            <a:avLst/>
          </a:prstGeom>
        </p:spPr>
      </p:pic>
      <p:grpSp>
        <p:nvGrpSpPr>
          <p:cNvPr id="4" name="Group 3">
            <a:extLst>
              <a:ext uri="{FF2B5EF4-FFF2-40B4-BE49-F238E27FC236}">
                <a16:creationId xmlns:a16="http://schemas.microsoft.com/office/drawing/2014/main" id="{AD634E78-FAA7-4DFE-AA1A-4C20830827AB}"/>
              </a:ext>
            </a:extLst>
          </p:cNvPr>
          <p:cNvGrpSpPr/>
          <p:nvPr/>
        </p:nvGrpSpPr>
        <p:grpSpPr>
          <a:xfrm>
            <a:off x="8414315" y="1359872"/>
            <a:ext cx="4989848" cy="554959"/>
            <a:chOff x="3854757" y="3159536"/>
            <a:chExt cx="6164494" cy="554959"/>
          </a:xfrm>
        </p:grpSpPr>
        <p:sp>
          <p:nvSpPr>
            <p:cNvPr id="11" name="TextBox 10">
              <a:extLst>
                <a:ext uri="{FF2B5EF4-FFF2-40B4-BE49-F238E27FC236}">
                  <a16:creationId xmlns:a16="http://schemas.microsoft.com/office/drawing/2014/main" id="{07EB1695-4191-49D3-ADE3-C3837ED8E902}"/>
                </a:ext>
              </a:extLst>
            </p:cNvPr>
            <p:cNvSpPr txBox="1"/>
            <p:nvPr/>
          </p:nvSpPr>
          <p:spPr>
            <a:xfrm>
              <a:off x="3854757" y="3159536"/>
              <a:ext cx="6164494" cy="446276"/>
            </a:xfrm>
            <a:prstGeom prst="rect">
              <a:avLst/>
            </a:prstGeom>
            <a:noFill/>
          </p:spPr>
          <p:txBody>
            <a:bodyPr wrap="square">
              <a:spAutoFit/>
            </a:bodyPr>
            <a:lstStyle/>
            <a:p>
              <a:r>
                <a:rPr lang="en-GB" sz="2300" dirty="0">
                  <a:latin typeface="Calibri Light" panose="020F0302020204030204" pitchFamily="34" charset="0"/>
                </a:rPr>
                <a:t>(  )</a:t>
              </a:r>
            </a:p>
          </p:txBody>
        </p:sp>
        <p:sp>
          <p:nvSpPr>
            <p:cNvPr id="12" name="TextBox 11">
              <a:extLst>
                <a:ext uri="{FF2B5EF4-FFF2-40B4-BE49-F238E27FC236}">
                  <a16:creationId xmlns:a16="http://schemas.microsoft.com/office/drawing/2014/main" id="{66682656-FCA4-4B8E-99D1-B79E51A19497}"/>
                </a:ext>
              </a:extLst>
            </p:cNvPr>
            <p:cNvSpPr txBox="1"/>
            <p:nvPr/>
          </p:nvSpPr>
          <p:spPr>
            <a:xfrm>
              <a:off x="3946250" y="3222052"/>
              <a:ext cx="320211" cy="492443"/>
            </a:xfrm>
            <a:prstGeom prst="rect">
              <a:avLst/>
            </a:prstGeom>
            <a:noFill/>
          </p:spPr>
          <p:txBody>
            <a:bodyPr wrap="square">
              <a:spAutoFit/>
            </a:bodyPr>
            <a:lstStyle/>
            <a:p>
              <a:r>
                <a:rPr lang="en-GB" sz="2600" dirty="0">
                  <a:latin typeface="Calibri Light" panose="020F0302020204030204" pitchFamily="34" charset="0"/>
                </a:rPr>
                <a:t>*</a:t>
              </a:r>
            </a:p>
          </p:txBody>
        </p:sp>
      </p:grpSp>
    </p:spTree>
    <p:extLst>
      <p:ext uri="{BB962C8B-B14F-4D97-AF65-F5344CB8AC3E}">
        <p14:creationId xmlns:p14="http://schemas.microsoft.com/office/powerpoint/2010/main" val="34529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119998" cy="2616101"/>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approximate solution (*) does not satisfy the initial condition </a:t>
            </a:r>
            <a:br>
              <a:rPr lang="en-GB" sz="2400" dirty="0">
                <a:latin typeface="Calibri Light" panose="020F0302020204030204" pitchFamily="34" charset="0"/>
              </a:rPr>
            </a:br>
            <a:r>
              <a:rPr lang="en-GB" sz="2400" dirty="0">
                <a:latin typeface="Calibri Light" panose="020F0302020204030204" pitchFamily="34" charset="0"/>
              </a:rPr>
              <a:t>(except in the special case when θ = 0, i.e., T</a:t>
            </a:r>
            <a:r>
              <a:rPr lang="en-GB" sz="2400" baseline="-25000" dirty="0">
                <a:latin typeface="Calibri Light" panose="020F0302020204030204" pitchFamily="34" charset="0"/>
              </a:rPr>
              <a:t>0</a:t>
            </a:r>
            <a:r>
              <a:rPr lang="en-GB" sz="2400" dirty="0">
                <a:latin typeface="Calibri Light" panose="020F0302020204030204" pitchFamily="34" charset="0"/>
              </a:rPr>
              <a:t> = T</a:t>
            </a:r>
            <a:r>
              <a:rPr lang="en-GB" sz="2400" baseline="-25000" dirty="0">
                <a:latin typeface="Calibri Light" panose="020F0302020204030204" pitchFamily="34" charset="0"/>
              </a:rPr>
              <a:t>m</a:t>
            </a:r>
            <a:r>
              <a:rPr lang="en-GB" sz="2400" dirty="0">
                <a:latin typeface="Calibri Light" panose="020F0302020204030204" pitchFamily="34" charset="0"/>
              </a:rPr>
              <a:t>).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resolve this by considering a small-t boundary layer in which u adjusts from the initial value −θ to the outer solution.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spTree>
    <p:extLst>
      <p:ext uri="{BB962C8B-B14F-4D97-AF65-F5344CB8AC3E}">
        <p14:creationId xmlns:p14="http://schemas.microsoft.com/office/powerpoint/2010/main" val="34760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E951-CF30-FCB6-12A7-8E2C25F3D75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5CD055-3612-09C5-9964-143513118AF5}"/>
              </a:ext>
            </a:extLst>
          </p:cNvPr>
          <p:cNvSpPr txBox="1"/>
          <p:nvPr/>
        </p:nvSpPr>
        <p:spPr>
          <a:xfrm>
            <a:off x="303815" y="389595"/>
            <a:ext cx="11119998" cy="8074005"/>
          </a:xfrm>
          <a:prstGeom prst="rect">
            <a:avLst/>
          </a:prstGeom>
          <a:noFill/>
        </p:spPr>
        <p:txBody>
          <a:bodyPr wrap="square">
            <a:spAutoFit/>
          </a:bodyPr>
          <a:lstStyle/>
          <a:p>
            <a:pPr>
              <a:spcAft>
                <a:spcPts val="800"/>
              </a:spcAft>
              <a:buClr>
                <a:schemeClr val="tx1"/>
              </a:buClr>
            </a:pPr>
            <a:r>
              <a:rPr lang="en-GB" sz="2400" dirty="0">
                <a:latin typeface="Calibri Light" panose="020F0302020204030204" pitchFamily="34" charset="0"/>
              </a:rPr>
              <a:t>Summary of lecture 5</a:t>
            </a: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A </a:t>
            </a:r>
            <a:r>
              <a:rPr lang="en-GB" sz="2400" dirty="0">
                <a:solidFill>
                  <a:srgbClr val="0070C0"/>
                </a:solidFill>
                <a:latin typeface="Calibri Light" panose="020F0302020204030204" pitchFamily="34" charset="0"/>
              </a:rPr>
              <a:t>free boundary problem </a:t>
            </a:r>
            <a:r>
              <a:rPr lang="en-GB" sz="2400" dirty="0">
                <a:latin typeface="Calibri Light" panose="020F0302020204030204" pitchFamily="34" charset="0"/>
              </a:rPr>
              <a:t>occurs when the region in which the problem is to be solved is unknown in advance and must be found as part of the solution.</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Stefan problems describe melting or freezing. At the interface we apply a </a:t>
            </a:r>
            <a:r>
              <a:rPr lang="en-GB" sz="2400" dirty="0">
                <a:solidFill>
                  <a:srgbClr val="0070C0"/>
                </a:solidFill>
                <a:latin typeface="Calibri Light" panose="020F0302020204030204" pitchFamily="34" charset="0"/>
              </a:rPr>
              <a:t>Stefan condition</a:t>
            </a:r>
            <a:r>
              <a:rPr lang="en-GB" sz="2400" dirty="0">
                <a:latin typeface="Calibri Light" panose="020F0302020204030204" pitchFamily="34" charset="0"/>
              </a:rPr>
              <a:t>: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a:spcAft>
                <a:spcPts val="800"/>
              </a:spcAft>
              <a:buClr>
                <a:schemeClr val="tx1"/>
              </a:buCl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A </a:t>
            </a:r>
            <a:r>
              <a:rPr lang="en-GB" sz="2400" dirty="0">
                <a:solidFill>
                  <a:srgbClr val="0070C0"/>
                </a:solidFill>
                <a:latin typeface="Calibri Light" panose="020F0302020204030204" pitchFamily="34" charset="0"/>
              </a:rPr>
              <a:t>one-phase Stefan problem </a:t>
            </a:r>
            <a:r>
              <a:rPr lang="en-GB" sz="2400" dirty="0">
                <a:latin typeface="Calibri Light" panose="020F0302020204030204" pitchFamily="34" charset="0"/>
              </a:rPr>
              <a:t>considers solid at the melting point and describes the temperature of the liquid.</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interface position follows the </a:t>
            </a:r>
            <a:br>
              <a:rPr lang="en-GB" sz="2400" dirty="0">
                <a:latin typeface="Calibri Light" panose="020F0302020204030204" pitchFamily="34" charset="0"/>
              </a:rPr>
            </a:br>
            <a:r>
              <a:rPr lang="en-GB" sz="2400" dirty="0">
                <a:latin typeface="Calibri Light" panose="020F0302020204030204" pitchFamily="34" charset="0"/>
              </a:rPr>
              <a:t>power law s(t)=</a:t>
            </a:r>
            <a:r>
              <a:rPr lang="el-GR" sz="2400" dirty="0">
                <a:latin typeface="Calibri Light" panose="020F0302020204030204" pitchFamily="34" charset="0"/>
              </a:rPr>
              <a:t>β</a:t>
            </a:r>
            <a:r>
              <a:rPr lang="en-GB" sz="2400" dirty="0">
                <a:latin typeface="Calibri Light" panose="020F0302020204030204" pitchFamily="34" charset="0"/>
              </a:rPr>
              <a:t>t</a:t>
            </a:r>
            <a:r>
              <a:rPr lang="en-GB" sz="2400" baseline="30000" dirty="0">
                <a:latin typeface="Calibri Light" panose="020F0302020204030204" pitchFamily="34" charset="0"/>
              </a:rPr>
              <a:t>1/2</a:t>
            </a:r>
            <a:r>
              <a:rPr lang="en-GB" sz="2400" baseline="-25000" dirty="0">
                <a:latin typeface="Calibri Light" panose="020F0302020204030204" pitchFamily="34" charset="0"/>
              </a:rPr>
              <a:t>.</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p:txBody>
      </p:sp>
      <p:pic>
        <p:nvPicPr>
          <p:cNvPr id="3" name="Picture 2">
            <a:extLst>
              <a:ext uri="{FF2B5EF4-FFF2-40B4-BE49-F238E27FC236}">
                <a16:creationId xmlns:a16="http://schemas.microsoft.com/office/drawing/2014/main" id="{8462B886-7396-8D5D-6DC1-F9E385AEA762}"/>
              </a:ext>
            </a:extLst>
          </p:cNvPr>
          <p:cNvPicPr>
            <a:picLocks noChangeAspect="1"/>
          </p:cNvPicPr>
          <p:nvPr/>
        </p:nvPicPr>
        <p:blipFill>
          <a:blip r:embed="rId3"/>
          <a:stretch>
            <a:fillRect/>
          </a:stretch>
        </p:blipFill>
        <p:spPr>
          <a:xfrm>
            <a:off x="2369633" y="2886075"/>
            <a:ext cx="5924550" cy="1085850"/>
          </a:xfrm>
          <a:prstGeom prst="rect">
            <a:avLst/>
          </a:prstGeom>
        </p:spPr>
      </p:pic>
      <p:pic>
        <p:nvPicPr>
          <p:cNvPr id="1026" name="Picture 2" descr="Jozef Stefan.jpg">
            <a:extLst>
              <a:ext uri="{FF2B5EF4-FFF2-40B4-BE49-F238E27FC236}">
                <a16:creationId xmlns:a16="http://schemas.microsoft.com/office/drawing/2014/main" id="{9F121865-A3AB-4BCC-BB30-8D1E37A14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598" y="2786041"/>
            <a:ext cx="3447161" cy="4071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6E7034-626E-3149-174C-3A81E2772B66}"/>
              </a:ext>
            </a:extLst>
          </p:cNvPr>
          <p:cNvSpPr/>
          <p:nvPr/>
        </p:nvSpPr>
        <p:spPr>
          <a:xfrm>
            <a:off x="7318016" y="5557836"/>
            <a:ext cx="2684996" cy="1200329"/>
          </a:xfrm>
          <a:prstGeom prst="rect">
            <a:avLst/>
          </a:prstGeom>
        </p:spPr>
        <p:txBody>
          <a:bodyPr wrap="square">
            <a:spAutoFit/>
          </a:bodyPr>
          <a:lstStyle/>
          <a:p>
            <a:r>
              <a:rPr lang="en-GB" sz="2400" dirty="0" err="1">
                <a:latin typeface="Calibri Light" panose="020F0302020204030204" pitchFamily="34" charset="0"/>
              </a:rPr>
              <a:t>Jožef</a:t>
            </a:r>
            <a:r>
              <a:rPr lang="en-GB" sz="2400" dirty="0">
                <a:latin typeface="Calibri Light" panose="020F0302020204030204" pitchFamily="34" charset="0"/>
              </a:rPr>
              <a:t> Stefan </a:t>
            </a:r>
          </a:p>
          <a:p>
            <a:r>
              <a:rPr lang="en-GB" sz="2400" dirty="0">
                <a:latin typeface="Calibri Light" panose="020F0302020204030204" pitchFamily="34" charset="0"/>
              </a:rPr>
              <a:t>(1835-1893) </a:t>
            </a:r>
          </a:p>
          <a:p>
            <a:r>
              <a:rPr lang="en-GB" sz="2400" dirty="0">
                <a:latin typeface="Calibri Light" panose="020F0302020204030204" pitchFamily="34" charset="0"/>
              </a:rPr>
              <a:t>Slovene physicist</a:t>
            </a:r>
          </a:p>
        </p:txBody>
      </p:sp>
    </p:spTree>
    <p:extLst>
      <p:ext uri="{BB962C8B-B14F-4D97-AF65-F5344CB8AC3E}">
        <p14:creationId xmlns:p14="http://schemas.microsoft.com/office/powerpoint/2010/main" val="30215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E0372D-7161-4C4B-A4A9-EC95E4898677}"/>
              </a:ext>
            </a:extLst>
          </p:cNvPr>
          <p:cNvSpPr txBox="1"/>
          <p:nvPr/>
        </p:nvSpPr>
        <p:spPr>
          <a:xfrm>
            <a:off x="256988" y="191852"/>
            <a:ext cx="6096000" cy="461665"/>
          </a:xfrm>
          <a:prstGeom prst="rect">
            <a:avLst/>
          </a:prstGeom>
          <a:noFill/>
        </p:spPr>
        <p:txBody>
          <a:bodyPr wrap="square">
            <a:spAutoFit/>
          </a:bodyPr>
          <a:lstStyle/>
          <a:p>
            <a:r>
              <a:rPr lang="en-GB" sz="2400" dirty="0">
                <a:latin typeface="Calibri Light" panose="020F0302020204030204" pitchFamily="34" charset="0"/>
              </a:rPr>
              <a:t>Two-dimensional Stefan problem</a:t>
            </a:r>
          </a:p>
        </p:txBody>
      </p:sp>
      <p:pic>
        <p:nvPicPr>
          <p:cNvPr id="3" name="Picture 2">
            <a:extLst>
              <a:ext uri="{FF2B5EF4-FFF2-40B4-BE49-F238E27FC236}">
                <a16:creationId xmlns:a16="http://schemas.microsoft.com/office/drawing/2014/main" id="{BAD02423-61C2-4B97-A929-B13CFF5EBC3E}"/>
              </a:ext>
            </a:extLst>
          </p:cNvPr>
          <p:cNvPicPr>
            <a:picLocks noChangeAspect="1"/>
          </p:cNvPicPr>
          <p:nvPr/>
        </p:nvPicPr>
        <p:blipFill>
          <a:blip r:embed="rId3"/>
          <a:stretch>
            <a:fillRect/>
          </a:stretch>
        </p:blipFill>
        <p:spPr>
          <a:xfrm>
            <a:off x="1938527" y="736296"/>
            <a:ext cx="7683594" cy="4988975"/>
          </a:xfrm>
          <a:prstGeom prst="rect">
            <a:avLst/>
          </a:prstGeom>
        </p:spPr>
      </p:pic>
      <p:sp>
        <p:nvSpPr>
          <p:cNvPr id="4" name="TextBox 3">
            <a:extLst>
              <a:ext uri="{FF2B5EF4-FFF2-40B4-BE49-F238E27FC236}">
                <a16:creationId xmlns:a16="http://schemas.microsoft.com/office/drawing/2014/main" id="{4E858F87-CCA9-4853-8747-C86DF0582C05}"/>
              </a:ext>
            </a:extLst>
          </p:cNvPr>
          <p:cNvSpPr txBox="1"/>
          <p:nvPr/>
        </p:nvSpPr>
        <p:spPr>
          <a:xfrm>
            <a:off x="345650" y="5772538"/>
            <a:ext cx="11119998" cy="93358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study the small Stefan number limit again: St&lt;&lt;1.</a:t>
            </a: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then have a </a:t>
            </a:r>
            <a:r>
              <a:rPr lang="en-GB" sz="2400" dirty="0">
                <a:solidFill>
                  <a:srgbClr val="0070C0"/>
                </a:solidFill>
                <a:latin typeface="Calibri Light" panose="020F0302020204030204" pitchFamily="34" charset="0"/>
              </a:rPr>
              <a:t>Hele-Shaw problem</a:t>
            </a:r>
            <a:r>
              <a:rPr lang="en-GB" sz="2400" dirty="0">
                <a:latin typeface="Calibri Light" panose="020F0302020204030204" pitchFamily="34" charset="0"/>
              </a:rPr>
              <a:t>.</a:t>
            </a:r>
          </a:p>
        </p:txBody>
      </p:sp>
      <p:grpSp>
        <p:nvGrpSpPr>
          <p:cNvPr id="6" name="Group 5">
            <a:extLst>
              <a:ext uri="{FF2B5EF4-FFF2-40B4-BE49-F238E27FC236}">
                <a16:creationId xmlns:a16="http://schemas.microsoft.com/office/drawing/2014/main" id="{74C35FD4-0C16-4201-84A6-9D69E88CD332}"/>
              </a:ext>
            </a:extLst>
          </p:cNvPr>
          <p:cNvGrpSpPr/>
          <p:nvPr/>
        </p:nvGrpSpPr>
        <p:grpSpPr>
          <a:xfrm>
            <a:off x="2898585" y="2402541"/>
            <a:ext cx="890497" cy="717848"/>
            <a:chOff x="2898585" y="2402541"/>
            <a:chExt cx="890497" cy="717848"/>
          </a:xfrm>
        </p:grpSpPr>
        <p:cxnSp>
          <p:nvCxnSpPr>
            <p:cNvPr id="5" name="Straight Connector 4">
              <a:extLst>
                <a:ext uri="{FF2B5EF4-FFF2-40B4-BE49-F238E27FC236}">
                  <a16:creationId xmlns:a16="http://schemas.microsoft.com/office/drawing/2014/main" id="{D10D31FA-7E64-4C10-A2C4-321998DC41C2}"/>
                </a:ext>
              </a:extLst>
            </p:cNvPr>
            <p:cNvCxnSpPr/>
            <p:nvPr/>
          </p:nvCxnSpPr>
          <p:spPr>
            <a:xfrm>
              <a:off x="2904565" y="2402541"/>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195E365-E4FF-4050-BF46-6D6E4EB55264}"/>
                </a:ext>
              </a:extLst>
            </p:cNvPr>
            <p:cNvCxnSpPr>
              <a:cxnSpLocks/>
            </p:cNvCxnSpPr>
            <p:nvPr/>
          </p:nvCxnSpPr>
          <p:spPr>
            <a:xfrm flipV="1">
              <a:off x="2898585" y="2409189"/>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9DD7443D-93E2-4F6E-9A01-A2CD8DFDAD02}"/>
              </a:ext>
            </a:extLst>
          </p:cNvPr>
          <p:cNvGrpSpPr/>
          <p:nvPr/>
        </p:nvGrpSpPr>
        <p:grpSpPr>
          <a:xfrm>
            <a:off x="6696632" y="2409189"/>
            <a:ext cx="890497" cy="717848"/>
            <a:chOff x="2898585" y="2402541"/>
            <a:chExt cx="890497" cy="717848"/>
          </a:xfrm>
        </p:grpSpPr>
        <p:cxnSp>
          <p:nvCxnSpPr>
            <p:cNvPr id="12" name="Straight Connector 11">
              <a:extLst>
                <a:ext uri="{FF2B5EF4-FFF2-40B4-BE49-F238E27FC236}">
                  <a16:creationId xmlns:a16="http://schemas.microsoft.com/office/drawing/2014/main" id="{C05DE0FA-1D36-47BF-9145-0AC26C1CEDE5}"/>
                </a:ext>
              </a:extLst>
            </p:cNvPr>
            <p:cNvCxnSpPr/>
            <p:nvPr/>
          </p:nvCxnSpPr>
          <p:spPr>
            <a:xfrm>
              <a:off x="2904565" y="2402541"/>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1C46D15-747B-45ED-9DA0-6AF74388DDA1}"/>
                </a:ext>
              </a:extLst>
            </p:cNvPr>
            <p:cNvCxnSpPr>
              <a:cxnSpLocks/>
            </p:cNvCxnSpPr>
            <p:nvPr/>
          </p:nvCxnSpPr>
          <p:spPr>
            <a:xfrm flipV="1">
              <a:off x="2898585" y="2409189"/>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7235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254612" cy="440120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examine the linear stability.</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For simplicity, consider the one-phase Stefan problem again so u</a:t>
            </a:r>
            <a:r>
              <a:rPr lang="en-GB" sz="2400" baseline="-25000" dirty="0">
                <a:latin typeface="Calibri Light" panose="020F0302020204030204" pitchFamily="34" charset="0"/>
              </a:rPr>
              <a:t>2</a:t>
            </a:r>
            <a:r>
              <a:rPr lang="en-GB" sz="2400" dirty="0">
                <a:latin typeface="Calibri Light" panose="020F0302020204030204" pitchFamily="34" charset="0"/>
              </a:rPr>
              <a:t>=0.</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Assume that the interface is moving at speed V and there is a temperature gradient -</a:t>
            </a:r>
            <a:r>
              <a:rPr lang="el-GR" sz="2400" dirty="0">
                <a:latin typeface="Calibri Light" panose="020F0302020204030204" pitchFamily="34" charset="0"/>
              </a:rPr>
              <a:t>λ</a:t>
            </a:r>
            <a:r>
              <a:rPr lang="en-GB" sz="2400" dirty="0">
                <a:latin typeface="Calibri Light" panose="020F0302020204030204" pitchFamily="34" charset="0"/>
              </a:rPr>
              <a:t>. (We expect </a:t>
            </a:r>
            <a:r>
              <a:rPr lang="el-GR" sz="2400" dirty="0">
                <a:latin typeface="Calibri Light" panose="020F0302020204030204" pitchFamily="34" charset="0"/>
              </a:rPr>
              <a:t>λ</a:t>
            </a:r>
            <a:r>
              <a:rPr lang="en-GB" sz="2400" dirty="0">
                <a:latin typeface="Calibri Light" panose="020F0302020204030204" pitchFamily="34" charset="0"/>
              </a:rPr>
              <a:t>&gt;0 if the left region is liquid and the right is solid.) The solution is then</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Consider a small perturbation about this solution</a:t>
            </a:r>
          </a:p>
        </p:txBody>
      </p:sp>
      <p:sp>
        <p:nvSpPr>
          <p:cNvPr id="4" name="Rectangle 3">
            <a:extLst>
              <a:ext uri="{FF2B5EF4-FFF2-40B4-BE49-F238E27FC236}">
                <a16:creationId xmlns:a16="http://schemas.microsoft.com/office/drawing/2014/main" id="{E212CC2A-FD87-4282-BDC5-C180854AB971}"/>
              </a:ext>
            </a:extLst>
          </p:cNvPr>
          <p:cNvSpPr/>
          <p:nvPr/>
        </p:nvSpPr>
        <p:spPr>
          <a:xfrm>
            <a:off x="4416618" y="326398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6" name="Rectangle 5">
            <a:extLst>
              <a:ext uri="{FF2B5EF4-FFF2-40B4-BE49-F238E27FC236}">
                <a16:creationId xmlns:a16="http://schemas.microsoft.com/office/drawing/2014/main" id="{53CB4315-4FB0-46E9-8ABF-5F8CC8CD76CA}"/>
              </a:ext>
            </a:extLst>
          </p:cNvPr>
          <p:cNvSpPr/>
          <p:nvPr/>
        </p:nvSpPr>
        <p:spPr>
          <a:xfrm>
            <a:off x="9033442" y="330390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1030" name="Picture 6" descr="x=Vt+\epsilon\xi(y,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743" y="5299743"/>
            <a:ext cx="2789299" cy="4462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psilon \l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9457" y="5299743"/>
            <a:ext cx="1013596" cy="3378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_1^{(0)}=-V(x-Vt)">
            <a:extLst>
              <a:ext uri="{FF2B5EF4-FFF2-40B4-BE49-F238E27FC236}">
                <a16:creationId xmlns:a16="http://schemas.microsoft.com/office/drawing/2014/main" id="{3839D19D-E02E-E504-77AA-65A7D70CF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516" y="3144765"/>
            <a:ext cx="3219811" cy="5684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x=Vt">
            <a:extLst>
              <a:ext uri="{FF2B5EF4-FFF2-40B4-BE49-F238E27FC236}">
                <a16:creationId xmlns:a16="http://schemas.microsoft.com/office/drawing/2014/main" id="{B61EC0C0-8F41-8472-9385-EFC0F2F59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6182" y="3266166"/>
            <a:ext cx="1547538" cy="410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u_1(x,y,t)=u_1^{(0)}(x,t)+\epsilon u_1^{(1)}(x,y,t)">
            <a:extLst>
              <a:ext uri="{FF2B5EF4-FFF2-40B4-BE49-F238E27FC236}">
                <a16:creationId xmlns:a16="http://schemas.microsoft.com/office/drawing/2014/main" id="{B02D781F-9E2F-72A2-3E17-107CB35286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186" y="5198955"/>
            <a:ext cx="5958044" cy="56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CB4315-4FB0-46E9-8ABF-5F8CC8CD76CA}"/>
              </a:ext>
            </a:extLst>
          </p:cNvPr>
          <p:cNvSpPr/>
          <p:nvPr/>
        </p:nvSpPr>
        <p:spPr>
          <a:xfrm>
            <a:off x="9033442" y="330390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9" name="Picture 8">
            <a:extLst>
              <a:ext uri="{FF2B5EF4-FFF2-40B4-BE49-F238E27FC236}">
                <a16:creationId xmlns:a16="http://schemas.microsoft.com/office/drawing/2014/main" id="{B008DCB5-B754-417D-9B3C-73A8CCE4F3E8}"/>
              </a:ext>
            </a:extLst>
          </p:cNvPr>
          <p:cNvPicPr>
            <a:picLocks noChangeAspect="1"/>
          </p:cNvPicPr>
          <p:nvPr/>
        </p:nvPicPr>
        <p:blipFill>
          <a:blip r:embed="rId3"/>
          <a:stretch>
            <a:fillRect/>
          </a:stretch>
        </p:blipFill>
        <p:spPr>
          <a:xfrm>
            <a:off x="2206904" y="1330326"/>
            <a:ext cx="6905625" cy="1952625"/>
          </a:xfrm>
          <a:prstGeom prst="rect">
            <a:avLst/>
          </a:prstGeom>
        </p:spPr>
      </p:pic>
      <p:sp>
        <p:nvSpPr>
          <p:cNvPr id="11" name="TextBox 10">
            <a:extLst>
              <a:ext uri="{FF2B5EF4-FFF2-40B4-BE49-F238E27FC236}">
                <a16:creationId xmlns:a16="http://schemas.microsoft.com/office/drawing/2014/main" id="{75E31FFF-8D35-4698-A948-E1B52CA04F12}"/>
              </a:ext>
            </a:extLst>
          </p:cNvPr>
          <p:cNvSpPr txBox="1"/>
          <p:nvPr/>
        </p:nvSpPr>
        <p:spPr>
          <a:xfrm>
            <a:off x="303815" y="340009"/>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leads to the problem: </a:t>
            </a:r>
          </a:p>
        </p:txBody>
      </p:sp>
      <p:sp>
        <p:nvSpPr>
          <p:cNvPr id="2" name="TextBox 1">
            <a:extLst>
              <a:ext uri="{FF2B5EF4-FFF2-40B4-BE49-F238E27FC236}">
                <a16:creationId xmlns:a16="http://schemas.microsoft.com/office/drawing/2014/main" id="{012B299E-72E8-1022-F25B-34C61A80A5F5}"/>
              </a:ext>
            </a:extLst>
          </p:cNvPr>
          <p:cNvSpPr txBox="1"/>
          <p:nvPr/>
        </p:nvSpPr>
        <p:spPr>
          <a:xfrm>
            <a:off x="303815" y="5604736"/>
            <a:ext cx="11119998" cy="830997"/>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This is not a closed problem – we need one more boundary condition since      is also unknown.  </a:t>
            </a:r>
          </a:p>
        </p:txBody>
      </p:sp>
      <p:pic>
        <p:nvPicPr>
          <p:cNvPr id="2050" name="Picture 2" descr="\xi">
            <a:extLst>
              <a:ext uri="{FF2B5EF4-FFF2-40B4-BE49-F238E27FC236}">
                <a16:creationId xmlns:a16="http://schemas.microsoft.com/office/drawing/2014/main" id="{9BBCD3C2-6B55-CBA4-0923-0FE42AA3A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1664" y="5645727"/>
            <a:ext cx="299827" cy="4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E4450E7-534B-EE42-7070-8EEFAD0EB2B9}"/>
              </a:ext>
            </a:extLst>
          </p:cNvPr>
          <p:cNvSpPr/>
          <p:nvPr/>
        </p:nvSpPr>
        <p:spPr>
          <a:xfrm>
            <a:off x="4322618" y="5694219"/>
            <a:ext cx="2355273" cy="73955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119998" cy="5611793"/>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Try a wave-like solution:</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Here, k is the wavenumber and </a:t>
            </a:r>
            <a:r>
              <a:rPr lang="el-GR" sz="2400" dirty="0">
                <a:latin typeface="Calibri Light" panose="020F0302020204030204" pitchFamily="34" charset="0"/>
              </a:rPr>
              <a:t>σ</a:t>
            </a:r>
            <a:r>
              <a:rPr lang="en-GB" sz="2400" dirty="0">
                <a:latin typeface="Calibri Light" panose="020F0302020204030204" pitchFamily="34" charset="0"/>
              </a:rPr>
              <a:t> is the linear growth rate.</a:t>
            </a:r>
            <a:br>
              <a:rPr lang="en-GB" sz="2400" dirty="0">
                <a:latin typeface="Calibri Light" panose="020F0302020204030204" pitchFamily="34" charset="0"/>
              </a:rPr>
            </a:b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Substituting into the governing equations gives the linear system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Non-trivial solutions require the determinant of the matrix to be zero, giving</a:t>
            </a:r>
          </a:p>
          <a:p>
            <a:pPr>
              <a:spcAft>
                <a:spcPts val="800"/>
              </a:spcAft>
              <a:buClr>
                <a:schemeClr val="tx1"/>
              </a:buClr>
            </a:pPr>
            <a:endParaRPr lang="en-GB" sz="2400" dirty="0">
              <a:latin typeface="Calibri Light" panose="020F0302020204030204" pitchFamily="34" charset="0"/>
            </a:endParaRPr>
          </a:p>
        </p:txBody>
      </p:sp>
      <p:sp>
        <p:nvSpPr>
          <p:cNvPr id="6" name="Rectangle 5">
            <a:extLst>
              <a:ext uri="{FF2B5EF4-FFF2-40B4-BE49-F238E27FC236}">
                <a16:creationId xmlns:a16="http://schemas.microsoft.com/office/drawing/2014/main" id="{53CB4315-4FB0-46E9-8ABF-5F8CC8CD76CA}"/>
              </a:ext>
            </a:extLst>
          </p:cNvPr>
          <p:cNvSpPr/>
          <p:nvPr/>
        </p:nvSpPr>
        <p:spPr>
          <a:xfrm>
            <a:off x="9033442" y="330390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3" name="Picture 2">
            <a:extLst>
              <a:ext uri="{FF2B5EF4-FFF2-40B4-BE49-F238E27FC236}">
                <a16:creationId xmlns:a16="http://schemas.microsoft.com/office/drawing/2014/main" id="{FFB7CBFA-A9F8-4651-8452-0521A85BA69C}"/>
              </a:ext>
            </a:extLst>
          </p:cNvPr>
          <p:cNvPicPr>
            <a:picLocks noChangeAspect="1"/>
          </p:cNvPicPr>
          <p:nvPr/>
        </p:nvPicPr>
        <p:blipFill>
          <a:blip r:embed="rId3"/>
          <a:stretch>
            <a:fillRect/>
          </a:stretch>
        </p:blipFill>
        <p:spPr>
          <a:xfrm>
            <a:off x="4043643" y="3386952"/>
            <a:ext cx="3028950" cy="1038225"/>
          </a:xfrm>
          <a:prstGeom prst="rect">
            <a:avLst/>
          </a:prstGeom>
        </p:spPr>
      </p:pic>
      <p:pic>
        <p:nvPicPr>
          <p:cNvPr id="3078" name="Picture 6" descr="u_1^{(1)}=A\mathrm{e}^{\sigma t+\mathrm{i}ky+k(x-Vt)}\qquad\qquad \xi(y,t)=B\mathrm{e}^{\sigma t+\mathrm{i}ky}">
            <a:extLst>
              <a:ext uri="{FF2B5EF4-FFF2-40B4-BE49-F238E27FC236}">
                <a16:creationId xmlns:a16="http://schemas.microsoft.com/office/drawing/2014/main" id="{F265099A-2010-D281-9B9D-161918C22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856" y="1002895"/>
            <a:ext cx="8624454" cy="5805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gma=-Vk">
            <a:extLst>
              <a:ext uri="{FF2B5EF4-FFF2-40B4-BE49-F238E27FC236}">
                <a16:creationId xmlns:a16="http://schemas.microsoft.com/office/drawing/2014/main" id="{878E5BA9-DEAE-7632-F37A-79C26F292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371" y="5855105"/>
            <a:ext cx="1817111" cy="41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66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9791" y="1178489"/>
            <a:ext cx="11119998" cy="2616101"/>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a:t>
            </a:r>
            <a:r>
              <a:rPr lang="en-GB" sz="2400" dirty="0">
                <a:solidFill>
                  <a:srgbClr val="0070C0"/>
                </a:solidFill>
                <a:latin typeface="Calibri Light" panose="020F0302020204030204" pitchFamily="34" charset="0"/>
              </a:rPr>
              <a:t>solid is melting</a:t>
            </a:r>
            <a:r>
              <a:rPr lang="en-GB" sz="2400" dirty="0">
                <a:latin typeface="Calibri Light" panose="020F0302020204030204" pitchFamily="34" charset="0"/>
              </a:rPr>
              <a:t>. </a:t>
            </a:r>
          </a:p>
          <a:p>
            <a:pPr marL="342900" indent="-342900">
              <a:spcAft>
                <a:spcPts val="800"/>
              </a:spcAft>
              <a:buClr>
                <a:schemeClr val="tx1"/>
              </a:buClr>
              <a:buFont typeface="Arial" panose="020B0604020202020204" pitchFamily="34" charset="0"/>
              <a:buChar char="•"/>
            </a:pPr>
            <a:r>
              <a:rPr lang="el-GR" sz="2400" dirty="0">
                <a:latin typeface="Calibri Light" panose="020F0302020204030204" pitchFamily="34" charset="0"/>
              </a:rPr>
              <a:t>σ</a:t>
            </a:r>
            <a:r>
              <a:rPr lang="en-GB" sz="2400" dirty="0">
                <a:latin typeface="Calibri Light" panose="020F0302020204030204" pitchFamily="34" charset="0"/>
              </a:rPr>
              <a:t>&lt;0 and so the perturbations decay with time – </a:t>
            </a:r>
            <a:r>
              <a:rPr lang="en-GB" sz="2400" dirty="0">
                <a:solidFill>
                  <a:srgbClr val="0070C0"/>
                </a:solidFill>
                <a:latin typeface="Calibri Light" panose="020F0302020204030204" pitchFamily="34" charset="0"/>
              </a:rPr>
              <a:t>the interface is stable</a:t>
            </a:r>
            <a:r>
              <a:rPr lang="en-GB" sz="2400" dirty="0">
                <a:latin typeface="Calibri Light" panose="020F0302020204030204" pitchFamily="34" charset="0"/>
              </a:rPr>
              <a:t>.</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a:spcAft>
                <a:spcPts val="800"/>
              </a:spcAft>
              <a:buClr>
                <a:schemeClr val="tx1"/>
              </a:buClr>
            </a:pP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p:txBody>
      </p:sp>
      <p:pic>
        <p:nvPicPr>
          <p:cNvPr id="8" name="Picture 7">
            <a:extLst>
              <a:ext uri="{FF2B5EF4-FFF2-40B4-BE49-F238E27FC236}">
                <a16:creationId xmlns:a16="http://schemas.microsoft.com/office/drawing/2014/main" id="{D728BDE2-318A-4C2A-B360-60F4F872F82B}"/>
              </a:ext>
            </a:extLst>
          </p:cNvPr>
          <p:cNvPicPr>
            <a:picLocks noChangeAspect="1"/>
          </p:cNvPicPr>
          <p:nvPr/>
        </p:nvPicPr>
        <p:blipFill>
          <a:blip r:embed="rId3"/>
          <a:stretch>
            <a:fillRect/>
          </a:stretch>
        </p:blipFill>
        <p:spPr>
          <a:xfrm>
            <a:off x="3987799" y="234949"/>
            <a:ext cx="2590800" cy="495300"/>
          </a:xfrm>
          <a:prstGeom prst="rect">
            <a:avLst/>
          </a:prstGeom>
        </p:spPr>
      </p:pic>
      <p:sp>
        <p:nvSpPr>
          <p:cNvPr id="9" name="TextBox 8">
            <a:extLst>
              <a:ext uri="{FF2B5EF4-FFF2-40B4-BE49-F238E27FC236}">
                <a16:creationId xmlns:a16="http://schemas.microsoft.com/office/drawing/2014/main" id="{73F91C53-C235-48CD-8571-1B7DBFED883D}"/>
              </a:ext>
            </a:extLst>
          </p:cNvPr>
          <p:cNvSpPr txBox="1"/>
          <p:nvPr/>
        </p:nvSpPr>
        <p:spPr>
          <a:xfrm>
            <a:off x="309791" y="732213"/>
            <a:ext cx="6096000" cy="446276"/>
          </a:xfrm>
          <a:prstGeom prst="rect">
            <a:avLst/>
          </a:prstGeom>
          <a:noFill/>
        </p:spPr>
        <p:txBody>
          <a:bodyPr wrap="square">
            <a:spAutoFit/>
          </a:bodyPr>
          <a:lstStyle/>
          <a:p>
            <a:r>
              <a:rPr lang="en-GB" sz="2300" u="sng" dirty="0">
                <a:latin typeface="Calibri Light" panose="020F0302020204030204" pitchFamily="34" charset="0"/>
              </a:rPr>
              <a:t>If V&gt;0</a:t>
            </a:r>
            <a:r>
              <a:rPr lang="en-GB" sz="2300" dirty="0">
                <a:latin typeface="Calibri Light" panose="020F0302020204030204" pitchFamily="34" charset="0"/>
              </a:rPr>
              <a:t> </a:t>
            </a:r>
          </a:p>
        </p:txBody>
      </p:sp>
      <p:sp>
        <p:nvSpPr>
          <p:cNvPr id="10" name="TextBox 9">
            <a:extLst>
              <a:ext uri="{FF2B5EF4-FFF2-40B4-BE49-F238E27FC236}">
                <a16:creationId xmlns:a16="http://schemas.microsoft.com/office/drawing/2014/main" id="{A6CC09C0-EDAB-4EF2-A11E-CC016D189B60}"/>
              </a:ext>
            </a:extLst>
          </p:cNvPr>
          <p:cNvSpPr txBox="1"/>
          <p:nvPr/>
        </p:nvSpPr>
        <p:spPr>
          <a:xfrm>
            <a:off x="309791" y="2254802"/>
            <a:ext cx="6096000" cy="446276"/>
          </a:xfrm>
          <a:prstGeom prst="rect">
            <a:avLst/>
          </a:prstGeom>
          <a:noFill/>
        </p:spPr>
        <p:txBody>
          <a:bodyPr wrap="square">
            <a:spAutoFit/>
          </a:bodyPr>
          <a:lstStyle/>
          <a:p>
            <a:r>
              <a:rPr lang="en-GB" sz="2300" u="sng" dirty="0">
                <a:latin typeface="Calibri Light" panose="020F0302020204030204" pitchFamily="34" charset="0"/>
              </a:rPr>
              <a:t>If V&lt;0</a:t>
            </a:r>
            <a:r>
              <a:rPr lang="en-GB" sz="2300" dirty="0">
                <a:latin typeface="Calibri Light" panose="020F0302020204030204" pitchFamily="34" charset="0"/>
              </a:rPr>
              <a:t> </a:t>
            </a:r>
          </a:p>
        </p:txBody>
      </p:sp>
      <p:sp>
        <p:nvSpPr>
          <p:cNvPr id="11" name="TextBox 10">
            <a:extLst>
              <a:ext uri="{FF2B5EF4-FFF2-40B4-BE49-F238E27FC236}">
                <a16:creationId xmlns:a16="http://schemas.microsoft.com/office/drawing/2014/main" id="{29507372-6938-4CB0-A68C-915B58EFEE45}"/>
              </a:ext>
            </a:extLst>
          </p:cNvPr>
          <p:cNvSpPr txBox="1"/>
          <p:nvPr/>
        </p:nvSpPr>
        <p:spPr>
          <a:xfrm>
            <a:off x="309791" y="2599485"/>
            <a:ext cx="11033550" cy="4247317"/>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300" dirty="0">
                <a:latin typeface="Calibri Light" panose="020F0302020204030204" pitchFamily="34" charset="0"/>
              </a:rPr>
              <a:t>The </a:t>
            </a:r>
            <a:r>
              <a:rPr lang="en-GB" sz="2300" dirty="0">
                <a:solidFill>
                  <a:srgbClr val="0070C0"/>
                </a:solidFill>
                <a:latin typeface="Calibri Light" panose="020F0302020204030204" pitchFamily="34" charset="0"/>
              </a:rPr>
              <a:t>liquid is freezing</a:t>
            </a:r>
            <a:r>
              <a:rPr lang="en-GB" sz="2300" dirty="0">
                <a:latin typeface="Calibri Light" panose="020F0302020204030204" pitchFamily="34" charset="0"/>
              </a:rPr>
              <a:t>.</a:t>
            </a:r>
          </a:p>
          <a:p>
            <a:pPr marL="342900" indent="-342900">
              <a:spcAft>
                <a:spcPts val="800"/>
              </a:spcAft>
              <a:buClr>
                <a:schemeClr val="tx1"/>
              </a:buClr>
              <a:buFont typeface="Arial" panose="020B0604020202020204" pitchFamily="34" charset="0"/>
              <a:buChar char="•"/>
            </a:pPr>
            <a:r>
              <a:rPr lang="el-GR" sz="2300" dirty="0">
                <a:latin typeface="Calibri Light" panose="020F0302020204030204" pitchFamily="34" charset="0"/>
              </a:rPr>
              <a:t>σ</a:t>
            </a:r>
            <a:r>
              <a:rPr lang="en-GB" sz="2300" dirty="0">
                <a:latin typeface="Calibri Light" panose="020F0302020204030204" pitchFamily="34" charset="0"/>
              </a:rPr>
              <a:t>&gt;0 and so the perturbations grow with time – </a:t>
            </a:r>
            <a:r>
              <a:rPr lang="en-GB" sz="2300" dirty="0">
                <a:solidFill>
                  <a:srgbClr val="0070C0"/>
                </a:solidFill>
                <a:latin typeface="Calibri Light" panose="020F0302020204030204" pitchFamily="34" charset="0"/>
              </a:rPr>
              <a:t>the interface is unstable</a:t>
            </a:r>
            <a:r>
              <a:rPr lang="en-GB" sz="2300" dirty="0">
                <a:latin typeface="Calibri Light" panose="020F0302020204030204" pitchFamily="34" charset="0"/>
              </a:rPr>
              <a:t>.</a:t>
            </a:r>
          </a:p>
          <a:p>
            <a:pPr marL="342900" indent="-342900">
              <a:spcAft>
                <a:spcPts val="800"/>
              </a:spcAft>
              <a:buClr>
                <a:schemeClr val="tx1"/>
              </a:buClr>
              <a:buFont typeface="Arial" panose="020B0604020202020204" pitchFamily="34" charset="0"/>
              <a:buChar char="•"/>
            </a:pPr>
            <a:r>
              <a:rPr lang="en-GB" sz="2300" dirty="0">
                <a:latin typeface="Calibri Light" panose="020F0302020204030204" pitchFamily="34" charset="0"/>
              </a:rPr>
              <a:t>The smallest wavelength modes grow the fastest – this is an </a:t>
            </a:r>
            <a:r>
              <a:rPr lang="en-GB" sz="2300" dirty="0">
                <a:solidFill>
                  <a:srgbClr val="0070C0"/>
                </a:solidFill>
                <a:latin typeface="Calibri Light" panose="020F0302020204030204" pitchFamily="34" charset="0"/>
              </a:rPr>
              <a:t>ill-posed problem</a:t>
            </a:r>
            <a:r>
              <a:rPr lang="en-GB" sz="2300" dirty="0">
                <a:latin typeface="Calibri Light" panose="020F0302020204030204" pitchFamily="34" charset="0"/>
              </a:rPr>
              <a:t>.</a:t>
            </a:r>
          </a:p>
          <a:p>
            <a:pPr marL="1257300" lvl="2" indent="-342900">
              <a:spcAft>
                <a:spcPts val="800"/>
              </a:spcAft>
              <a:buClr>
                <a:schemeClr val="tx1"/>
              </a:buClr>
              <a:buFont typeface="Arial" panose="020B0604020202020204" pitchFamily="34" charset="0"/>
              <a:buChar char="•"/>
            </a:pPr>
            <a:r>
              <a:rPr lang="en-GB" sz="2300" dirty="0">
                <a:latin typeface="Calibri Light" panose="020F0302020204030204" pitchFamily="34" charset="0"/>
              </a:rPr>
              <a:t>The solution does not depend continuously on the data.</a:t>
            </a:r>
          </a:p>
          <a:p>
            <a:pPr marL="1257300" lvl="2" indent="-342900">
              <a:spcAft>
                <a:spcPts val="800"/>
              </a:spcAft>
              <a:buClr>
                <a:schemeClr val="tx1"/>
              </a:buClr>
              <a:buFont typeface="Arial" panose="020B0604020202020204" pitchFamily="34" charset="0"/>
              <a:buChar char="•"/>
            </a:pPr>
            <a:r>
              <a:rPr lang="en-GB" sz="2300" dirty="0">
                <a:latin typeface="Calibri Light" panose="020F0302020204030204" pitchFamily="34" charset="0"/>
              </a:rPr>
              <a:t>an arbitrarily small perturbation of the initial conditions may cause an arbitrarily large change in the solution. </a:t>
            </a:r>
          </a:p>
          <a:p>
            <a:pPr marL="1257300" lvl="2" indent="-342900">
              <a:spcAft>
                <a:spcPts val="800"/>
              </a:spcAft>
              <a:buClr>
                <a:schemeClr val="tx1"/>
              </a:buClr>
              <a:buFont typeface="Arial" panose="020B0604020202020204" pitchFamily="34" charset="0"/>
              <a:buChar char="•"/>
            </a:pPr>
            <a:r>
              <a:rPr lang="en-GB" sz="2300" dirty="0">
                <a:latin typeface="Calibri Light" panose="020F0302020204030204" pitchFamily="34" charset="0"/>
              </a:rPr>
              <a:t>This is physically unacceptable, and such ill posed problems are also effectively impossible to solve numerically.</a:t>
            </a:r>
          </a:p>
          <a:p>
            <a:pPr marL="342900" indent="-342900">
              <a:spcAft>
                <a:spcPts val="800"/>
              </a:spcAft>
              <a:buClr>
                <a:schemeClr val="tx1"/>
              </a:buClr>
              <a:buFont typeface="Arial" panose="020B0604020202020204" pitchFamily="34" charset="0"/>
              <a:buChar char="•"/>
            </a:pPr>
            <a:r>
              <a:rPr lang="el-GR" sz="2300" dirty="0">
                <a:latin typeface="Calibri Light" panose="020F0302020204030204" pitchFamily="34" charset="0"/>
              </a:rPr>
              <a:t>λ</a:t>
            </a:r>
            <a:r>
              <a:rPr lang="en-GB" sz="2300" dirty="0">
                <a:latin typeface="Calibri Light" panose="020F0302020204030204" pitchFamily="34" charset="0"/>
              </a:rPr>
              <a:t>&lt;0 which means that the temperature in the liquid is lower than the melting temperature. The liquid is </a:t>
            </a:r>
            <a:r>
              <a:rPr lang="en-GB" sz="2300" dirty="0">
                <a:solidFill>
                  <a:srgbClr val="0070C0"/>
                </a:solidFill>
                <a:latin typeface="Calibri Light" panose="020F0302020204030204" pitchFamily="34" charset="0"/>
              </a:rPr>
              <a:t>supercooled</a:t>
            </a:r>
            <a:r>
              <a:rPr lang="en-GB" sz="2300" dirty="0">
                <a:latin typeface="Calibri Light" panose="020F0302020204030204" pitchFamily="34" charset="0"/>
              </a:rPr>
              <a:t>.</a:t>
            </a:r>
          </a:p>
        </p:txBody>
      </p:sp>
    </p:spTree>
    <p:extLst>
      <p:ext uri="{BB962C8B-B14F-4D97-AF65-F5344CB8AC3E}">
        <p14:creationId xmlns:p14="http://schemas.microsoft.com/office/powerpoint/2010/main" val="111686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A1A68-8D5A-4A08-8E6A-2B4EFBA33E67}"/>
              </a:ext>
            </a:extLst>
          </p:cNvPr>
          <p:cNvPicPr>
            <a:picLocks noChangeAspect="1"/>
          </p:cNvPicPr>
          <p:nvPr/>
        </p:nvPicPr>
        <p:blipFill>
          <a:blip r:embed="rId3"/>
          <a:stretch>
            <a:fillRect/>
          </a:stretch>
        </p:blipFill>
        <p:spPr>
          <a:xfrm rot="10800000">
            <a:off x="0" y="0"/>
            <a:ext cx="12691313" cy="7041169"/>
          </a:xfrm>
          <a:prstGeom prst="rect">
            <a:avLst/>
          </a:prstGeom>
        </p:spPr>
      </p:pic>
      <p:sp>
        <p:nvSpPr>
          <p:cNvPr id="7" name="TextBox 6">
            <a:extLst>
              <a:ext uri="{FF2B5EF4-FFF2-40B4-BE49-F238E27FC236}">
                <a16:creationId xmlns:a16="http://schemas.microsoft.com/office/drawing/2014/main" id="{CD9583E1-7C2B-44A6-9043-40DB9D23D951}"/>
              </a:ext>
            </a:extLst>
          </p:cNvPr>
          <p:cNvSpPr txBox="1"/>
          <p:nvPr/>
        </p:nvSpPr>
        <p:spPr>
          <a:xfrm>
            <a:off x="279909" y="407525"/>
            <a:ext cx="11119998" cy="5488682"/>
          </a:xfrm>
          <a:prstGeom prst="rect">
            <a:avLst/>
          </a:prstGeom>
          <a:noFill/>
        </p:spPr>
        <p:txBody>
          <a:bodyPr wrap="square">
            <a:spAutoFit/>
          </a:bodyPr>
          <a:lstStyle/>
          <a:p>
            <a:pPr marL="342900" indent="-342900">
              <a:spcAft>
                <a:spcPts val="800"/>
              </a:spcAft>
              <a:buClr>
                <a:schemeClr val="bg1"/>
              </a:buClr>
              <a:buFont typeface="Arial" panose="020B0604020202020204" pitchFamily="34" charset="0"/>
              <a:buChar char="•"/>
            </a:pPr>
            <a:r>
              <a:rPr lang="en-GB" sz="3600" b="1" dirty="0">
                <a:ln w="9525">
                  <a:solidFill>
                    <a:schemeClr val="tx1"/>
                  </a:solidFill>
                </a:ln>
                <a:solidFill>
                  <a:schemeClr val="bg1"/>
                </a:solidFill>
                <a:latin typeface="Calibri Light" panose="020F0302020204030204" pitchFamily="34" charset="0"/>
              </a:rPr>
              <a:t>The results we have found tie in with what we observe physically</a:t>
            </a:r>
          </a:p>
          <a:p>
            <a:pPr marL="800100" lvl="1" indent="-342900">
              <a:spcAft>
                <a:spcPts val="800"/>
              </a:spcAft>
              <a:buClr>
                <a:schemeClr val="bg1"/>
              </a:buClr>
              <a:buFont typeface="Arial" panose="020B0604020202020204" pitchFamily="34" charset="0"/>
              <a:buChar char="•"/>
            </a:pPr>
            <a:r>
              <a:rPr lang="en-GB" sz="3600" b="1" dirty="0">
                <a:ln w="9525">
                  <a:solidFill>
                    <a:schemeClr val="tx1"/>
                  </a:solidFill>
                </a:ln>
                <a:solidFill>
                  <a:schemeClr val="bg1"/>
                </a:solidFill>
                <a:latin typeface="Calibri Light" panose="020F0302020204030204" pitchFamily="34" charset="0"/>
              </a:rPr>
              <a:t>An ice cube melts smoothly in a drink.</a:t>
            </a:r>
          </a:p>
          <a:p>
            <a:pPr marL="800100" lvl="1" indent="-342900">
              <a:spcAft>
                <a:spcPts val="800"/>
              </a:spcAft>
              <a:buClr>
                <a:schemeClr val="bg1"/>
              </a:buClr>
              <a:buFont typeface="Arial" panose="020B0604020202020204" pitchFamily="34" charset="0"/>
              <a:buChar char="•"/>
            </a:pPr>
            <a:r>
              <a:rPr lang="en-GB" sz="3600" b="1" dirty="0">
                <a:ln w="9525">
                  <a:solidFill>
                    <a:schemeClr val="tx1"/>
                  </a:solidFill>
                </a:ln>
                <a:solidFill>
                  <a:schemeClr val="bg1"/>
                </a:solidFill>
                <a:latin typeface="Calibri Light" panose="020F0302020204030204" pitchFamily="34" charset="0"/>
              </a:rPr>
              <a:t>But as water freezes, dendrites form whose structure are unpredictable. </a:t>
            </a:r>
          </a:p>
          <a:p>
            <a:pPr marL="342900" indent="-342900">
              <a:spcAft>
                <a:spcPts val="800"/>
              </a:spcAft>
              <a:buClr>
                <a:schemeClr val="bg1"/>
              </a:buClr>
              <a:buFont typeface="Arial" panose="020B0604020202020204" pitchFamily="34" charset="0"/>
              <a:buChar char="•"/>
            </a:pPr>
            <a:endParaRPr lang="en-GB" sz="3600" b="1" dirty="0">
              <a:ln w="9525">
                <a:solidFill>
                  <a:schemeClr val="tx1"/>
                </a:solidFill>
              </a:ln>
              <a:solidFill>
                <a:schemeClr val="bg1"/>
              </a:solidFill>
              <a:latin typeface="Calibri Light" panose="020F0302020204030204" pitchFamily="34" charset="0"/>
            </a:endParaRPr>
          </a:p>
          <a:p>
            <a:pPr>
              <a:spcAft>
                <a:spcPts val="800"/>
              </a:spcAft>
              <a:buClr>
                <a:schemeClr val="tx1"/>
              </a:buClr>
            </a:pPr>
            <a:br>
              <a:rPr lang="en-GB" sz="3600" b="1" dirty="0">
                <a:ln w="9525">
                  <a:solidFill>
                    <a:schemeClr val="tx1"/>
                  </a:solidFill>
                </a:ln>
                <a:solidFill>
                  <a:schemeClr val="bg1"/>
                </a:solidFill>
                <a:latin typeface="Calibri Light" panose="020F0302020204030204" pitchFamily="34" charset="0"/>
              </a:rPr>
            </a:br>
            <a:br>
              <a:rPr lang="en-GB" sz="3600" b="1" dirty="0">
                <a:ln w="9525">
                  <a:solidFill>
                    <a:schemeClr val="tx1"/>
                  </a:solidFill>
                </a:ln>
                <a:solidFill>
                  <a:schemeClr val="bg1"/>
                </a:solidFill>
                <a:latin typeface="Calibri Light" panose="020F0302020204030204" pitchFamily="34" charset="0"/>
              </a:rPr>
            </a:br>
            <a:endParaRPr lang="en-GB" sz="3600" b="1" dirty="0">
              <a:ln w="9525">
                <a:solidFill>
                  <a:schemeClr val="tx1"/>
                </a:solidFill>
              </a:ln>
              <a:solidFill>
                <a:schemeClr val="bg1"/>
              </a:solidFill>
              <a:latin typeface="Calibri Light" panose="020F0302020204030204" pitchFamily="34" charset="0"/>
            </a:endParaRPr>
          </a:p>
        </p:txBody>
      </p:sp>
    </p:spTree>
    <p:extLst>
      <p:ext uri="{BB962C8B-B14F-4D97-AF65-F5344CB8AC3E}">
        <p14:creationId xmlns:p14="http://schemas.microsoft.com/office/powerpoint/2010/main" val="35074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48BDDF7-238F-48E8-B23A-F98999AFEE40}"/>
              </a:ext>
            </a:extLst>
          </p:cNvPr>
          <p:cNvSpPr txBox="1"/>
          <p:nvPr/>
        </p:nvSpPr>
        <p:spPr>
          <a:xfrm>
            <a:off x="127509" y="248536"/>
            <a:ext cx="11119998" cy="571438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It is reasonable for a freezing boundary to be unstable, but it is not acceptable for the problem to be ill posed. </a:t>
            </a: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Some additional physics must become important to regularize the problem by suppressing arbitrarily high wavenumbers, e.g.,:  </a:t>
            </a:r>
          </a:p>
          <a:p>
            <a:pPr marL="800100" lvl="1" indent="-342900">
              <a:spcAft>
                <a:spcPts val="800"/>
              </a:spcAft>
              <a:buClr>
                <a:schemeClr val="tx1"/>
              </a:buClr>
              <a:buFont typeface="Arial" panose="020B0604020202020204" pitchFamily="34" charset="0"/>
              <a:buChar char="•"/>
            </a:pPr>
            <a:r>
              <a:rPr lang="en-GB" sz="2400" dirty="0">
                <a:solidFill>
                  <a:srgbClr val="0070C0"/>
                </a:solidFill>
                <a:latin typeface="Calibri Light" panose="020F0302020204030204" pitchFamily="34" charset="0"/>
              </a:rPr>
              <a:t>Surface energy</a:t>
            </a:r>
            <a:r>
              <a:rPr lang="en-GB" sz="2400" dirty="0">
                <a:latin typeface="Calibri Light" panose="020F0302020204030204" pitchFamily="34" charset="0"/>
              </a:rPr>
              <a:t> effects penalise high curvature variations in the free boundary. </a:t>
            </a:r>
          </a:p>
          <a:p>
            <a:pPr marL="800100" lvl="1" indent="-342900">
              <a:spcAft>
                <a:spcPts val="800"/>
              </a:spcAft>
              <a:buClr>
                <a:schemeClr val="tx1"/>
              </a:buClr>
              <a:buFont typeface="Arial" panose="020B0604020202020204" pitchFamily="34" charset="0"/>
              <a:buChar char="•"/>
            </a:pPr>
            <a:r>
              <a:rPr lang="en-GB" sz="2400" dirty="0">
                <a:solidFill>
                  <a:srgbClr val="0070C0"/>
                </a:solidFill>
                <a:latin typeface="Calibri Light" panose="020F0302020204030204" pitchFamily="34" charset="0"/>
              </a:rPr>
              <a:t>Kinetic undercooling</a:t>
            </a:r>
            <a:r>
              <a:rPr lang="en-GB" sz="2400" dirty="0">
                <a:latin typeface="Calibri Light" panose="020F0302020204030204" pitchFamily="34" charset="0"/>
              </a:rPr>
              <a:t> – the temperature need not be continuous if the free boundary evolves rapidly enough to be out of thermodynamic equilibrium. </a:t>
            </a:r>
          </a:p>
          <a:p>
            <a:pPr marL="800100" lvl="1"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Model the complex </a:t>
            </a:r>
            <a:r>
              <a:rPr lang="en-GB" sz="2400" dirty="0">
                <a:solidFill>
                  <a:srgbClr val="0070C0"/>
                </a:solidFill>
                <a:latin typeface="Calibri Light" panose="020F0302020204030204" pitchFamily="34" charset="0"/>
              </a:rPr>
              <a:t>dendrites</a:t>
            </a:r>
            <a:r>
              <a:rPr lang="en-GB" sz="2400" dirty="0">
                <a:latin typeface="Calibri Light" panose="020F0302020204030204" pitchFamily="34" charset="0"/>
              </a:rPr>
              <a:t>.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But we shall choose a simpler strategy </a:t>
            </a:r>
            <a:br>
              <a:rPr lang="en-GB" sz="2400" dirty="0">
                <a:latin typeface="Calibri Light" panose="020F0302020204030204" pitchFamily="34" charset="0"/>
              </a:rPr>
            </a:br>
            <a:r>
              <a:rPr lang="en-GB" sz="2400" dirty="0">
                <a:latin typeface="Calibri Light" panose="020F0302020204030204" pitchFamily="34" charset="0"/>
              </a:rPr>
              <a:t>– to model the dendritic region as a “mushy region”</a:t>
            </a:r>
          </a:p>
          <a:p>
            <a:pPr marL="342900" indent="-342900">
              <a:spcAft>
                <a:spcPts val="800"/>
              </a:spcAft>
              <a:buClr>
                <a:schemeClr val="bg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bg1"/>
              </a:buClr>
              <a:buFont typeface="Arial" panose="020B0604020202020204" pitchFamily="34" charset="0"/>
              <a:buChar char="•"/>
            </a:pPr>
            <a:endParaRPr lang="en-GB" sz="2400" dirty="0">
              <a:latin typeface="Calibri Light" panose="020F0302020204030204" pitchFamily="34" charset="0"/>
            </a:endParaRPr>
          </a:p>
        </p:txBody>
      </p:sp>
      <p:pic>
        <p:nvPicPr>
          <p:cNvPr id="4" name="Picture 3">
            <a:extLst>
              <a:ext uri="{FF2B5EF4-FFF2-40B4-BE49-F238E27FC236}">
                <a16:creationId xmlns:a16="http://schemas.microsoft.com/office/drawing/2014/main" id="{4A490215-E1D1-4238-B1F2-A12D8AE25992}"/>
              </a:ext>
            </a:extLst>
          </p:cNvPr>
          <p:cNvPicPr>
            <a:picLocks noChangeAspect="1"/>
          </p:cNvPicPr>
          <p:nvPr/>
        </p:nvPicPr>
        <p:blipFill>
          <a:blip r:embed="rId3"/>
          <a:stretch>
            <a:fillRect/>
          </a:stretch>
        </p:blipFill>
        <p:spPr>
          <a:xfrm rot="10800000">
            <a:off x="8152448" y="3589020"/>
            <a:ext cx="2797646" cy="3139440"/>
          </a:xfrm>
          <a:prstGeom prst="rect">
            <a:avLst/>
          </a:prstGeom>
        </p:spPr>
      </p:pic>
    </p:spTree>
    <p:extLst>
      <p:ext uri="{BB962C8B-B14F-4D97-AF65-F5344CB8AC3E}">
        <p14:creationId xmlns:p14="http://schemas.microsoft.com/office/powerpoint/2010/main" val="10192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9687" y="389964"/>
            <a:ext cx="3396784" cy="1258948"/>
          </a:xfrm>
          <a:prstGeom prst="rect">
            <a:avLst/>
          </a:prstGeom>
        </p:spPr>
      </p:pic>
      <p:sp>
        <p:nvSpPr>
          <p:cNvPr id="4" name="Rectangle 3"/>
          <p:cNvSpPr/>
          <p:nvPr/>
        </p:nvSpPr>
        <p:spPr>
          <a:xfrm>
            <a:off x="135118" y="1741878"/>
            <a:ext cx="12056882" cy="4524315"/>
          </a:xfrm>
          <a:prstGeom prst="rect">
            <a:avLst/>
          </a:prstGeom>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This is precisely the shape that we see all the profiles evolving towards.</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However, in getting this solution, we did not use the initial condition to find this similarity solution. This highlights the fact that our similarity solution ‘forgets’ the initial information.</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Although in our case we could obtain an analytic solution, in many cases we cannot.</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This similarity solution provides key information about the system behaviour without having to solve the full equation.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Before we move onto the next example, we will show how we can predict the form of the similarity variables. </a:t>
            </a:r>
          </a:p>
        </p:txBody>
      </p:sp>
    </p:spTree>
    <p:extLst>
      <p:ext uri="{BB962C8B-B14F-4D97-AF65-F5344CB8AC3E}">
        <p14:creationId xmlns:p14="http://schemas.microsoft.com/office/powerpoint/2010/main" val="31381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6F095-21B5-B126-1E83-02B5A0542FE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4EE25721-E90A-AF85-422B-186A65C7A427}"/>
              </a:ext>
            </a:extLst>
          </p:cNvPr>
          <p:cNvSpPr txBox="1"/>
          <p:nvPr/>
        </p:nvSpPr>
        <p:spPr>
          <a:xfrm>
            <a:off x="244010" y="646869"/>
            <a:ext cx="11515173" cy="224676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The equations describing the two-dimensional Stefan problem with small Stefan number are the same as those that describe the flow in a Hele-Shaw cell. </a:t>
            </a:r>
          </a:p>
          <a:p>
            <a:pPr marL="342900" indent="-342900">
              <a:spcAft>
                <a:spcPts val="800"/>
              </a:spcAft>
              <a:buClr>
                <a:schemeClr val="tx1"/>
              </a:buClr>
              <a:buFont typeface="Arial" panose="020B0604020202020204" pitchFamily="34" charset="0"/>
              <a:buChar char="•"/>
            </a:pPr>
            <a:endParaRPr lang="en-GB" sz="2400" dirty="0">
              <a:latin typeface="Calibri Light" panose="020F0302020204030204" pitchFamily="34" charset="0"/>
            </a:endParaRPr>
          </a:p>
          <a:p>
            <a:pPr marL="342900" indent="-342900">
              <a:spcAft>
                <a:spcPts val="800"/>
              </a:spcAft>
              <a:buClr>
                <a:schemeClr val="tx1"/>
              </a:buClr>
              <a:buFont typeface="Arial" panose="020B0604020202020204" pitchFamily="34" charset="0"/>
              <a:buChar char="•"/>
            </a:pPr>
            <a:r>
              <a:rPr lang="en-GB" sz="2400" dirty="0">
                <a:latin typeface="Calibri Light" panose="020F0302020204030204" pitchFamily="34" charset="0"/>
              </a:rPr>
              <a:t>We did an experiment the indicated the presence of an instability. </a:t>
            </a:r>
          </a:p>
          <a:p>
            <a:pPr marL="342900" indent="-342900">
              <a:spcAft>
                <a:spcPts val="800"/>
              </a:spcAft>
              <a:buClr>
                <a:schemeClr val="bg1"/>
              </a:buClr>
              <a:buFont typeface="Arial" panose="020B0604020202020204" pitchFamily="34" charset="0"/>
              <a:buChar char="•"/>
            </a:pPr>
            <a:endParaRPr lang="en-GB" sz="2400" dirty="0">
              <a:latin typeface="Calibri Light" panose="020F0302020204030204" pitchFamily="34" charset="0"/>
            </a:endParaRPr>
          </a:p>
        </p:txBody>
      </p:sp>
      <p:sp>
        <p:nvSpPr>
          <p:cNvPr id="5" name="TextBox 4">
            <a:extLst>
              <a:ext uri="{FF2B5EF4-FFF2-40B4-BE49-F238E27FC236}">
                <a16:creationId xmlns:a16="http://schemas.microsoft.com/office/drawing/2014/main" id="{8F97B24E-15D0-3504-0901-A1D108DDA6BA}"/>
              </a:ext>
            </a:extLst>
          </p:cNvPr>
          <p:cNvSpPr txBox="1"/>
          <p:nvPr/>
        </p:nvSpPr>
        <p:spPr>
          <a:xfrm>
            <a:off x="244011" y="185204"/>
            <a:ext cx="6097712" cy="461665"/>
          </a:xfrm>
          <a:prstGeom prst="rect">
            <a:avLst/>
          </a:prstGeom>
          <a:noFill/>
        </p:spPr>
        <p:txBody>
          <a:bodyPr wrap="square">
            <a:spAutoFit/>
          </a:bodyPr>
          <a:lstStyle/>
          <a:p>
            <a:r>
              <a:rPr lang="en-GB" sz="2400" dirty="0">
                <a:latin typeface="Calibri Light" panose="020F0302020204030204" pitchFamily="34" charset="0"/>
              </a:rPr>
              <a:t>Summary of lecture 6</a:t>
            </a:r>
          </a:p>
        </p:txBody>
      </p:sp>
      <p:pic>
        <p:nvPicPr>
          <p:cNvPr id="2050" name="Picture 2" descr="Saffman–Taylor instability - Wikipedia">
            <a:extLst>
              <a:ext uri="{FF2B5EF4-FFF2-40B4-BE49-F238E27FC236}">
                <a16:creationId xmlns:a16="http://schemas.microsoft.com/office/drawing/2014/main" id="{1A527642-B3C6-BBE0-F758-263DB923A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103" y="2893638"/>
            <a:ext cx="3675761" cy="2756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ffman Taylor Instabilities- Viscous Fingering - YouTube">
            <a:extLst>
              <a:ext uri="{FF2B5EF4-FFF2-40B4-BE49-F238E27FC236}">
                <a16:creationId xmlns:a16="http://schemas.microsoft.com/office/drawing/2014/main" id="{B982FC83-DDB5-F663-7FCE-43D2A12BE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95" y="3336630"/>
            <a:ext cx="3657473" cy="20464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ke stars and windshield cracks forming all over Alaska ...">
            <a:extLst>
              <a:ext uri="{FF2B5EF4-FFF2-40B4-BE49-F238E27FC236}">
                <a16:creationId xmlns:a16="http://schemas.microsoft.com/office/drawing/2014/main" id="{7F7EF0CF-1062-9A33-B16C-9A9446DEB4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1899" y="3279324"/>
            <a:ext cx="3184989" cy="1985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488977-7404-3D11-4473-4649B68AB79A}"/>
              </a:ext>
            </a:extLst>
          </p:cNvPr>
          <p:cNvSpPr/>
          <p:nvPr/>
        </p:nvSpPr>
        <p:spPr>
          <a:xfrm>
            <a:off x="685159" y="5595315"/>
            <a:ext cx="2999873" cy="923330"/>
          </a:xfrm>
          <a:prstGeom prst="rect">
            <a:avLst/>
          </a:prstGeom>
        </p:spPr>
        <p:txBody>
          <a:bodyPr wrap="square">
            <a:spAutoFit/>
          </a:bodyPr>
          <a:lstStyle/>
          <a:p>
            <a:pPr algn="ctr"/>
            <a:r>
              <a:rPr lang="en-GB" dirty="0" err="1">
                <a:latin typeface="Calibri Light" panose="020F0302020204030204" pitchFamily="34" charset="0"/>
              </a:rPr>
              <a:t>Saffman</a:t>
            </a:r>
            <a:r>
              <a:rPr lang="en-GB" dirty="0">
                <a:latin typeface="Calibri Light" panose="020F0302020204030204" pitchFamily="34" charset="0"/>
              </a:rPr>
              <a:t>–Taylor instability (viscous fingering) in a </a:t>
            </a:r>
            <a:br>
              <a:rPr lang="en-GB" dirty="0">
                <a:latin typeface="Calibri Light" panose="020F0302020204030204" pitchFamily="34" charset="0"/>
              </a:rPr>
            </a:br>
            <a:r>
              <a:rPr lang="en-GB" dirty="0">
                <a:latin typeface="Calibri Light" panose="020F0302020204030204" pitchFamily="34" charset="0"/>
              </a:rPr>
              <a:t>Hele-Shaw cell</a:t>
            </a:r>
          </a:p>
        </p:txBody>
      </p:sp>
      <p:sp>
        <p:nvSpPr>
          <p:cNvPr id="11" name="Rectangle 10">
            <a:extLst>
              <a:ext uri="{FF2B5EF4-FFF2-40B4-BE49-F238E27FC236}">
                <a16:creationId xmlns:a16="http://schemas.microsoft.com/office/drawing/2014/main" id="{7F2D0E2F-452A-7EDC-A312-D287EFBE3133}"/>
              </a:ext>
            </a:extLst>
          </p:cNvPr>
          <p:cNvSpPr/>
          <p:nvPr/>
        </p:nvSpPr>
        <p:spPr>
          <a:xfrm>
            <a:off x="4647963" y="5733814"/>
            <a:ext cx="2999873" cy="646331"/>
          </a:xfrm>
          <a:prstGeom prst="rect">
            <a:avLst/>
          </a:prstGeom>
        </p:spPr>
        <p:txBody>
          <a:bodyPr wrap="square">
            <a:spAutoFit/>
          </a:bodyPr>
          <a:lstStyle/>
          <a:p>
            <a:pPr algn="ctr"/>
            <a:r>
              <a:rPr lang="en-GB" dirty="0" err="1">
                <a:latin typeface="Calibri Light" panose="020F0302020204030204" pitchFamily="34" charset="0"/>
              </a:rPr>
              <a:t>Saffman</a:t>
            </a:r>
            <a:r>
              <a:rPr lang="en-GB" dirty="0">
                <a:latin typeface="Calibri Light" panose="020F0302020204030204" pitchFamily="34" charset="0"/>
              </a:rPr>
              <a:t>–Taylor instability in a </a:t>
            </a:r>
            <a:br>
              <a:rPr lang="en-GB" dirty="0">
                <a:latin typeface="Calibri Light" panose="020F0302020204030204" pitchFamily="34" charset="0"/>
              </a:rPr>
            </a:br>
            <a:r>
              <a:rPr lang="en-GB" dirty="0">
                <a:latin typeface="Calibri Light" panose="020F0302020204030204" pitchFamily="34" charset="0"/>
              </a:rPr>
              <a:t>liquid crystal</a:t>
            </a:r>
          </a:p>
        </p:txBody>
      </p:sp>
      <p:sp>
        <p:nvSpPr>
          <p:cNvPr id="12" name="Rectangle 11">
            <a:extLst>
              <a:ext uri="{FF2B5EF4-FFF2-40B4-BE49-F238E27FC236}">
                <a16:creationId xmlns:a16="http://schemas.microsoft.com/office/drawing/2014/main" id="{26955D95-2CEA-CA9F-0C2B-38A26A196884}"/>
              </a:ext>
            </a:extLst>
          </p:cNvPr>
          <p:cNvSpPr/>
          <p:nvPr/>
        </p:nvSpPr>
        <p:spPr>
          <a:xfrm>
            <a:off x="8848515" y="5746609"/>
            <a:ext cx="2999873" cy="369332"/>
          </a:xfrm>
          <a:prstGeom prst="rect">
            <a:avLst/>
          </a:prstGeom>
        </p:spPr>
        <p:txBody>
          <a:bodyPr wrap="square">
            <a:spAutoFit/>
          </a:bodyPr>
          <a:lstStyle/>
          <a:p>
            <a:pPr algn="ctr"/>
            <a:r>
              <a:rPr lang="en-GB" dirty="0">
                <a:latin typeface="Calibri Light" panose="020F0302020204030204" pitchFamily="34" charset="0"/>
              </a:rPr>
              <a:t>Lake stars</a:t>
            </a:r>
          </a:p>
        </p:txBody>
      </p:sp>
    </p:spTree>
    <p:extLst>
      <p:ext uri="{BB962C8B-B14F-4D97-AF65-F5344CB8AC3E}">
        <p14:creationId xmlns:p14="http://schemas.microsoft.com/office/powerpoint/2010/main" val="42181173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FDF83-6BB0-48E0-8113-77DB924A330E}"/>
              </a:ext>
            </a:extLst>
          </p:cNvPr>
          <p:cNvPicPr>
            <a:picLocks noChangeAspect="1"/>
          </p:cNvPicPr>
          <p:nvPr/>
        </p:nvPicPr>
        <p:blipFill>
          <a:blip r:embed="rId3"/>
          <a:stretch>
            <a:fillRect/>
          </a:stretch>
        </p:blipFill>
        <p:spPr>
          <a:xfrm>
            <a:off x="6193155" y="240715"/>
            <a:ext cx="5800725" cy="3564061"/>
          </a:xfrm>
          <a:prstGeom prst="rect">
            <a:avLst/>
          </a:prstGeom>
        </p:spPr>
      </p:pic>
      <p:pic>
        <p:nvPicPr>
          <p:cNvPr id="9" name="Picture 8">
            <a:extLst>
              <a:ext uri="{FF2B5EF4-FFF2-40B4-BE49-F238E27FC236}">
                <a16:creationId xmlns:a16="http://schemas.microsoft.com/office/drawing/2014/main" id="{E9C661D2-CBB6-4E9C-9E0E-64D6E856523D}"/>
              </a:ext>
            </a:extLst>
          </p:cNvPr>
          <p:cNvPicPr>
            <a:picLocks noChangeAspect="1"/>
          </p:cNvPicPr>
          <p:nvPr/>
        </p:nvPicPr>
        <p:blipFill>
          <a:blip r:embed="rId4"/>
          <a:stretch>
            <a:fillRect/>
          </a:stretch>
        </p:blipFill>
        <p:spPr>
          <a:xfrm>
            <a:off x="1021080" y="1203960"/>
            <a:ext cx="4038600" cy="1219200"/>
          </a:xfrm>
          <a:prstGeom prst="rect">
            <a:avLst/>
          </a:prstGeom>
        </p:spPr>
      </p:pic>
      <p:sp>
        <p:nvSpPr>
          <p:cNvPr id="11" name="TextBox 10">
            <a:extLst>
              <a:ext uri="{FF2B5EF4-FFF2-40B4-BE49-F238E27FC236}">
                <a16:creationId xmlns:a16="http://schemas.microsoft.com/office/drawing/2014/main" id="{25D1E678-1E02-4DE4-87F3-7BDDEF9FF95F}"/>
              </a:ext>
            </a:extLst>
          </p:cNvPr>
          <p:cNvSpPr txBox="1"/>
          <p:nvPr/>
        </p:nvSpPr>
        <p:spPr>
          <a:xfrm>
            <a:off x="297180" y="240715"/>
            <a:ext cx="6096000" cy="446276"/>
          </a:xfrm>
          <a:prstGeom prst="rect">
            <a:avLst/>
          </a:prstGeom>
          <a:noFill/>
        </p:spPr>
        <p:txBody>
          <a:bodyPr wrap="square">
            <a:spAutoFit/>
          </a:bodyPr>
          <a:lstStyle/>
          <a:p>
            <a:pPr>
              <a:spcAft>
                <a:spcPts val="800"/>
              </a:spcAft>
              <a:buClr>
                <a:schemeClr val="tx1"/>
              </a:buClr>
            </a:pPr>
            <a:r>
              <a:rPr lang="en-GB" sz="2300" dirty="0">
                <a:latin typeface="Calibri Light" panose="020F0302020204030204" pitchFamily="34" charset="0"/>
              </a:rPr>
              <a:t>One-dimensional welding problem </a:t>
            </a:r>
          </a:p>
        </p:txBody>
      </p:sp>
      <p:sp>
        <p:nvSpPr>
          <p:cNvPr id="13" name="TextBox 12">
            <a:extLst>
              <a:ext uri="{FF2B5EF4-FFF2-40B4-BE49-F238E27FC236}">
                <a16:creationId xmlns:a16="http://schemas.microsoft.com/office/drawing/2014/main" id="{1555BFAB-14E9-44FB-96B0-AD37A6929FF5}"/>
              </a:ext>
            </a:extLst>
          </p:cNvPr>
          <p:cNvSpPr txBox="1"/>
          <p:nvPr/>
        </p:nvSpPr>
        <p:spPr>
          <a:xfrm>
            <a:off x="297180" y="4380026"/>
            <a:ext cx="10812780" cy="1154162"/>
          </a:xfrm>
          <a:prstGeom prst="rect">
            <a:avLst/>
          </a:prstGeom>
          <a:noFill/>
        </p:spPr>
        <p:txBody>
          <a:bodyPr wrap="square">
            <a:spAutoFit/>
          </a:bodyPr>
          <a:lstStyle/>
          <a:p>
            <a:pPr marL="285750" indent="-285750">
              <a:buFont typeface="Arial" panose="020B0604020202020204" pitchFamily="34" charset="0"/>
              <a:buChar char="•"/>
            </a:pPr>
            <a:r>
              <a:rPr lang="en-GB" sz="2300" dirty="0">
                <a:latin typeface="Calibri Light" panose="020F0302020204030204" pitchFamily="34" charset="0"/>
              </a:rPr>
              <a:t>Assume that the parameters ρ, c, k and σ are constant and the same in both phases.</a:t>
            </a:r>
            <a:br>
              <a:rPr lang="en-GB" sz="2300" dirty="0">
                <a:latin typeface="Calibri Light" panose="020F0302020204030204" pitchFamily="34" charset="0"/>
              </a:rPr>
            </a:br>
            <a:endParaRPr lang="en-GB" sz="2300" dirty="0">
              <a:latin typeface="Calibri Light" panose="020F0302020204030204" pitchFamily="34" charset="0"/>
            </a:endParaRPr>
          </a:p>
          <a:p>
            <a:pPr marL="285750" indent="-285750">
              <a:buFont typeface="Arial" panose="020B0604020202020204" pitchFamily="34" charset="0"/>
              <a:buChar char="•"/>
            </a:pPr>
            <a:r>
              <a:rPr lang="en-GB" sz="2300" dirty="0">
                <a:latin typeface="Calibri Light" panose="020F0302020204030204" pitchFamily="34" charset="0"/>
              </a:rPr>
              <a:t>Assume symmetry about x=0.</a:t>
            </a:r>
          </a:p>
        </p:txBody>
      </p:sp>
      <p:sp>
        <p:nvSpPr>
          <p:cNvPr id="15" name="TextBox 14">
            <a:extLst>
              <a:ext uri="{FF2B5EF4-FFF2-40B4-BE49-F238E27FC236}">
                <a16:creationId xmlns:a16="http://schemas.microsoft.com/office/drawing/2014/main" id="{D45C4E2F-6A36-4952-B1B2-9D844AEB1C97}"/>
              </a:ext>
            </a:extLst>
          </p:cNvPr>
          <p:cNvSpPr txBox="1"/>
          <p:nvPr/>
        </p:nvSpPr>
        <p:spPr>
          <a:xfrm>
            <a:off x="8884920" y="3604870"/>
            <a:ext cx="495300" cy="369332"/>
          </a:xfrm>
          <a:prstGeom prst="rect">
            <a:avLst/>
          </a:prstGeom>
          <a:noFill/>
        </p:spPr>
        <p:txBody>
          <a:bodyPr wrap="square">
            <a:spAutoFit/>
          </a:bodyPr>
          <a:lstStyle/>
          <a:p>
            <a:r>
              <a:rPr lang="en-GB" sz="1800" dirty="0">
                <a:latin typeface="Calibri Light" panose="020F0302020204030204" pitchFamily="34" charset="0"/>
              </a:rPr>
              <a:t>0</a:t>
            </a:r>
            <a:endParaRPr lang="en-GB" dirty="0">
              <a:latin typeface="Calibri Light" panose="020F0302020204030204" pitchFamily="34" charset="0"/>
            </a:endParaRPr>
          </a:p>
        </p:txBody>
      </p:sp>
      <p:sp>
        <p:nvSpPr>
          <p:cNvPr id="19" name="TextBox 18">
            <a:extLst>
              <a:ext uri="{FF2B5EF4-FFF2-40B4-BE49-F238E27FC236}">
                <a16:creationId xmlns:a16="http://schemas.microsoft.com/office/drawing/2014/main" id="{D7CD82AF-7B7B-4BAB-8E04-B63052691FDD}"/>
              </a:ext>
            </a:extLst>
          </p:cNvPr>
          <p:cNvSpPr txBox="1"/>
          <p:nvPr/>
        </p:nvSpPr>
        <p:spPr>
          <a:xfrm>
            <a:off x="5836920" y="2958390"/>
            <a:ext cx="1440180" cy="446276"/>
          </a:xfrm>
          <a:prstGeom prst="rect">
            <a:avLst/>
          </a:prstGeom>
          <a:noFill/>
        </p:spPr>
        <p:txBody>
          <a:bodyPr wrap="square">
            <a:spAutoFit/>
          </a:bodyPr>
          <a:lstStyle/>
          <a:p>
            <a:r>
              <a:rPr lang="en-GB" sz="2300" dirty="0">
                <a:latin typeface="Calibri Light" panose="020F0302020204030204" pitchFamily="34" charset="0"/>
              </a:rPr>
              <a:t>T=T</a:t>
            </a:r>
            <a:r>
              <a:rPr lang="en-GB" sz="2300" baseline="-25000" dirty="0">
                <a:latin typeface="Calibri Light" panose="020F0302020204030204" pitchFamily="34" charset="0"/>
              </a:rPr>
              <a:t>0</a:t>
            </a:r>
            <a:r>
              <a:rPr lang="en-GB" sz="2300" dirty="0">
                <a:latin typeface="Calibri Light" panose="020F0302020204030204" pitchFamily="34" charset="0"/>
              </a:rPr>
              <a:t>&lt;T</a:t>
            </a:r>
            <a:r>
              <a:rPr lang="en-GB" sz="2300" baseline="-25000" dirty="0">
                <a:latin typeface="Calibri Light" panose="020F0302020204030204" pitchFamily="34" charset="0"/>
              </a:rPr>
              <a:t>m</a:t>
            </a:r>
            <a:endParaRPr lang="en-GB" sz="2300" dirty="0">
              <a:latin typeface="Calibri Light" panose="020F0302020204030204" pitchFamily="34" charset="0"/>
            </a:endParaRPr>
          </a:p>
        </p:txBody>
      </p:sp>
      <p:sp>
        <p:nvSpPr>
          <p:cNvPr id="20" name="TextBox 19">
            <a:extLst>
              <a:ext uri="{FF2B5EF4-FFF2-40B4-BE49-F238E27FC236}">
                <a16:creationId xmlns:a16="http://schemas.microsoft.com/office/drawing/2014/main" id="{5B2BB71E-D8CE-4152-8337-66AA3836C4D8}"/>
              </a:ext>
            </a:extLst>
          </p:cNvPr>
          <p:cNvSpPr txBox="1"/>
          <p:nvPr/>
        </p:nvSpPr>
        <p:spPr>
          <a:xfrm>
            <a:off x="11049000" y="3004720"/>
            <a:ext cx="6096000" cy="446276"/>
          </a:xfrm>
          <a:prstGeom prst="rect">
            <a:avLst/>
          </a:prstGeom>
          <a:noFill/>
        </p:spPr>
        <p:txBody>
          <a:bodyPr wrap="square">
            <a:spAutoFit/>
          </a:bodyPr>
          <a:lstStyle/>
          <a:p>
            <a:r>
              <a:rPr lang="en-GB" sz="2300" dirty="0">
                <a:latin typeface="Calibri Light" panose="020F0302020204030204" pitchFamily="34" charset="0"/>
              </a:rPr>
              <a:t>T=T</a:t>
            </a:r>
            <a:r>
              <a:rPr lang="en-GB" sz="2300" baseline="-25000" dirty="0">
                <a:latin typeface="Calibri Light" panose="020F0302020204030204" pitchFamily="34" charset="0"/>
              </a:rPr>
              <a:t>0</a:t>
            </a:r>
            <a:r>
              <a:rPr lang="en-GB" sz="2300" dirty="0">
                <a:latin typeface="Calibri Light" panose="020F0302020204030204" pitchFamily="34" charset="0"/>
              </a:rPr>
              <a:t>&lt;T</a:t>
            </a:r>
            <a:r>
              <a:rPr lang="en-GB" sz="2300" baseline="-25000" dirty="0">
                <a:latin typeface="Calibri Light" panose="020F0302020204030204" pitchFamily="34" charset="0"/>
              </a:rPr>
              <a:t>m</a:t>
            </a:r>
            <a:endParaRPr lang="en-GB" sz="2300" dirty="0">
              <a:latin typeface="Calibri Light" panose="020F0302020204030204" pitchFamily="34" charset="0"/>
            </a:endParaRPr>
          </a:p>
        </p:txBody>
      </p:sp>
    </p:spTree>
    <p:extLst>
      <p:ext uri="{BB962C8B-B14F-4D97-AF65-F5344CB8AC3E}">
        <p14:creationId xmlns:p14="http://schemas.microsoft.com/office/powerpoint/2010/main" val="22556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9" grpId="0"/>
      <p:bldP spid="2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55BFAB-14E9-44FB-96B0-AD37A6929FF5}"/>
              </a:ext>
            </a:extLst>
          </p:cNvPr>
          <p:cNvSpPr txBox="1"/>
          <p:nvPr/>
        </p:nvSpPr>
        <p:spPr>
          <a:xfrm>
            <a:off x="160020" y="303326"/>
            <a:ext cx="10812780" cy="446276"/>
          </a:xfrm>
          <a:prstGeom prst="rect">
            <a:avLst/>
          </a:prstGeom>
          <a:noFill/>
        </p:spPr>
        <p:txBody>
          <a:bodyPr wrap="square">
            <a:spAutoFit/>
          </a:bodyPr>
          <a:lstStyle/>
          <a:p>
            <a:pPr marL="285750" indent="-285750">
              <a:buFont typeface="Arial" panose="020B0604020202020204" pitchFamily="34" charset="0"/>
              <a:buChar char="•"/>
            </a:pPr>
            <a:r>
              <a:rPr lang="en-GB" sz="2300" dirty="0">
                <a:latin typeface="Calibri Light" panose="020F0302020204030204" pitchFamily="34" charset="0"/>
              </a:rPr>
              <a:t>Let’s draw how we expect the temperature to evolve:</a:t>
            </a:r>
          </a:p>
        </p:txBody>
      </p:sp>
      <p:sp>
        <p:nvSpPr>
          <p:cNvPr id="10" name="TextBox 9">
            <a:extLst>
              <a:ext uri="{FF2B5EF4-FFF2-40B4-BE49-F238E27FC236}">
                <a16:creationId xmlns:a16="http://schemas.microsoft.com/office/drawing/2014/main" id="{0010C379-8054-4B42-AB22-E6AB7CC42B02}"/>
              </a:ext>
            </a:extLst>
          </p:cNvPr>
          <p:cNvSpPr txBox="1"/>
          <p:nvPr/>
        </p:nvSpPr>
        <p:spPr>
          <a:xfrm>
            <a:off x="160020" y="6224066"/>
            <a:ext cx="10812780" cy="446276"/>
          </a:xfrm>
          <a:prstGeom prst="rect">
            <a:avLst/>
          </a:prstGeom>
          <a:noFill/>
        </p:spPr>
        <p:txBody>
          <a:bodyPr wrap="square">
            <a:spAutoFit/>
          </a:bodyPr>
          <a:lstStyle/>
          <a:p>
            <a:pPr marL="285750" indent="-285750">
              <a:buFont typeface="Arial" panose="020B0604020202020204" pitchFamily="34" charset="0"/>
              <a:buChar char="•"/>
            </a:pPr>
            <a:r>
              <a:rPr lang="en-GB" sz="2300" dirty="0">
                <a:latin typeface="Calibri Light" panose="020F0302020204030204" pitchFamily="34" charset="0"/>
              </a:rPr>
              <a:t>This is an ill-posed problem. </a:t>
            </a:r>
          </a:p>
        </p:txBody>
      </p:sp>
    </p:spTree>
    <p:extLst>
      <p:ext uri="{BB962C8B-B14F-4D97-AF65-F5344CB8AC3E}">
        <p14:creationId xmlns:p14="http://schemas.microsoft.com/office/powerpoint/2010/main" val="7800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55BFAB-14E9-44FB-96B0-AD37A6929FF5}"/>
              </a:ext>
            </a:extLst>
          </p:cNvPr>
          <p:cNvSpPr txBox="1"/>
          <p:nvPr/>
        </p:nvSpPr>
        <p:spPr>
          <a:xfrm>
            <a:off x="160020" y="303326"/>
            <a:ext cx="10812780" cy="3785652"/>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What happens instead?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There is not a simple free boundary between pure liquid and pure solid phases.</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Instead, there is a “mushy region” in which both solid and liquid phases coexist, with the solid existing in a very fine dendritic crystalline structure.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Rather than try to resolve this highly complicated structure, we construct a homogenised model that describes the net macroscopic behaviour of the mixture as a whole. </a:t>
            </a:r>
            <a:endParaRPr lang="en-GB" sz="2300" dirty="0">
              <a:latin typeface="Calibri Light" panose="020F0302020204030204" pitchFamily="34" charset="0"/>
            </a:endParaRPr>
          </a:p>
        </p:txBody>
      </p:sp>
    </p:spTree>
    <p:extLst>
      <p:ext uri="{BB962C8B-B14F-4D97-AF65-F5344CB8AC3E}">
        <p14:creationId xmlns:p14="http://schemas.microsoft.com/office/powerpoint/2010/main" val="1531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55BFAB-14E9-44FB-96B0-AD37A6929FF5}"/>
              </a:ext>
            </a:extLst>
          </p:cNvPr>
          <p:cNvSpPr txBox="1"/>
          <p:nvPr/>
        </p:nvSpPr>
        <p:spPr>
          <a:xfrm>
            <a:off x="285900" y="4084045"/>
            <a:ext cx="10812780" cy="2308324"/>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We have </a:t>
            </a:r>
            <a:r>
              <a:rPr lang="en-GB" sz="2400" dirty="0">
                <a:solidFill>
                  <a:srgbClr val="0070C0"/>
                </a:solidFill>
                <a:latin typeface="Calibri Light" panose="020F0302020204030204" pitchFamily="34" charset="0"/>
              </a:rPr>
              <a:t>two free boundaries </a:t>
            </a:r>
            <a:r>
              <a:rPr lang="en-GB" sz="2400" dirty="0">
                <a:latin typeface="Calibri Light" panose="020F0302020204030204" pitchFamily="34" charset="0"/>
              </a:rPr>
              <a:t>x = s</a:t>
            </a:r>
            <a:r>
              <a:rPr lang="en-GB" sz="2400" baseline="-25000" dirty="0">
                <a:latin typeface="Calibri Light" panose="020F0302020204030204" pitchFamily="34" charset="0"/>
              </a:rPr>
              <a:t>1</a:t>
            </a:r>
            <a:r>
              <a:rPr lang="en-GB" sz="2400" dirty="0">
                <a:latin typeface="Calibri Light" panose="020F0302020204030204" pitchFamily="34" charset="0"/>
              </a:rPr>
              <a:t>(t) and x = s</a:t>
            </a:r>
            <a:r>
              <a:rPr lang="en-GB" sz="2400" baseline="-25000" dirty="0">
                <a:latin typeface="Calibri Light" panose="020F0302020204030204" pitchFamily="34" charset="0"/>
              </a:rPr>
              <a:t>2</a:t>
            </a:r>
            <a:r>
              <a:rPr lang="en-GB" sz="2400" dirty="0">
                <a:latin typeface="Calibri Light" panose="020F0302020204030204" pitchFamily="34" charset="0"/>
              </a:rPr>
              <a:t>(t), </a:t>
            </a:r>
            <a:br>
              <a:rPr lang="en-GB" sz="2400" dirty="0">
                <a:latin typeface="Calibri Light" panose="020F0302020204030204" pitchFamily="34" charset="0"/>
              </a:rPr>
            </a:br>
            <a:r>
              <a:rPr lang="en-GB" sz="2400" dirty="0">
                <a:latin typeface="Calibri Light" panose="020F0302020204030204" pitchFamily="34" charset="0"/>
              </a:rPr>
              <a:t>with </a:t>
            </a:r>
            <a:r>
              <a:rPr lang="en-GB" sz="2400" dirty="0">
                <a:solidFill>
                  <a:srgbClr val="0070C0"/>
                </a:solidFill>
                <a:latin typeface="Calibri Light" panose="020F0302020204030204" pitchFamily="34" charset="0"/>
              </a:rPr>
              <a:t>solid material</a:t>
            </a:r>
            <a:r>
              <a:rPr lang="en-GB" sz="2400" dirty="0">
                <a:latin typeface="Calibri Light" panose="020F0302020204030204" pitchFamily="34" charset="0"/>
              </a:rPr>
              <a:t> in s</a:t>
            </a:r>
            <a:r>
              <a:rPr lang="en-GB" sz="2400" baseline="-25000" dirty="0">
                <a:latin typeface="Calibri Light" panose="020F0302020204030204" pitchFamily="34" charset="0"/>
              </a:rPr>
              <a:t>1</a:t>
            </a:r>
            <a:r>
              <a:rPr lang="en-GB" sz="2400" dirty="0">
                <a:latin typeface="Calibri Light" panose="020F0302020204030204" pitchFamily="34" charset="0"/>
              </a:rPr>
              <a:t> &lt; x &lt; a, </a:t>
            </a:r>
            <a:br>
              <a:rPr lang="en-GB" sz="2400" dirty="0">
                <a:latin typeface="Calibri Light" panose="020F0302020204030204" pitchFamily="34" charset="0"/>
              </a:rPr>
            </a:br>
            <a:r>
              <a:rPr lang="en-GB" sz="2400" dirty="0">
                <a:solidFill>
                  <a:srgbClr val="0070C0"/>
                </a:solidFill>
                <a:latin typeface="Calibri Light" panose="020F0302020204030204" pitchFamily="34" charset="0"/>
              </a:rPr>
              <a:t>mush</a:t>
            </a:r>
            <a:r>
              <a:rPr lang="en-GB" sz="2400" dirty="0">
                <a:latin typeface="Calibri Light" panose="020F0302020204030204" pitchFamily="34" charset="0"/>
              </a:rPr>
              <a:t> in s</a:t>
            </a:r>
            <a:r>
              <a:rPr lang="en-GB" sz="2400" baseline="-25000" dirty="0">
                <a:latin typeface="Calibri Light" panose="020F0302020204030204" pitchFamily="34" charset="0"/>
              </a:rPr>
              <a:t>2</a:t>
            </a:r>
            <a:r>
              <a:rPr lang="en-GB" sz="2400" dirty="0">
                <a:latin typeface="Calibri Light" panose="020F0302020204030204" pitchFamily="34" charset="0"/>
              </a:rPr>
              <a:t> &lt; x &lt; s</a:t>
            </a:r>
            <a:r>
              <a:rPr lang="en-GB" sz="2400" baseline="-25000" dirty="0">
                <a:latin typeface="Calibri Light" panose="020F0302020204030204" pitchFamily="34" charset="0"/>
              </a:rPr>
              <a:t>1</a:t>
            </a:r>
            <a:r>
              <a:rPr lang="en-GB" sz="2400" dirty="0">
                <a:latin typeface="Calibri Light" panose="020F0302020204030204" pitchFamily="34" charset="0"/>
              </a:rPr>
              <a:t> </a:t>
            </a:r>
            <a:br>
              <a:rPr lang="en-GB" sz="2400" dirty="0">
                <a:latin typeface="Calibri Light" panose="020F0302020204030204" pitchFamily="34" charset="0"/>
              </a:rPr>
            </a:br>
            <a:r>
              <a:rPr lang="en-GB" sz="2400" dirty="0">
                <a:solidFill>
                  <a:srgbClr val="0070C0"/>
                </a:solidFill>
                <a:latin typeface="Calibri Light" panose="020F0302020204030204" pitchFamily="34" charset="0"/>
              </a:rPr>
              <a:t>liquid</a:t>
            </a:r>
            <a:r>
              <a:rPr lang="en-GB" sz="2400" dirty="0">
                <a:latin typeface="Calibri Light" panose="020F0302020204030204" pitchFamily="34" charset="0"/>
              </a:rPr>
              <a:t> in 0 &lt; x &lt; s</a:t>
            </a:r>
            <a:r>
              <a:rPr lang="en-GB" sz="2400" baseline="-25000" dirty="0">
                <a:latin typeface="Calibri Light" panose="020F0302020204030204" pitchFamily="34" charset="0"/>
              </a:rPr>
              <a:t>2</a:t>
            </a:r>
            <a:r>
              <a:rPr lang="en-GB" sz="2400" dirty="0">
                <a:latin typeface="Calibri Light" panose="020F0302020204030204" pitchFamily="34" charset="0"/>
              </a:rPr>
              <a:t>.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It just remains to construct a model for the mush. </a:t>
            </a:r>
            <a:endParaRPr lang="en-GB" sz="2300" dirty="0">
              <a:latin typeface="Calibri Light" panose="020F0302020204030204" pitchFamily="34" charset="0"/>
            </a:endParaRPr>
          </a:p>
        </p:txBody>
      </p:sp>
      <p:pic>
        <p:nvPicPr>
          <p:cNvPr id="3" name="Picture 2">
            <a:extLst>
              <a:ext uri="{FF2B5EF4-FFF2-40B4-BE49-F238E27FC236}">
                <a16:creationId xmlns:a16="http://schemas.microsoft.com/office/drawing/2014/main" id="{EFCF7037-98FF-4E16-94B1-969EB0081F43}"/>
              </a:ext>
            </a:extLst>
          </p:cNvPr>
          <p:cNvPicPr>
            <a:picLocks noChangeAspect="1"/>
          </p:cNvPicPr>
          <p:nvPr/>
        </p:nvPicPr>
        <p:blipFill>
          <a:blip r:embed="rId3"/>
          <a:stretch>
            <a:fillRect/>
          </a:stretch>
        </p:blipFill>
        <p:spPr>
          <a:xfrm>
            <a:off x="2764155" y="115349"/>
            <a:ext cx="5856270" cy="3723753"/>
          </a:xfrm>
          <a:prstGeom prst="rect">
            <a:avLst/>
          </a:prstGeom>
        </p:spPr>
      </p:pic>
    </p:spTree>
    <p:extLst>
      <p:ext uri="{BB962C8B-B14F-4D97-AF65-F5344CB8AC3E}">
        <p14:creationId xmlns:p14="http://schemas.microsoft.com/office/powerpoint/2010/main" val="22094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3662541"/>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first observation is that, for both phases to coexist, the temperature must everywhere be close to the melting temperature, so we may set T = T</a:t>
            </a:r>
            <a:r>
              <a:rPr lang="en-GB" sz="2400" baseline="-25000" dirty="0">
                <a:latin typeface="Calibri Light" panose="020F0302020204030204" pitchFamily="34" charset="0"/>
              </a:rPr>
              <a:t>m </a:t>
            </a:r>
            <a:r>
              <a:rPr lang="en-GB" sz="2400" dirty="0">
                <a:latin typeface="Calibri Light" panose="020F0302020204030204" pitchFamily="34" charset="0"/>
              </a:rPr>
              <a:t>in the mush. </a:t>
            </a:r>
          </a:p>
          <a:p>
            <a:pPr marL="285750" indent="-285750">
              <a:buFont typeface="Arial" panose="020B0604020202020204" pitchFamily="34" charset="0"/>
              <a:buChar char="•"/>
            </a:pPr>
            <a:endParaRPr lang="en-GB" sz="2400" baseline="-250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 energy source does not heat up the mixture but supplies the latent heat needed to melt the solid.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 energy equation in the mush is                           (*)</a:t>
            </a: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where θ is the liquid fraction in the mixture: θ = 0 in a pure solid and θ = 1 in pure liquid.</a:t>
            </a:r>
            <a:endParaRPr lang="en-GB" sz="2400" baseline="-25000" dirty="0">
              <a:latin typeface="Calibri Light" panose="020F0302020204030204" pitchFamily="34" charset="0"/>
            </a:endParaRPr>
          </a:p>
        </p:txBody>
      </p:sp>
      <p:pic>
        <p:nvPicPr>
          <p:cNvPr id="4" name="Picture 3">
            <a:extLst>
              <a:ext uri="{FF2B5EF4-FFF2-40B4-BE49-F238E27FC236}">
                <a16:creationId xmlns:a16="http://schemas.microsoft.com/office/drawing/2014/main" id="{C96354BA-0E4A-4EF8-BEDE-E0A14AA4C86A}"/>
              </a:ext>
            </a:extLst>
          </p:cNvPr>
          <p:cNvPicPr>
            <a:picLocks noChangeAspect="1"/>
          </p:cNvPicPr>
          <p:nvPr/>
        </p:nvPicPr>
        <p:blipFill>
          <a:blip r:embed="rId3"/>
          <a:stretch>
            <a:fillRect/>
          </a:stretch>
        </p:blipFill>
        <p:spPr>
          <a:xfrm>
            <a:off x="5182669" y="2102763"/>
            <a:ext cx="1617787" cy="878227"/>
          </a:xfrm>
          <a:prstGeom prst="rect">
            <a:avLst/>
          </a:prstGeom>
        </p:spPr>
      </p:pic>
    </p:spTree>
    <p:extLst>
      <p:ext uri="{BB962C8B-B14F-4D97-AF65-F5344CB8AC3E}">
        <p14:creationId xmlns:p14="http://schemas.microsoft.com/office/powerpoint/2010/main" val="30828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3416320"/>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We have two free boundaries. The equation for conservation of energy at each of these is</a:t>
            </a:r>
          </a:p>
          <a:p>
            <a:endParaRPr lang="en-GB" sz="2400" dirty="0">
              <a:latin typeface="Calibri Light" panose="020F0302020204030204" pitchFamily="34" charset="0"/>
            </a:endParaRPr>
          </a:p>
          <a:p>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Finally, we require one initial condition for the PDE (*), namely that θ is continuous across the advancing melting boundary x = s</a:t>
            </a:r>
            <a:r>
              <a:rPr lang="en-GB" sz="2400" baseline="-25000" dirty="0">
                <a:latin typeface="Calibri Light" panose="020F0302020204030204" pitchFamily="34" charset="0"/>
              </a:rPr>
              <a:t>1</a:t>
            </a:r>
            <a:r>
              <a:rPr lang="en-GB" sz="2400" dirty="0">
                <a:latin typeface="Calibri Light" panose="020F0302020204030204" pitchFamily="34" charset="0"/>
              </a:rPr>
              <a:t>(t) (so that the liquid fraction is zero when the mush first forms.</a:t>
            </a:r>
          </a:p>
          <a:p>
            <a:endParaRPr lang="en-GB" sz="2400" dirty="0">
              <a:latin typeface="Calibri Light" panose="020F0302020204030204" pitchFamily="34" charset="0"/>
            </a:endParaRPr>
          </a:p>
        </p:txBody>
      </p:sp>
      <p:sp>
        <p:nvSpPr>
          <p:cNvPr id="8" name="TextBox 7">
            <a:extLst>
              <a:ext uri="{FF2B5EF4-FFF2-40B4-BE49-F238E27FC236}">
                <a16:creationId xmlns:a16="http://schemas.microsoft.com/office/drawing/2014/main" id="{3F5CFE2D-8211-4433-93ED-C2C04ECFEA7C}"/>
              </a:ext>
            </a:extLst>
          </p:cNvPr>
          <p:cNvSpPr txBox="1"/>
          <p:nvPr/>
        </p:nvSpPr>
        <p:spPr>
          <a:xfrm>
            <a:off x="8219816" y="1189134"/>
            <a:ext cx="1246868" cy="446276"/>
          </a:xfrm>
          <a:prstGeom prst="rect">
            <a:avLst/>
          </a:prstGeom>
          <a:noFill/>
        </p:spPr>
        <p:txBody>
          <a:bodyPr wrap="square">
            <a:spAutoFit/>
          </a:bodyPr>
          <a:lstStyle/>
          <a:p>
            <a:r>
              <a:rPr lang="en-GB" sz="2300" dirty="0">
                <a:latin typeface="Calibri Light" panose="020F0302020204030204" pitchFamily="34" charset="0"/>
              </a:rPr>
              <a:t>j=1,2</a:t>
            </a:r>
          </a:p>
        </p:txBody>
      </p:sp>
      <p:pic>
        <p:nvPicPr>
          <p:cNvPr id="4" name="Picture 3">
            <a:extLst>
              <a:ext uri="{FF2B5EF4-FFF2-40B4-BE49-F238E27FC236}">
                <a16:creationId xmlns:a16="http://schemas.microsoft.com/office/drawing/2014/main" id="{2307F033-EF1F-43F8-A091-AA04B87CB552}"/>
              </a:ext>
            </a:extLst>
          </p:cNvPr>
          <p:cNvPicPr>
            <a:picLocks noChangeAspect="1"/>
          </p:cNvPicPr>
          <p:nvPr/>
        </p:nvPicPr>
        <p:blipFill>
          <a:blip r:embed="rId3"/>
          <a:stretch>
            <a:fillRect/>
          </a:stretch>
        </p:blipFill>
        <p:spPr>
          <a:xfrm>
            <a:off x="2666999" y="901005"/>
            <a:ext cx="4867275" cy="1100315"/>
          </a:xfrm>
          <a:prstGeom prst="rect">
            <a:avLst/>
          </a:prstGeom>
        </p:spPr>
      </p:pic>
    </p:spTree>
    <p:extLst>
      <p:ext uri="{BB962C8B-B14F-4D97-AF65-F5344CB8AC3E}">
        <p14:creationId xmlns:p14="http://schemas.microsoft.com/office/powerpoint/2010/main" val="669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3416320"/>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dimensionless problem we must work with is thus: </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p:txBody>
      </p:sp>
      <p:pic>
        <p:nvPicPr>
          <p:cNvPr id="5" name="Picture 4">
            <a:extLst>
              <a:ext uri="{FF2B5EF4-FFF2-40B4-BE49-F238E27FC236}">
                <a16:creationId xmlns:a16="http://schemas.microsoft.com/office/drawing/2014/main" id="{529BA7DF-6141-49B2-BACD-8077A53276CF}"/>
              </a:ext>
            </a:extLst>
          </p:cNvPr>
          <p:cNvPicPr>
            <a:picLocks noChangeAspect="1"/>
          </p:cNvPicPr>
          <p:nvPr/>
        </p:nvPicPr>
        <p:blipFill>
          <a:blip r:embed="rId3"/>
          <a:stretch>
            <a:fillRect/>
          </a:stretch>
        </p:blipFill>
        <p:spPr>
          <a:xfrm>
            <a:off x="2799112" y="945375"/>
            <a:ext cx="5657850" cy="2019300"/>
          </a:xfrm>
          <a:prstGeom prst="rect">
            <a:avLst/>
          </a:prstGeom>
        </p:spPr>
      </p:pic>
      <p:pic>
        <p:nvPicPr>
          <p:cNvPr id="11" name="Picture 10">
            <a:extLst>
              <a:ext uri="{FF2B5EF4-FFF2-40B4-BE49-F238E27FC236}">
                <a16:creationId xmlns:a16="http://schemas.microsoft.com/office/drawing/2014/main" id="{DCF446C5-4053-4EF0-91EF-249B8598417A}"/>
              </a:ext>
            </a:extLst>
          </p:cNvPr>
          <p:cNvPicPr>
            <a:picLocks noChangeAspect="1"/>
          </p:cNvPicPr>
          <p:nvPr/>
        </p:nvPicPr>
        <p:blipFill>
          <a:blip r:embed="rId4"/>
          <a:stretch>
            <a:fillRect/>
          </a:stretch>
        </p:blipFill>
        <p:spPr>
          <a:xfrm>
            <a:off x="1929902" y="2958672"/>
            <a:ext cx="7296150" cy="2333625"/>
          </a:xfrm>
          <a:prstGeom prst="rect">
            <a:avLst/>
          </a:prstGeom>
        </p:spPr>
      </p:pic>
      <p:sp>
        <p:nvSpPr>
          <p:cNvPr id="3" name="Rectangle 2"/>
          <p:cNvSpPr/>
          <p:nvPr/>
        </p:nvSpPr>
        <p:spPr>
          <a:xfrm>
            <a:off x="1975104" y="3547879"/>
            <a:ext cx="7123176" cy="1712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8" name="Picture 7">
            <a:extLst>
              <a:ext uri="{FF2B5EF4-FFF2-40B4-BE49-F238E27FC236}">
                <a16:creationId xmlns:a16="http://schemas.microsoft.com/office/drawing/2014/main" id="{2307F033-EF1F-43F8-A091-AA04B87CB552}"/>
              </a:ext>
            </a:extLst>
          </p:cNvPr>
          <p:cNvPicPr>
            <a:picLocks noChangeAspect="1"/>
          </p:cNvPicPr>
          <p:nvPr/>
        </p:nvPicPr>
        <p:blipFill>
          <a:blip r:embed="rId5"/>
          <a:stretch>
            <a:fillRect/>
          </a:stretch>
        </p:blipFill>
        <p:spPr>
          <a:xfrm>
            <a:off x="3845719" y="3877046"/>
            <a:ext cx="3935825" cy="889747"/>
          </a:xfrm>
          <a:prstGeom prst="rect">
            <a:avLst/>
          </a:prstGeom>
        </p:spPr>
      </p:pic>
      <p:pic>
        <p:nvPicPr>
          <p:cNvPr id="1026" name="Picture 2" descr="u=0,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3648" y="4187674"/>
            <a:ext cx="653450" cy="248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7936475" y="4088728"/>
            <a:ext cx="644446" cy="370777"/>
          </a:xfrm>
          <a:prstGeom prst="rect">
            <a:avLst/>
          </a:prstGeom>
        </p:spPr>
      </p:pic>
      <p:pic>
        <p:nvPicPr>
          <p:cNvPr id="1028" name="Picture 4" desc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3794" y="4343185"/>
            <a:ext cx="139053" cy="1390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45719" y="3877046"/>
            <a:ext cx="2513517" cy="889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pic>
        <p:nvPicPr>
          <p:cNvPr id="13" name="Picture 2" descr="\left[ \theta\frac{\mathrm{d}s_j}{\mathrm{d}t}+k\frac{\partial u}{\partial x} \right]^+_-=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8147" y="3986785"/>
            <a:ext cx="1974370" cy="63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4893647"/>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This modified free boundary problem is </a:t>
            </a:r>
            <a:r>
              <a:rPr lang="en-GB" sz="2400" dirty="0">
                <a:solidFill>
                  <a:srgbClr val="0070C0"/>
                </a:solidFill>
                <a:latin typeface="Calibri Light" panose="020F0302020204030204" pitchFamily="34" charset="0"/>
              </a:rPr>
              <a:t>well posed</a:t>
            </a:r>
            <a:r>
              <a:rPr lang="en-GB" sz="2400" dirty="0">
                <a:latin typeface="Calibri Light" panose="020F0302020204030204" pitchFamily="34" charset="0"/>
              </a:rPr>
              <a:t>.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In general, </a:t>
            </a:r>
            <a:r>
              <a:rPr lang="en-GB" sz="2400" dirty="0">
                <a:solidFill>
                  <a:srgbClr val="0070C0"/>
                </a:solidFill>
                <a:latin typeface="Calibri Light" panose="020F0302020204030204" pitchFamily="34" charset="0"/>
              </a:rPr>
              <a:t>numerical solution </a:t>
            </a:r>
            <a:r>
              <a:rPr lang="en-GB" sz="2400" dirty="0">
                <a:latin typeface="Calibri Light" panose="020F0302020204030204" pitchFamily="34" charset="0"/>
              </a:rPr>
              <a:t>is required. A very useful approach is to use the </a:t>
            </a:r>
            <a:r>
              <a:rPr lang="en-GB" sz="2400" dirty="0">
                <a:solidFill>
                  <a:srgbClr val="FF0000"/>
                </a:solidFill>
                <a:latin typeface="Calibri Light" panose="020F0302020204030204" pitchFamily="34" charset="0"/>
              </a:rPr>
              <a:t>enthalpy</a:t>
            </a:r>
            <a:r>
              <a:rPr lang="en-GB" sz="2400" dirty="0">
                <a:latin typeface="Calibri Light" panose="020F0302020204030204" pitchFamily="34" charset="0"/>
              </a:rPr>
              <a:t>, which measures the total internal energy in the material, including thermal energy and latent heat.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However, the initial stages at least may be analysed analytically, and in the quasi-steady limit St → 0 the problem may be solved completely.</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endParaRPr lang="en-GB" sz="2400" dirty="0">
              <a:latin typeface="Calibri Light" panose="020F0302020204030204" pitchFamily="34" charset="0"/>
            </a:endParaRPr>
          </a:p>
        </p:txBody>
      </p:sp>
    </p:spTree>
    <p:extLst>
      <p:ext uri="{BB962C8B-B14F-4D97-AF65-F5344CB8AC3E}">
        <p14:creationId xmlns:p14="http://schemas.microsoft.com/office/powerpoint/2010/main" val="12335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r>
              <a:rPr lang="en-GB" sz="2400" dirty="0">
                <a:latin typeface="Calibri Light" panose="020F0302020204030204" pitchFamily="34" charset="0"/>
              </a:rPr>
              <a:t>Summary of lecture 7 </a:t>
            </a:r>
          </a:p>
        </p:txBody>
      </p:sp>
      <p:sp>
        <p:nvSpPr>
          <p:cNvPr id="6" name="TextBox 5">
            <a:extLst>
              <a:ext uri="{FF2B5EF4-FFF2-40B4-BE49-F238E27FC236}">
                <a16:creationId xmlns:a16="http://schemas.microsoft.com/office/drawing/2014/main" id="{F647467B-3ECA-4826-B44F-F964E1FBF970}"/>
              </a:ext>
            </a:extLst>
          </p:cNvPr>
          <p:cNvSpPr txBox="1"/>
          <p:nvPr/>
        </p:nvSpPr>
        <p:spPr>
          <a:xfrm>
            <a:off x="316723" y="1012209"/>
            <a:ext cx="11508832" cy="3416320"/>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Solid melting is stable – a well-posed problem.</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Liquid freezing is unstable – an ill-posed problem.</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To model freezing we introduce a mushy region composed of liquid fraction </a:t>
            </a:r>
            <a:r>
              <a:rPr lang="el-GR" sz="2400" dirty="0">
                <a:latin typeface="Calibri Light" panose="020F0302020204030204" pitchFamily="34" charset="0"/>
              </a:rPr>
              <a:t>θ</a:t>
            </a:r>
            <a:r>
              <a:rPr lang="en-GB" sz="2400" dirty="0">
                <a:latin typeface="Calibri Light" panose="020F0302020204030204" pitchFamily="34" charset="0"/>
              </a:rPr>
              <a:t> and solid fraction 1-</a:t>
            </a:r>
            <a:r>
              <a:rPr lang="el-GR" sz="2400" dirty="0">
                <a:latin typeface="Calibri Light" panose="020F0302020204030204" pitchFamily="34" charset="0"/>
              </a:rPr>
              <a:t>θ</a:t>
            </a:r>
            <a:r>
              <a:rPr lang="en-GB" sz="2400" dirty="0">
                <a:latin typeface="Calibri Light" panose="020F0302020204030204" pitchFamily="34" charset="0"/>
              </a:rPr>
              <a:t>.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solve for the temperature T in the solid and liquid regions and for </a:t>
            </a:r>
            <a:r>
              <a:rPr lang="el-GR" sz="2400" dirty="0">
                <a:latin typeface="Calibri Light" panose="020F0302020204030204" pitchFamily="34" charset="0"/>
              </a:rPr>
              <a:t>θ</a:t>
            </a:r>
            <a:r>
              <a:rPr lang="en-GB" sz="2400" dirty="0">
                <a:latin typeface="Calibri Light" panose="020F0302020204030204" pitchFamily="34" charset="0"/>
              </a:rPr>
              <a:t> in the mushy region.</a:t>
            </a:r>
          </a:p>
        </p:txBody>
      </p:sp>
    </p:spTree>
    <p:extLst>
      <p:ext uri="{BB962C8B-B14F-4D97-AF65-F5344CB8AC3E}">
        <p14:creationId xmlns:p14="http://schemas.microsoft.com/office/powerpoint/2010/main" val="9088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310379"/>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We approximate derivatives as </a:t>
            </a:r>
          </a:p>
        </p:txBody>
      </p:sp>
      <p:pic>
        <p:nvPicPr>
          <p:cNvPr id="3074" name="Picture 2" descr="\frac{\partial y}{\partial x} \sim \frac{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761" y="107907"/>
            <a:ext cx="1539058" cy="8666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219728" y="5207058"/>
            <a:ext cx="4238625" cy="1409700"/>
          </a:xfrm>
          <a:prstGeom prst="rect">
            <a:avLst/>
          </a:prstGeom>
        </p:spPr>
      </p:pic>
      <p:sp>
        <p:nvSpPr>
          <p:cNvPr id="7" name="TextBox 6">
            <a:extLst>
              <a:ext uri="{FF2B5EF4-FFF2-40B4-BE49-F238E27FC236}">
                <a16:creationId xmlns:a16="http://schemas.microsoft.com/office/drawing/2014/main" id="{CFEE48AF-DE02-4CE1-887F-B256928805F0}"/>
              </a:ext>
            </a:extLst>
          </p:cNvPr>
          <p:cNvSpPr txBox="1"/>
          <p:nvPr/>
        </p:nvSpPr>
        <p:spPr>
          <a:xfrm>
            <a:off x="165127" y="1320518"/>
            <a:ext cx="10776990"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Light" panose="020F0302020204030204" pitchFamily="34" charset="0"/>
              </a:rPr>
              <a:t>This is called a </a:t>
            </a:r>
            <a:r>
              <a:rPr lang="en-GB" sz="2400" dirty="0">
                <a:solidFill>
                  <a:srgbClr val="FF0000"/>
                </a:solidFill>
                <a:latin typeface="Calibri Light" panose="020F0302020204030204" pitchFamily="34" charset="0"/>
              </a:rPr>
              <a:t>scaling law</a:t>
            </a:r>
            <a:r>
              <a:rPr lang="en-GB" sz="2400" dirty="0">
                <a:latin typeface="Calibri Light" panose="020F0302020204030204" pitchFamily="34" charset="0"/>
              </a:rPr>
              <a:t> approach.</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Substitute this into our partial differential equation: </a:t>
            </a:r>
          </a:p>
        </p:txBody>
      </p:sp>
      <p:pic>
        <p:nvPicPr>
          <p:cNvPr id="4" name="Picture 3">
            <a:extLst>
              <a:ext uri="{FF2B5EF4-FFF2-40B4-BE49-F238E27FC236}">
                <a16:creationId xmlns:a16="http://schemas.microsoft.com/office/drawing/2014/main" id="{7F357202-028F-65E6-7BEE-879AD8BD4656}"/>
              </a:ext>
            </a:extLst>
          </p:cNvPr>
          <p:cNvPicPr>
            <a:picLocks noChangeAspect="1"/>
          </p:cNvPicPr>
          <p:nvPr/>
        </p:nvPicPr>
        <p:blipFill>
          <a:blip r:embed="rId5"/>
          <a:stretch>
            <a:fillRect/>
          </a:stretch>
        </p:blipFill>
        <p:spPr>
          <a:xfrm>
            <a:off x="444864" y="2647372"/>
            <a:ext cx="4505325" cy="1400175"/>
          </a:xfrm>
          <a:prstGeom prst="rect">
            <a:avLst/>
          </a:prstGeom>
        </p:spPr>
      </p:pic>
    </p:spTree>
    <p:extLst>
      <p:ext uri="{BB962C8B-B14F-4D97-AF65-F5344CB8AC3E}">
        <p14:creationId xmlns:p14="http://schemas.microsoft.com/office/powerpoint/2010/main" val="40400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724396"/>
            <a:ext cx="10812780"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In </a:t>
            </a:r>
            <a:r>
              <a:rPr lang="en-GB" sz="2400" dirty="0">
                <a:solidFill>
                  <a:srgbClr val="0070C0"/>
                </a:solidFill>
                <a:latin typeface="Calibri Light" panose="020F0302020204030204" pitchFamily="34" charset="0"/>
              </a:rPr>
              <a:t>electrochemical painting</a:t>
            </a:r>
            <a:r>
              <a:rPr lang="en-GB" sz="2400" dirty="0">
                <a:latin typeface="Calibri Light" panose="020F0302020204030204" pitchFamily="34" charset="0"/>
              </a:rPr>
              <a:t>, metal objects are coated using electrochemistry. </a:t>
            </a:r>
          </a:p>
        </p:txBody>
      </p:sp>
      <p:pic>
        <p:nvPicPr>
          <p:cNvPr id="4" name="Picture 3">
            <a:extLst>
              <a:ext uri="{FF2B5EF4-FFF2-40B4-BE49-F238E27FC236}">
                <a16:creationId xmlns:a16="http://schemas.microsoft.com/office/drawing/2014/main" id="{D188A0EC-EBB7-47BC-880B-820B0A9CD52D}"/>
              </a:ext>
            </a:extLst>
          </p:cNvPr>
          <p:cNvPicPr>
            <a:picLocks noChangeAspect="1"/>
          </p:cNvPicPr>
          <p:nvPr/>
        </p:nvPicPr>
        <p:blipFill>
          <a:blip r:embed="rId3"/>
          <a:stretch>
            <a:fillRect/>
          </a:stretch>
        </p:blipFill>
        <p:spPr>
          <a:xfrm>
            <a:off x="156895" y="1773094"/>
            <a:ext cx="6210300" cy="3743325"/>
          </a:xfrm>
          <a:prstGeom prst="rect">
            <a:avLst/>
          </a:prstGeom>
        </p:spPr>
      </p:pic>
      <p:sp>
        <p:nvSpPr>
          <p:cNvPr id="6" name="TextBox 5">
            <a:extLst>
              <a:ext uri="{FF2B5EF4-FFF2-40B4-BE49-F238E27FC236}">
                <a16:creationId xmlns:a16="http://schemas.microsoft.com/office/drawing/2014/main" id="{2236EA27-C308-415E-97A6-4BF2572B691B}"/>
              </a:ext>
            </a:extLst>
          </p:cNvPr>
          <p:cNvSpPr txBox="1"/>
          <p:nvPr/>
        </p:nvSpPr>
        <p:spPr>
          <a:xfrm>
            <a:off x="213189" y="184904"/>
            <a:ext cx="6097712" cy="446276"/>
          </a:xfrm>
          <a:prstGeom prst="rect">
            <a:avLst/>
          </a:prstGeom>
          <a:noFill/>
        </p:spPr>
        <p:txBody>
          <a:bodyPr wrap="square">
            <a:spAutoFit/>
          </a:bodyPr>
          <a:lstStyle/>
          <a:p>
            <a:r>
              <a:rPr lang="en-GB" sz="2300" dirty="0">
                <a:latin typeface="Calibri Light" panose="020F0302020204030204" pitchFamily="34" charset="0"/>
              </a:rPr>
              <a:t>Co-dimension two free boundary problems</a:t>
            </a:r>
          </a:p>
        </p:txBody>
      </p:sp>
      <p:sp>
        <p:nvSpPr>
          <p:cNvPr id="8" name="TextBox 7">
            <a:extLst>
              <a:ext uri="{FF2B5EF4-FFF2-40B4-BE49-F238E27FC236}">
                <a16:creationId xmlns:a16="http://schemas.microsoft.com/office/drawing/2014/main" id="{8A4CB516-02D6-4DBF-AE6E-902636FEC25A}"/>
              </a:ext>
            </a:extLst>
          </p:cNvPr>
          <p:cNvSpPr txBox="1"/>
          <p:nvPr/>
        </p:nvSpPr>
        <p:spPr>
          <a:xfrm>
            <a:off x="6310901" y="1557337"/>
            <a:ext cx="5514654" cy="4693593"/>
          </a:xfrm>
          <a:prstGeom prst="rect">
            <a:avLst/>
          </a:prstGeom>
          <a:noFill/>
        </p:spPr>
        <p:txBody>
          <a:bodyPr wrap="square">
            <a:spAutoFit/>
          </a:bodyPr>
          <a:lstStyle/>
          <a:p>
            <a:pPr marL="285750" indent="-285750">
              <a:buFont typeface="Arial" panose="020B0604020202020204" pitchFamily="34" charset="0"/>
              <a:buChar char="•"/>
            </a:pPr>
            <a:endParaRPr lang="en-GB" sz="2300" dirty="0">
              <a:latin typeface="Calibri Light" panose="020F0302020204030204" pitchFamily="34" charset="0"/>
            </a:endParaRPr>
          </a:p>
          <a:p>
            <a:pPr marL="285750" indent="-285750">
              <a:buFont typeface="Arial" panose="020B0604020202020204" pitchFamily="34" charset="0"/>
              <a:buChar char="•"/>
            </a:pPr>
            <a:r>
              <a:rPr lang="en-GB" sz="2300" dirty="0">
                <a:latin typeface="Calibri Light" panose="020F0302020204030204" pitchFamily="34" charset="0"/>
              </a:rPr>
              <a:t>The object (“workpiece”) is immersed in an electrolyte solution, across which a potential difference V is imposed. </a:t>
            </a:r>
          </a:p>
          <a:p>
            <a:pPr marL="285750" indent="-285750">
              <a:buFont typeface="Arial" panose="020B0604020202020204" pitchFamily="34" charset="0"/>
              <a:buChar char="•"/>
            </a:pPr>
            <a:endParaRPr lang="en-GB" sz="2300" dirty="0">
              <a:latin typeface="Calibri Light" panose="020F0302020204030204" pitchFamily="34" charset="0"/>
            </a:endParaRPr>
          </a:p>
          <a:p>
            <a:pPr marL="285750" indent="-285750">
              <a:buFont typeface="Arial" panose="020B0604020202020204" pitchFamily="34" charset="0"/>
              <a:buChar char="•"/>
            </a:pPr>
            <a:r>
              <a:rPr lang="en-GB" sz="2300" dirty="0">
                <a:latin typeface="Calibri Light" panose="020F0302020204030204" pitchFamily="34" charset="0"/>
              </a:rPr>
              <a:t>This drives a current j of ions which attach themselves as a layer of paint on the workpiece.</a:t>
            </a:r>
          </a:p>
          <a:p>
            <a:pPr marL="285750" indent="-285750">
              <a:buFont typeface="Arial" panose="020B0604020202020204" pitchFamily="34" charset="0"/>
              <a:buChar char="•"/>
            </a:pPr>
            <a:endParaRPr lang="en-GB" sz="2300" dirty="0">
              <a:latin typeface="Calibri Light" panose="020F0302020204030204" pitchFamily="34" charset="0"/>
            </a:endParaRPr>
          </a:p>
          <a:p>
            <a:pPr marL="285750" indent="-285750">
              <a:buFont typeface="Arial" panose="020B0604020202020204" pitchFamily="34" charset="0"/>
              <a:buChar char="•"/>
            </a:pPr>
            <a:r>
              <a:rPr lang="en-GB" sz="2300" dirty="0">
                <a:latin typeface="Calibri Light" panose="020F0302020204030204" pitchFamily="34" charset="0"/>
              </a:rPr>
              <a:t>A model is needed to determine when (and if) the entire surface of the workpiece is covered in paint, and the thickness of the paint layer achieved.</a:t>
            </a:r>
          </a:p>
        </p:txBody>
      </p:sp>
    </p:spTree>
    <p:extLst>
      <p:ext uri="{BB962C8B-B14F-4D97-AF65-F5344CB8AC3E}">
        <p14:creationId xmlns:p14="http://schemas.microsoft.com/office/powerpoint/2010/main" val="36426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724396"/>
            <a:ext cx="11508832" cy="4893647"/>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concentration of ions in solution is sufficiently large that their depletion during the process is negligible. We may then treat the concentration as a constant.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 flux of ions in the solution due to the imposed electric field is then given by</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where φ is the electric potential and σ is the conductivity.</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Conservation of charge then gives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apply boundary conditions φ=-V on the workpiece and φ=0 on the outer surface. </a:t>
            </a:r>
          </a:p>
        </p:txBody>
      </p:sp>
      <p:sp>
        <p:nvSpPr>
          <p:cNvPr id="7" name="TextBox 6">
            <a:extLst>
              <a:ext uri="{FF2B5EF4-FFF2-40B4-BE49-F238E27FC236}">
                <a16:creationId xmlns:a16="http://schemas.microsoft.com/office/drawing/2014/main" id="{C13501ED-1229-42CC-B05D-1D4C247BCFCA}"/>
              </a:ext>
            </a:extLst>
          </p:cNvPr>
          <p:cNvSpPr txBox="1"/>
          <p:nvPr/>
        </p:nvSpPr>
        <p:spPr>
          <a:xfrm>
            <a:off x="213189" y="160794"/>
            <a:ext cx="6097712" cy="446276"/>
          </a:xfrm>
          <a:prstGeom prst="rect">
            <a:avLst/>
          </a:prstGeom>
          <a:noFill/>
        </p:spPr>
        <p:txBody>
          <a:bodyPr wrap="square">
            <a:spAutoFit/>
          </a:bodyPr>
          <a:lstStyle/>
          <a:p>
            <a:r>
              <a:rPr lang="en-GB" sz="2300" dirty="0">
                <a:latin typeface="Calibri Light" panose="020F0302020204030204" pitchFamily="34" charset="0"/>
              </a:rPr>
              <a:t>Modelling assumptions</a:t>
            </a:r>
          </a:p>
        </p:txBody>
      </p:sp>
      <p:pic>
        <p:nvPicPr>
          <p:cNvPr id="9" name="Picture 8">
            <a:extLst>
              <a:ext uri="{FF2B5EF4-FFF2-40B4-BE49-F238E27FC236}">
                <a16:creationId xmlns:a16="http://schemas.microsoft.com/office/drawing/2014/main" id="{9396FACF-7C4F-4A38-92D3-E15373E47140}"/>
              </a:ext>
            </a:extLst>
          </p:cNvPr>
          <p:cNvPicPr>
            <a:picLocks noChangeAspect="1"/>
          </p:cNvPicPr>
          <p:nvPr/>
        </p:nvPicPr>
        <p:blipFill>
          <a:blip r:embed="rId3"/>
          <a:stretch>
            <a:fillRect/>
          </a:stretch>
        </p:blipFill>
        <p:spPr>
          <a:xfrm>
            <a:off x="4678540" y="2318637"/>
            <a:ext cx="1739543" cy="477762"/>
          </a:xfrm>
          <a:prstGeom prst="rect">
            <a:avLst/>
          </a:prstGeom>
        </p:spPr>
      </p:pic>
      <p:pic>
        <p:nvPicPr>
          <p:cNvPr id="11" name="Picture 10">
            <a:extLst>
              <a:ext uri="{FF2B5EF4-FFF2-40B4-BE49-F238E27FC236}">
                <a16:creationId xmlns:a16="http://schemas.microsoft.com/office/drawing/2014/main" id="{85A7A343-628A-4DCC-8E6F-C22578C6198E}"/>
              </a:ext>
            </a:extLst>
          </p:cNvPr>
          <p:cNvPicPr>
            <a:picLocks noChangeAspect="1"/>
          </p:cNvPicPr>
          <p:nvPr/>
        </p:nvPicPr>
        <p:blipFill>
          <a:blip r:embed="rId4"/>
          <a:stretch>
            <a:fillRect/>
          </a:stretch>
        </p:blipFill>
        <p:spPr>
          <a:xfrm>
            <a:off x="5005007" y="4121585"/>
            <a:ext cx="1413076" cy="417779"/>
          </a:xfrm>
          <a:prstGeom prst="rect">
            <a:avLst/>
          </a:prstGeom>
        </p:spPr>
      </p:pic>
    </p:spTree>
    <p:extLst>
      <p:ext uri="{BB962C8B-B14F-4D97-AF65-F5344CB8AC3E}">
        <p14:creationId xmlns:p14="http://schemas.microsoft.com/office/powerpoint/2010/main" val="20790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238DCA-2F6D-4425-836C-3EF097BA1A63}"/>
              </a:ext>
            </a:extLst>
          </p:cNvPr>
          <p:cNvPicPr>
            <a:picLocks noChangeAspect="1"/>
          </p:cNvPicPr>
          <p:nvPr/>
        </p:nvPicPr>
        <p:blipFill>
          <a:blip r:embed="rId3"/>
          <a:stretch>
            <a:fillRect/>
          </a:stretch>
        </p:blipFill>
        <p:spPr>
          <a:xfrm>
            <a:off x="7875160" y="985981"/>
            <a:ext cx="360055" cy="532881"/>
          </a:xfrm>
          <a:prstGeom prst="rect">
            <a:avLst/>
          </a:prstGeom>
        </p:spPr>
      </p:pic>
      <p:pic>
        <p:nvPicPr>
          <p:cNvPr id="4" name="Picture 3">
            <a:extLst>
              <a:ext uri="{FF2B5EF4-FFF2-40B4-BE49-F238E27FC236}">
                <a16:creationId xmlns:a16="http://schemas.microsoft.com/office/drawing/2014/main" id="{7665D9E0-F5B2-4A04-BBCD-AE2F9158E76B}"/>
              </a:ext>
            </a:extLst>
          </p:cNvPr>
          <p:cNvPicPr>
            <a:picLocks noChangeAspect="1"/>
          </p:cNvPicPr>
          <p:nvPr/>
        </p:nvPicPr>
        <p:blipFill>
          <a:blip r:embed="rId3"/>
          <a:stretch>
            <a:fillRect/>
          </a:stretch>
        </p:blipFill>
        <p:spPr>
          <a:xfrm>
            <a:off x="2164425" y="1717159"/>
            <a:ext cx="360055" cy="532881"/>
          </a:xfrm>
          <a:prstGeom prst="rect">
            <a:avLst/>
          </a:prstGeom>
        </p:spPr>
      </p:pic>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1508832" cy="6001643"/>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Let h(</a:t>
            </a:r>
            <a:r>
              <a:rPr lang="en-GB" sz="2400" dirty="0" err="1">
                <a:latin typeface="Calibri Light" panose="020F0302020204030204" pitchFamily="34" charset="0"/>
              </a:rPr>
              <a:t>x,t</a:t>
            </a:r>
            <a:r>
              <a:rPr lang="en-GB" sz="2400" dirty="0">
                <a:latin typeface="Calibri Light" panose="020F0302020204030204" pitchFamily="34" charset="0"/>
              </a:rPr>
              <a:t>) denote the thickness of the paint layer (where it exists).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Assume the paint acts as a resistive layer with conductivity     much lower than that of the solution. If the layer is thin, then it will act as a classical resistor with surface conductivity    /h.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We can relate the potential difference across the layer to the current across it:</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endParaRPr lang="en-GB" sz="2400" dirty="0">
              <a:latin typeface="Calibri Light" panose="020F0302020204030204" pitchFamily="34" charset="0"/>
            </a:endParaRPr>
          </a:p>
          <a:p>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It is observed experimentally that, when the current is switched off, the paint dissolves back into solution at some rate d. So, </a:t>
            </a: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br>
              <a:rPr lang="en-GB" sz="2400" dirty="0">
                <a:latin typeface="Calibri Light" panose="020F0302020204030204" pitchFamily="34" charset="0"/>
              </a:rPr>
            </a:br>
            <a:r>
              <a:rPr lang="en-GB" sz="2400" dirty="0">
                <a:latin typeface="Calibri Light" panose="020F0302020204030204" pitchFamily="34" charset="0"/>
              </a:rPr>
              <a:t>where α = V</a:t>
            </a:r>
            <a:r>
              <a:rPr lang="en-GB" sz="2400" baseline="-25000" dirty="0">
                <a:latin typeface="Calibri Light" panose="020F0302020204030204" pitchFamily="34" charset="0"/>
              </a:rPr>
              <a:t>M</a:t>
            </a:r>
            <a:r>
              <a:rPr lang="en-GB" sz="2400" dirty="0">
                <a:latin typeface="Calibri Light" panose="020F0302020204030204" pitchFamily="34" charset="0"/>
              </a:rPr>
              <a:t>/F, where V</a:t>
            </a:r>
            <a:r>
              <a:rPr lang="en-GB" sz="2400" baseline="-25000" dirty="0">
                <a:latin typeface="Calibri Light" panose="020F0302020204030204" pitchFamily="34" charset="0"/>
              </a:rPr>
              <a:t>M</a:t>
            </a:r>
            <a:r>
              <a:rPr lang="en-GB" sz="2400" dirty="0">
                <a:latin typeface="Calibri Light" panose="020F0302020204030204" pitchFamily="34" charset="0"/>
              </a:rPr>
              <a:t> is the molar volume of solid paint and F is Faraday’s constant. </a:t>
            </a:r>
          </a:p>
        </p:txBody>
      </p:sp>
      <p:pic>
        <p:nvPicPr>
          <p:cNvPr id="6" name="Picture 5">
            <a:extLst>
              <a:ext uri="{FF2B5EF4-FFF2-40B4-BE49-F238E27FC236}">
                <a16:creationId xmlns:a16="http://schemas.microsoft.com/office/drawing/2014/main" id="{32A75935-8ADC-49A3-BDF1-38FB7C1483E5}"/>
              </a:ext>
            </a:extLst>
          </p:cNvPr>
          <p:cNvPicPr>
            <a:picLocks noChangeAspect="1"/>
          </p:cNvPicPr>
          <p:nvPr/>
        </p:nvPicPr>
        <p:blipFill>
          <a:blip r:embed="rId4"/>
          <a:stretch>
            <a:fillRect/>
          </a:stretch>
        </p:blipFill>
        <p:spPr>
          <a:xfrm>
            <a:off x="3311490" y="2970537"/>
            <a:ext cx="4248252" cy="859197"/>
          </a:xfrm>
          <a:prstGeom prst="rect">
            <a:avLst/>
          </a:prstGeom>
        </p:spPr>
      </p:pic>
      <p:pic>
        <p:nvPicPr>
          <p:cNvPr id="10" name="Picture 9">
            <a:extLst>
              <a:ext uri="{FF2B5EF4-FFF2-40B4-BE49-F238E27FC236}">
                <a16:creationId xmlns:a16="http://schemas.microsoft.com/office/drawing/2014/main" id="{5CCEA6E8-8C46-4A12-B17F-CD992E134F20}"/>
              </a:ext>
            </a:extLst>
          </p:cNvPr>
          <p:cNvPicPr>
            <a:picLocks noChangeAspect="1"/>
          </p:cNvPicPr>
          <p:nvPr/>
        </p:nvPicPr>
        <p:blipFill>
          <a:blip r:embed="rId5"/>
          <a:stretch>
            <a:fillRect/>
          </a:stretch>
        </p:blipFill>
        <p:spPr>
          <a:xfrm>
            <a:off x="3092379" y="4847292"/>
            <a:ext cx="4686473" cy="927270"/>
          </a:xfrm>
          <a:prstGeom prst="rect">
            <a:avLst/>
          </a:prstGeom>
        </p:spPr>
      </p:pic>
    </p:spTree>
    <p:extLst>
      <p:ext uri="{BB962C8B-B14F-4D97-AF65-F5344CB8AC3E}">
        <p14:creationId xmlns:p14="http://schemas.microsoft.com/office/powerpoint/2010/main" val="329311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1C5A3-EA31-4629-9822-E0A436C0DFF1}"/>
              </a:ext>
            </a:extLst>
          </p:cNvPr>
          <p:cNvPicPr>
            <a:picLocks noChangeAspect="1"/>
          </p:cNvPicPr>
          <p:nvPr/>
        </p:nvPicPr>
        <p:blipFill>
          <a:blip r:embed="rId3"/>
          <a:stretch>
            <a:fillRect/>
          </a:stretch>
        </p:blipFill>
        <p:spPr>
          <a:xfrm>
            <a:off x="953643" y="855113"/>
            <a:ext cx="8836765" cy="922314"/>
          </a:xfrm>
          <a:prstGeom prst="rect">
            <a:avLst/>
          </a:prstGeom>
        </p:spPr>
      </p:pic>
      <p:sp>
        <p:nvSpPr>
          <p:cNvPr id="4" name="TextBox 3">
            <a:extLst>
              <a:ext uri="{FF2B5EF4-FFF2-40B4-BE49-F238E27FC236}">
                <a16:creationId xmlns:a16="http://schemas.microsoft.com/office/drawing/2014/main" id="{9B1BC818-6C6E-43E9-B7A6-5D08BE7F0CEA}"/>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We non-</a:t>
            </a:r>
            <a:r>
              <a:rPr lang="en-GB" sz="2400" dirty="0" err="1">
                <a:latin typeface="Calibri Light" panose="020F0302020204030204" pitchFamily="34" charset="0"/>
              </a:rPr>
              <a:t>dimensionalize</a:t>
            </a:r>
            <a:r>
              <a:rPr lang="en-GB" sz="2400" dirty="0">
                <a:latin typeface="Calibri Light" panose="020F0302020204030204" pitchFamily="34" charset="0"/>
              </a:rPr>
              <a:t> via: </a:t>
            </a:r>
          </a:p>
        </p:txBody>
      </p:sp>
      <p:pic>
        <p:nvPicPr>
          <p:cNvPr id="6" name="Picture 5">
            <a:extLst>
              <a:ext uri="{FF2B5EF4-FFF2-40B4-BE49-F238E27FC236}">
                <a16:creationId xmlns:a16="http://schemas.microsoft.com/office/drawing/2014/main" id="{3BD745C8-9BB5-455A-BC9D-4C6545DC518B}"/>
              </a:ext>
            </a:extLst>
          </p:cNvPr>
          <p:cNvPicPr>
            <a:picLocks noChangeAspect="1"/>
          </p:cNvPicPr>
          <p:nvPr/>
        </p:nvPicPr>
        <p:blipFill>
          <a:blip r:embed="rId4"/>
          <a:stretch>
            <a:fillRect/>
          </a:stretch>
        </p:blipFill>
        <p:spPr>
          <a:xfrm>
            <a:off x="2165889" y="3019827"/>
            <a:ext cx="5110118" cy="710431"/>
          </a:xfrm>
          <a:prstGeom prst="rect">
            <a:avLst/>
          </a:prstGeom>
        </p:spPr>
      </p:pic>
      <p:sp>
        <p:nvSpPr>
          <p:cNvPr id="7" name="TextBox 6">
            <a:extLst>
              <a:ext uri="{FF2B5EF4-FFF2-40B4-BE49-F238E27FC236}">
                <a16:creationId xmlns:a16="http://schemas.microsoft.com/office/drawing/2014/main" id="{B940A6DC-CF39-4202-BC69-6FE5F7212EE2}"/>
              </a:ext>
            </a:extLst>
          </p:cNvPr>
          <p:cNvSpPr txBox="1"/>
          <p:nvPr/>
        </p:nvSpPr>
        <p:spPr>
          <a:xfrm>
            <a:off x="341584" y="2120519"/>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boundary conditions then read</a:t>
            </a:r>
          </a:p>
        </p:txBody>
      </p:sp>
      <p:pic>
        <p:nvPicPr>
          <p:cNvPr id="9" name="Picture 8">
            <a:extLst>
              <a:ext uri="{FF2B5EF4-FFF2-40B4-BE49-F238E27FC236}">
                <a16:creationId xmlns:a16="http://schemas.microsoft.com/office/drawing/2014/main" id="{1AD07F4D-6CFC-4304-B6F8-AD85FD27FB84}"/>
              </a:ext>
            </a:extLst>
          </p:cNvPr>
          <p:cNvPicPr>
            <a:picLocks noChangeAspect="1"/>
          </p:cNvPicPr>
          <p:nvPr/>
        </p:nvPicPr>
        <p:blipFill>
          <a:blip r:embed="rId5"/>
          <a:stretch>
            <a:fillRect/>
          </a:stretch>
        </p:blipFill>
        <p:spPr>
          <a:xfrm>
            <a:off x="8001406" y="2853539"/>
            <a:ext cx="1420862" cy="797677"/>
          </a:xfrm>
          <a:prstGeom prst="rect">
            <a:avLst/>
          </a:prstGeom>
        </p:spPr>
      </p:pic>
      <p:pic>
        <p:nvPicPr>
          <p:cNvPr id="11" name="Picture 10">
            <a:extLst>
              <a:ext uri="{FF2B5EF4-FFF2-40B4-BE49-F238E27FC236}">
                <a16:creationId xmlns:a16="http://schemas.microsoft.com/office/drawing/2014/main" id="{B4B8AFFE-32B0-4099-A371-0020940646EC}"/>
              </a:ext>
            </a:extLst>
          </p:cNvPr>
          <p:cNvPicPr>
            <a:picLocks noChangeAspect="1"/>
          </p:cNvPicPr>
          <p:nvPr/>
        </p:nvPicPr>
        <p:blipFill>
          <a:blip r:embed="rId6"/>
          <a:stretch>
            <a:fillRect/>
          </a:stretch>
        </p:blipFill>
        <p:spPr>
          <a:xfrm>
            <a:off x="10342308" y="845668"/>
            <a:ext cx="1508108" cy="835068"/>
          </a:xfrm>
          <a:prstGeom prst="rect">
            <a:avLst/>
          </a:prstGeom>
        </p:spPr>
      </p:pic>
      <p:pic>
        <p:nvPicPr>
          <p:cNvPr id="13" name="Picture 12">
            <a:extLst>
              <a:ext uri="{FF2B5EF4-FFF2-40B4-BE49-F238E27FC236}">
                <a16:creationId xmlns:a16="http://schemas.microsoft.com/office/drawing/2014/main" id="{637A087B-3FF2-42C5-A054-F2FEB3D4E2A2}"/>
              </a:ext>
            </a:extLst>
          </p:cNvPr>
          <p:cNvPicPr>
            <a:picLocks noChangeAspect="1"/>
          </p:cNvPicPr>
          <p:nvPr/>
        </p:nvPicPr>
        <p:blipFill>
          <a:blip r:embed="rId7"/>
          <a:stretch>
            <a:fillRect/>
          </a:stretch>
        </p:blipFill>
        <p:spPr>
          <a:xfrm>
            <a:off x="3014662" y="5266469"/>
            <a:ext cx="5670982" cy="822604"/>
          </a:xfrm>
          <a:prstGeom prst="rect">
            <a:avLst/>
          </a:prstGeom>
        </p:spPr>
      </p:pic>
      <p:sp>
        <p:nvSpPr>
          <p:cNvPr id="14" name="TextBox 13">
            <a:extLst>
              <a:ext uri="{FF2B5EF4-FFF2-40B4-BE49-F238E27FC236}">
                <a16:creationId xmlns:a16="http://schemas.microsoft.com/office/drawing/2014/main" id="{DD469886-6F18-42D8-B2FA-B83963E572C8}"/>
              </a:ext>
            </a:extLst>
          </p:cNvPr>
          <p:cNvSpPr txBox="1"/>
          <p:nvPr/>
        </p:nvSpPr>
        <p:spPr>
          <a:xfrm>
            <a:off x="316723" y="4609648"/>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We exploit the smallness of </a:t>
            </a:r>
            <a:r>
              <a:rPr lang="el-GR" sz="2400" dirty="0">
                <a:latin typeface="Calibri Light" panose="020F0302020204030204" pitchFamily="34" charset="0"/>
              </a:rPr>
              <a:t>ε</a:t>
            </a:r>
            <a:r>
              <a:rPr lang="en-GB" sz="2400" dirty="0">
                <a:latin typeface="Calibri Light" panose="020F0302020204030204" pitchFamily="34" charset="0"/>
              </a:rPr>
              <a:t> and expand: </a:t>
            </a:r>
          </a:p>
        </p:txBody>
      </p:sp>
      <p:sp>
        <p:nvSpPr>
          <p:cNvPr id="15" name="TextBox 14">
            <a:extLst>
              <a:ext uri="{FF2B5EF4-FFF2-40B4-BE49-F238E27FC236}">
                <a16:creationId xmlns:a16="http://schemas.microsoft.com/office/drawing/2014/main" id="{C5DC8ACF-1F80-4343-BB5E-CEE989D0BDE4}"/>
              </a:ext>
            </a:extLst>
          </p:cNvPr>
          <p:cNvSpPr txBox="1"/>
          <p:nvPr/>
        </p:nvSpPr>
        <p:spPr>
          <a:xfrm>
            <a:off x="341584" y="6147425"/>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We can then replace the boundary condition above to apply on y=0.</a:t>
            </a:r>
          </a:p>
        </p:txBody>
      </p:sp>
    </p:spTree>
    <p:extLst>
      <p:ext uri="{BB962C8B-B14F-4D97-AF65-F5344CB8AC3E}">
        <p14:creationId xmlns:p14="http://schemas.microsoft.com/office/powerpoint/2010/main" val="41710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C4F4D-1359-40C8-B1B9-86AB85E5C246}"/>
              </a:ext>
            </a:extLst>
          </p:cNvPr>
          <p:cNvPicPr>
            <a:picLocks noChangeAspect="1"/>
          </p:cNvPicPr>
          <p:nvPr/>
        </p:nvPicPr>
        <p:blipFill>
          <a:blip r:embed="rId3"/>
          <a:stretch>
            <a:fillRect/>
          </a:stretch>
        </p:blipFill>
        <p:spPr>
          <a:xfrm>
            <a:off x="4563919" y="918818"/>
            <a:ext cx="2126089" cy="461665"/>
          </a:xfrm>
          <a:prstGeom prst="rect">
            <a:avLst/>
          </a:prstGeom>
        </p:spPr>
      </p:pic>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In places where there is no paint (h=0) we apply </a:t>
            </a:r>
          </a:p>
        </p:txBody>
      </p:sp>
    </p:spTree>
    <p:extLst>
      <p:ext uri="{BB962C8B-B14F-4D97-AF65-F5344CB8AC3E}">
        <p14:creationId xmlns:p14="http://schemas.microsoft.com/office/powerpoint/2010/main" val="10033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33574" y="666750"/>
            <a:ext cx="7010400" cy="4381500"/>
          </a:xfrm>
          <a:prstGeom prst="rect">
            <a:avLst/>
          </a:prstGeom>
        </p:spPr>
      </p:pic>
      <p:sp>
        <p:nvSpPr>
          <p:cNvPr id="3" name="TextBox 2">
            <a:extLst>
              <a:ext uri="{FF2B5EF4-FFF2-40B4-BE49-F238E27FC236}">
                <a16:creationId xmlns:a16="http://schemas.microsoft.com/office/drawing/2014/main" id="{69BFAF69-B231-40B7-968A-30D003F75312}"/>
              </a:ext>
            </a:extLst>
          </p:cNvPr>
          <p:cNvSpPr txBox="1"/>
          <p:nvPr/>
        </p:nvSpPr>
        <p:spPr>
          <a:xfrm>
            <a:off x="316723" y="292881"/>
            <a:ext cx="11508832" cy="461665"/>
          </a:xfrm>
          <a:prstGeom prst="rect">
            <a:avLst/>
          </a:prstGeom>
          <a:noFill/>
        </p:spPr>
        <p:txBody>
          <a:bodyPr wrap="square">
            <a:spAutoFit/>
          </a:bodyPr>
          <a:lstStyle/>
          <a:p>
            <a:r>
              <a:rPr lang="en-GB" sz="2400" dirty="0">
                <a:latin typeface="Calibri Light" panose="020F0302020204030204" pitchFamily="34" charset="0"/>
              </a:rPr>
              <a:t>Electrochemical painting – recap</a:t>
            </a:r>
          </a:p>
        </p:txBody>
      </p:sp>
    </p:spTree>
    <p:extLst>
      <p:ext uri="{BB962C8B-B14F-4D97-AF65-F5344CB8AC3E}">
        <p14:creationId xmlns:p14="http://schemas.microsoft.com/office/powerpoint/2010/main" val="17828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7467B-3ECA-4826-B44F-F964E1FBF970}"/>
              </a:ext>
            </a:extLst>
          </p:cNvPr>
          <p:cNvSpPr txBox="1"/>
          <p:nvPr/>
        </p:nvSpPr>
        <p:spPr>
          <a:xfrm>
            <a:off x="288731" y="321744"/>
            <a:ext cx="11508832" cy="3785652"/>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The geometry to solve Laplace’s equation is specified in advance. </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But the points x= ±c  where the boundary conditions switch from Dirichlet to Neumann are not known in advance and must be found as part of the solution.</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These points are the free boundaries.</a:t>
            </a:r>
          </a:p>
          <a:p>
            <a:pPr marL="285750" indent="-285750">
              <a:buFont typeface="Arial" panose="020B0604020202020204" pitchFamily="34" charset="0"/>
              <a:buChar char="•"/>
            </a:pPr>
            <a:endParaRPr lang="en-GB" sz="2400" dirty="0">
              <a:latin typeface="Calibri Light" panose="020F0302020204030204" pitchFamily="34" charset="0"/>
            </a:endParaRPr>
          </a:p>
          <a:p>
            <a:pPr marL="285750" indent="-285750">
              <a:buFont typeface="Arial" panose="020B0604020202020204" pitchFamily="34" charset="0"/>
              <a:buChar char="•"/>
            </a:pPr>
            <a:r>
              <a:rPr lang="en-GB" sz="2400" dirty="0">
                <a:latin typeface="Calibri Light" panose="020F0302020204030204" pitchFamily="34" charset="0"/>
              </a:rPr>
              <a:t>This is called a </a:t>
            </a:r>
            <a:r>
              <a:rPr lang="en-GB" sz="2400" dirty="0" err="1">
                <a:latin typeface="Calibri Light" panose="020F0302020204030204" pitchFamily="34" charset="0"/>
              </a:rPr>
              <a:t>codimension</a:t>
            </a:r>
            <a:r>
              <a:rPr lang="en-GB" sz="2400" dirty="0">
                <a:latin typeface="Calibri Light" panose="020F0302020204030204" pitchFamily="34" charset="0"/>
              </a:rPr>
              <a:t> two free boundary problem because two is the </a:t>
            </a:r>
            <a:r>
              <a:rPr lang="en-GB" sz="2400" dirty="0" err="1">
                <a:latin typeface="Calibri Light" panose="020F0302020204030204" pitchFamily="34" charset="0"/>
              </a:rPr>
              <a:t>codimension</a:t>
            </a:r>
            <a:r>
              <a:rPr lang="en-GB" sz="2400" dirty="0">
                <a:latin typeface="Calibri Light" panose="020F0302020204030204" pitchFamily="34" charset="0"/>
              </a:rPr>
              <a:t> between the space in which the problem is posed (two dimensions) and the free boundaries (points, i.e., zero dimensions).</a:t>
            </a:r>
          </a:p>
        </p:txBody>
      </p:sp>
    </p:spTree>
    <p:extLst>
      <p:ext uri="{BB962C8B-B14F-4D97-AF65-F5344CB8AC3E}">
        <p14:creationId xmlns:p14="http://schemas.microsoft.com/office/powerpoint/2010/main" val="34846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33574" y="200216"/>
            <a:ext cx="7010400" cy="4381500"/>
          </a:xfrm>
          <a:prstGeom prst="rect">
            <a:avLst/>
          </a:prstGeom>
        </p:spPr>
      </p:pic>
      <p:sp>
        <p:nvSpPr>
          <p:cNvPr id="5" name="TextBox 4">
            <a:extLst>
              <a:ext uri="{FF2B5EF4-FFF2-40B4-BE49-F238E27FC236}">
                <a16:creationId xmlns:a16="http://schemas.microsoft.com/office/drawing/2014/main" id="{F647467B-3ECA-4826-B44F-F964E1FBF970}"/>
              </a:ext>
            </a:extLst>
          </p:cNvPr>
          <p:cNvSpPr txBox="1"/>
          <p:nvPr/>
        </p:nvSpPr>
        <p:spPr>
          <a:xfrm>
            <a:off x="107173" y="240655"/>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Consider the steady problem</a:t>
            </a:r>
          </a:p>
        </p:txBody>
      </p:sp>
      <p:cxnSp>
        <p:nvCxnSpPr>
          <p:cNvPr id="7" name="Straight Connector 6"/>
          <p:cNvCxnSpPr/>
          <p:nvPr/>
        </p:nvCxnSpPr>
        <p:spPr>
          <a:xfrm>
            <a:off x="5400675" y="3338703"/>
            <a:ext cx="36195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391150" y="3348228"/>
            <a:ext cx="36195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47467B-3ECA-4826-B44F-F964E1FBF970}"/>
              </a:ext>
            </a:extLst>
          </p:cNvPr>
          <p:cNvSpPr txBox="1"/>
          <p:nvPr/>
        </p:nvSpPr>
        <p:spPr>
          <a:xfrm>
            <a:off x="-347707" y="4796528"/>
            <a:ext cx="11858713" cy="461665"/>
          </a:xfrm>
          <a:prstGeom prst="rect">
            <a:avLst/>
          </a:prstGeom>
          <a:noFill/>
        </p:spPr>
        <p:txBody>
          <a:bodyPr wrap="square">
            <a:spAutoFit/>
          </a:bodyPr>
          <a:lstStyle/>
          <a:p>
            <a:pPr marL="742950" lvl="1" indent="-285750">
              <a:buFont typeface="Arial" panose="020B0604020202020204" pitchFamily="34" charset="0"/>
              <a:buChar char="•"/>
            </a:pPr>
            <a:r>
              <a:rPr lang="en-GB" sz="2400" dirty="0">
                <a:latin typeface="Calibri Light" panose="020F0302020204030204" pitchFamily="34" charset="0"/>
              </a:rPr>
              <a:t>We can solve for </a:t>
            </a:r>
            <a:r>
              <a:rPr lang="el-GR" sz="2400" dirty="0">
                <a:latin typeface="Calibri Light" panose="020F0302020204030204" pitchFamily="34" charset="0"/>
              </a:rPr>
              <a:t>φ</a:t>
            </a:r>
            <a:r>
              <a:rPr lang="en-GB" sz="2400" dirty="0">
                <a:latin typeface="Calibri Light" panose="020F0302020204030204" pitchFamily="34" charset="0"/>
              </a:rPr>
              <a:t> and then determine h after using the remaining boundary condition </a:t>
            </a:r>
          </a:p>
        </p:txBody>
      </p:sp>
      <p:pic>
        <p:nvPicPr>
          <p:cNvPr id="12" name="Picture 11"/>
          <p:cNvPicPr>
            <a:picLocks noChangeAspect="1"/>
          </p:cNvPicPr>
          <p:nvPr/>
        </p:nvPicPr>
        <p:blipFill>
          <a:blip r:embed="rId4"/>
          <a:stretch>
            <a:fillRect/>
          </a:stretch>
        </p:blipFill>
        <p:spPr>
          <a:xfrm>
            <a:off x="4037840" y="5265767"/>
            <a:ext cx="1924050" cy="790575"/>
          </a:xfrm>
          <a:prstGeom prst="rect">
            <a:avLst/>
          </a:prstGeom>
        </p:spPr>
      </p:pic>
      <p:sp>
        <p:nvSpPr>
          <p:cNvPr id="13" name="TextBox 12">
            <a:extLst>
              <a:ext uri="{FF2B5EF4-FFF2-40B4-BE49-F238E27FC236}">
                <a16:creationId xmlns:a16="http://schemas.microsoft.com/office/drawing/2014/main" id="{F647467B-3ECA-4826-B44F-F964E1FBF970}"/>
              </a:ext>
            </a:extLst>
          </p:cNvPr>
          <p:cNvSpPr txBox="1"/>
          <p:nvPr/>
        </p:nvSpPr>
        <p:spPr>
          <a:xfrm>
            <a:off x="-347707" y="6167154"/>
            <a:ext cx="11858713" cy="461665"/>
          </a:xfrm>
          <a:prstGeom prst="rect">
            <a:avLst/>
          </a:prstGeom>
          <a:noFill/>
        </p:spPr>
        <p:txBody>
          <a:bodyPr wrap="square">
            <a:spAutoFit/>
          </a:bodyPr>
          <a:lstStyle/>
          <a:p>
            <a:pPr marL="742950" lvl="1" indent="-285750">
              <a:buFont typeface="Arial" panose="020B0604020202020204" pitchFamily="34" charset="0"/>
              <a:buChar char="•"/>
            </a:pPr>
            <a:r>
              <a:rPr lang="en-GB" sz="2400" dirty="0">
                <a:latin typeface="Calibri Light" panose="020F0302020204030204" pitchFamily="34" charset="0"/>
              </a:rPr>
              <a:t>Note that since h≥0 this means that </a:t>
            </a:r>
            <a:r>
              <a:rPr lang="el-GR" sz="2400" dirty="0">
                <a:latin typeface="Calibri Light" panose="020F0302020204030204" pitchFamily="34" charset="0"/>
              </a:rPr>
              <a:t>φ</a:t>
            </a:r>
            <a:r>
              <a:rPr lang="en-GB" sz="2400" dirty="0">
                <a:latin typeface="Calibri Light" panose="020F0302020204030204" pitchFamily="34" charset="0"/>
              </a:rPr>
              <a:t>(x,0)≥0.</a:t>
            </a:r>
          </a:p>
        </p:txBody>
      </p:sp>
    </p:spTree>
    <p:extLst>
      <p:ext uri="{BB962C8B-B14F-4D97-AF65-F5344CB8AC3E}">
        <p14:creationId xmlns:p14="http://schemas.microsoft.com/office/powerpoint/2010/main" val="3319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830997"/>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Suppose that the earth is a single point at (0,1). Then the potential near this point is a point singularity with unit strength: </a:t>
            </a:r>
          </a:p>
        </p:txBody>
      </p:sp>
      <p:pic>
        <p:nvPicPr>
          <p:cNvPr id="2" name="Picture 1"/>
          <p:cNvPicPr>
            <a:picLocks noChangeAspect="1"/>
          </p:cNvPicPr>
          <p:nvPr/>
        </p:nvPicPr>
        <p:blipFill>
          <a:blip r:embed="rId3"/>
          <a:stretch>
            <a:fillRect/>
          </a:stretch>
        </p:blipFill>
        <p:spPr>
          <a:xfrm>
            <a:off x="1206756" y="1226113"/>
            <a:ext cx="8677275" cy="885825"/>
          </a:xfrm>
          <a:prstGeom prst="rect">
            <a:avLst/>
          </a:prstGeom>
        </p:spPr>
      </p:pic>
    </p:spTree>
    <p:extLst>
      <p:ext uri="{BB962C8B-B14F-4D97-AF65-F5344CB8AC3E}">
        <p14:creationId xmlns:p14="http://schemas.microsoft.com/office/powerpoint/2010/main" val="35329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59155" y="1173386"/>
            <a:ext cx="8372475" cy="885825"/>
          </a:xfrm>
          <a:prstGeom prst="rect">
            <a:avLst/>
          </a:prstGeom>
        </p:spPr>
      </p:pic>
      <p:sp>
        <p:nvSpPr>
          <p:cNvPr id="13" name="TextBox 12">
            <a:extLst>
              <a:ext uri="{FF2B5EF4-FFF2-40B4-BE49-F238E27FC236}">
                <a16:creationId xmlns:a16="http://schemas.microsoft.com/office/drawing/2014/main" id="{F647467B-3ECA-4826-B44F-F964E1FBF970}"/>
              </a:ext>
            </a:extLst>
          </p:cNvPr>
          <p:cNvSpPr txBox="1"/>
          <p:nvPr/>
        </p:nvSpPr>
        <p:spPr>
          <a:xfrm>
            <a:off x="316723" y="238879"/>
            <a:ext cx="11508832" cy="830997"/>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Calibri Light" panose="020F0302020204030204" pitchFamily="34" charset="0"/>
              </a:rPr>
              <a:t>We subtract off the singularity, an image at (0,-1) and </a:t>
            </a:r>
            <a:r>
              <a:rPr lang="el-GR" sz="2400" dirty="0">
                <a:latin typeface="Calibri Light" panose="020F0302020204030204" pitchFamily="34" charset="0"/>
              </a:rPr>
              <a:t>δ</a:t>
            </a:r>
            <a:r>
              <a:rPr lang="en-GB" sz="2400" dirty="0">
                <a:latin typeface="Calibri Light" panose="020F0302020204030204" pitchFamily="34" charset="0"/>
              </a:rPr>
              <a:t>y to satisfy the boundary condition ∂</a:t>
            </a:r>
            <a:r>
              <a:rPr lang="el-GR" sz="2400" dirty="0">
                <a:latin typeface="Calibri Light" panose="020F0302020204030204" pitchFamily="34" charset="0"/>
              </a:rPr>
              <a:t>φ</a:t>
            </a:r>
            <a:r>
              <a:rPr lang="en-GB" sz="2400" dirty="0">
                <a:latin typeface="Calibri Light" panose="020F0302020204030204" pitchFamily="34" charset="0"/>
              </a:rPr>
              <a:t>/∂y=</a:t>
            </a:r>
            <a:r>
              <a:rPr lang="el-GR" sz="2400" dirty="0">
                <a:latin typeface="Calibri Light" panose="020F0302020204030204" pitchFamily="34" charset="0"/>
              </a:rPr>
              <a:t>δ </a:t>
            </a:r>
            <a:r>
              <a:rPr lang="en-GB" sz="2400" dirty="0">
                <a:latin typeface="Calibri Light" panose="020F0302020204030204" pitchFamily="34" charset="0"/>
              </a:rPr>
              <a:t> on y=h: </a:t>
            </a:r>
          </a:p>
        </p:txBody>
      </p:sp>
    </p:spTree>
    <p:extLst>
      <p:ext uri="{BB962C8B-B14F-4D97-AF65-F5344CB8AC3E}">
        <p14:creationId xmlns:p14="http://schemas.microsoft.com/office/powerpoint/2010/main" val="8336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5748</TotalTime>
  <Words>6119</Words>
  <Application>Microsoft Macintosh PowerPoint</Application>
  <PresentationFormat>Widescreen</PresentationFormat>
  <Paragraphs>694</Paragraphs>
  <Slides>110</Slides>
  <Notes>109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110</vt:i4>
      </vt:variant>
    </vt:vector>
  </HeadingPairs>
  <TitlesOfParts>
    <vt:vector size="114" baseType="lpstr">
      <vt:lpstr>Arial</vt:lpstr>
      <vt:lpstr>Calibri Light</vt:lpstr>
      <vt:lpstr>MV Boli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Griffiths</dc:creator>
  <cp:lastModifiedBy>Mohit Dalwadi</cp:lastModifiedBy>
  <cp:revision>223</cp:revision>
  <cp:lastPrinted>2022-02-02T10:26:07Z</cp:lastPrinted>
  <dcterms:created xsi:type="dcterms:W3CDTF">2021-01-16T20:56:06Z</dcterms:created>
  <dcterms:modified xsi:type="dcterms:W3CDTF">2025-01-13T16:41:28Z</dcterms:modified>
</cp:coreProperties>
</file>