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5" r:id="rId3"/>
    <p:sldId id="274" r:id="rId4"/>
    <p:sldId id="277" r:id="rId5"/>
    <p:sldId id="306" r:id="rId6"/>
    <p:sldId id="299" r:id="rId7"/>
    <p:sldId id="307" r:id="rId8"/>
    <p:sldId id="308" r:id="rId9"/>
    <p:sldId id="311" r:id="rId10"/>
    <p:sldId id="310" r:id="rId11"/>
    <p:sldId id="283" r:id="rId12"/>
    <p:sldId id="286" r:id="rId13"/>
    <p:sldId id="28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BD"/>
    <a:srgbClr val="3D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7"/>
    <p:restoredTop sz="94655"/>
  </p:normalViewPr>
  <p:slideViewPr>
    <p:cSldViewPr>
      <p:cViewPr varScale="1">
        <p:scale>
          <a:sx n="122" d="100"/>
          <a:sy n="122" d="100"/>
        </p:scale>
        <p:origin x="16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7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59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07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4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2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6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8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9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70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3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0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9C08C-BBFD-4F55-B6B6-080F33159A5C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34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03466-60E4-7D4B-886C-BF9B64F5E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/>
          <a:lstStyle/>
          <a:p>
            <a:r>
              <a:rPr lang="en-US" dirty="0"/>
              <a:t>SIR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F4A90-4978-B745-BBF7-227AF9865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1219274"/>
          </a:xfrm>
        </p:spPr>
        <p:txBody>
          <a:bodyPr>
            <a:normAutofit/>
          </a:bodyPr>
          <a:lstStyle/>
          <a:p>
            <a:r>
              <a:rPr lang="en-US" sz="2800" dirty="0"/>
              <a:t>Original model due to </a:t>
            </a:r>
            <a:r>
              <a:rPr lang="en-US" sz="2800" dirty="0" err="1"/>
              <a:t>Kermack</a:t>
            </a:r>
            <a:r>
              <a:rPr lang="en-US" sz="2800" dirty="0"/>
              <a:t>-McKendrick (1927)</a:t>
            </a:r>
          </a:p>
          <a:p>
            <a:r>
              <a:rPr lang="en-US" sz="2800" dirty="0"/>
              <a:t>Population split into 3 compartments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031DF8-E352-AD40-827E-770FC4957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483" y="2780928"/>
            <a:ext cx="3093655" cy="856788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B7C35B-89E8-6F45-B12F-A0AE7D6C9569}"/>
              </a:ext>
            </a:extLst>
          </p:cNvPr>
          <p:cNvSpPr txBox="1">
            <a:spLocks/>
          </p:cNvSpPr>
          <p:nvPr/>
        </p:nvSpPr>
        <p:spPr>
          <a:xfrm>
            <a:off x="176510" y="4005064"/>
            <a:ext cx="8229600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400" dirty="0" err="1">
                <a:solidFill>
                  <a:srgbClr val="00B050"/>
                </a:solidFill>
              </a:rPr>
              <a:t>Susceptibles</a:t>
            </a:r>
            <a:r>
              <a:rPr lang="en-US" sz="2400" dirty="0"/>
              <a:t>, S(t): individuals who can catch the disease</a:t>
            </a:r>
          </a:p>
          <a:p>
            <a:pPr lvl="1"/>
            <a:r>
              <a:rPr lang="en-US" sz="2400" dirty="0" err="1">
                <a:solidFill>
                  <a:srgbClr val="FF0000"/>
                </a:solidFill>
              </a:rPr>
              <a:t>Infecteds</a:t>
            </a:r>
            <a:r>
              <a:rPr lang="en-US" sz="2400" dirty="0"/>
              <a:t>, I(t): individuals who are infected and infectious (they can pass on the disease)</a:t>
            </a:r>
          </a:p>
          <a:p>
            <a:pPr lvl="1"/>
            <a:r>
              <a:rPr lang="en-US" sz="2400" dirty="0" err="1">
                <a:solidFill>
                  <a:srgbClr val="0303BD"/>
                </a:solidFill>
              </a:rPr>
              <a:t>Removeds</a:t>
            </a:r>
            <a:r>
              <a:rPr lang="en-US" sz="2400" dirty="0"/>
              <a:t>, R(t): individuals who are no longer involved in the disease dynamics – they are either immune to the disease or they are dead!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92362B-2725-8540-9770-87A3B93CFFEF}"/>
              </a:ext>
            </a:extLst>
          </p:cNvPr>
          <p:cNvSpPr txBox="1"/>
          <p:nvPr/>
        </p:nvSpPr>
        <p:spPr>
          <a:xfrm>
            <a:off x="4644008" y="2627620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Symbol" pitchFamily="2" charset="2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969168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33123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/>
              <a:t>Assumptions</a:t>
            </a:r>
          </a:p>
          <a:p>
            <a:r>
              <a:rPr lang="en-US" sz="3100" b="1" dirty="0"/>
              <a:t>A1</a:t>
            </a:r>
            <a:r>
              <a:rPr lang="en-US" sz="3100" dirty="0"/>
              <a:t>: no natural birth or death (disease acts on short time-scale)</a:t>
            </a:r>
          </a:p>
          <a:p>
            <a:r>
              <a:rPr lang="en-US" sz="3100" b="1" dirty="0"/>
              <a:t>A2</a:t>
            </a:r>
            <a:r>
              <a:rPr lang="en-US" sz="3100" dirty="0"/>
              <a:t>: no spatial effects</a:t>
            </a:r>
          </a:p>
          <a:p>
            <a:r>
              <a:rPr lang="en-US" sz="3100" b="1" dirty="0"/>
              <a:t>A3</a:t>
            </a:r>
            <a:r>
              <a:rPr lang="en-US" sz="3100" dirty="0"/>
              <a:t>: system is well-mixed – the probability of a susceptible meeting an infected is proportional to the numbers in each compartment</a:t>
            </a:r>
          </a:p>
          <a:p>
            <a:r>
              <a:rPr lang="en-US" sz="3100" b="1" dirty="0"/>
              <a:t>A4</a:t>
            </a:r>
            <a:r>
              <a:rPr lang="en-US" sz="3100" dirty="0"/>
              <a:t>: infection &amp; infectiousness occur simultaneously (an individual infectious as soon as they become infected)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2DC489-ECB2-0E4A-91DD-1F01C85AE980}"/>
              </a:ext>
            </a:extLst>
          </p:cNvPr>
          <p:cNvSpPr txBox="1"/>
          <p:nvPr/>
        </p:nvSpPr>
        <p:spPr>
          <a:xfrm>
            <a:off x="544724" y="4005064"/>
            <a:ext cx="792088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Questions: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realistic are the modelling assumptions?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Which do you think is the weakest?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would you adapt the model to relax this assumption?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other assumptions are implicit in the </a:t>
            </a:r>
            <a:r>
              <a:rPr lang="en-US" sz="2400"/>
              <a:t>SIR models?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5515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1.3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Suppose the disease does not offer full immunity, but only partial immunity. They the model would be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27879" b="34923"/>
          <a:stretch/>
        </p:blipFill>
        <p:spPr>
          <a:xfrm>
            <a:off x="1115616" y="2416622"/>
            <a:ext cx="6912767" cy="21602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72F446-AE96-A641-B331-4B40A574F353}"/>
              </a:ext>
            </a:extLst>
          </p:cNvPr>
          <p:cNvSpPr txBox="1"/>
          <p:nvPr/>
        </p:nvSpPr>
        <p:spPr>
          <a:xfrm>
            <a:off x="457200" y="5013176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Write down the model equations, identify the steady states, construct phase plane diagrams, </a:t>
            </a:r>
            <a:r>
              <a:rPr lang="en-US" sz="2400" dirty="0" err="1"/>
              <a:t>etc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6479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dirty="0"/>
              <a:t>SIR </a:t>
            </a:r>
            <a:r>
              <a:rPr lang="en-US" dirty="0">
                <a:sym typeface="Wingdings" pitchFamily="2" charset="2"/>
              </a:rPr>
              <a:t> S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E</a:t>
            </a:r>
            <a:r>
              <a:rPr lang="en-US" dirty="0">
                <a:sym typeface="Wingdings" pitchFamily="2" charset="2"/>
              </a:rPr>
              <a:t>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273630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Suppose that there is a period during which an individual is infected, but not infectious (the individual is exposed to the disease for a while and then becomes infectious).</a:t>
            </a:r>
          </a:p>
          <a:p>
            <a:r>
              <a:rPr lang="en-US" sz="2800" dirty="0"/>
              <a:t>We describe this situation with an SEIR model, where E is the exposed class, and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9101" b="17781"/>
          <a:stretch/>
        </p:blipFill>
        <p:spPr>
          <a:xfrm>
            <a:off x="1187624" y="3429000"/>
            <a:ext cx="6552727" cy="1872208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D0DBF6-7559-6F4D-A389-87136D46A780}"/>
              </a:ext>
            </a:extLst>
          </p:cNvPr>
          <p:cNvSpPr txBox="1"/>
          <p:nvPr/>
        </p:nvSpPr>
        <p:spPr>
          <a:xfrm>
            <a:off x="457200" y="5301208"/>
            <a:ext cx="822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What equations define the SEIR model? Can you characterize its behavior? How does it differ from that of the SIR model?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22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dirty="0"/>
              <a:t>Possible Project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Autofit/>
          </a:bodyPr>
          <a:lstStyle/>
          <a:p>
            <a:r>
              <a:rPr lang="en-US" sz="2800" dirty="0"/>
              <a:t>In the SIR model, the Removed class could represent a self-isolation class (when someone contracts the disease, they self-isolate). </a:t>
            </a:r>
          </a:p>
          <a:p>
            <a:r>
              <a:rPr lang="en-US" sz="2800" dirty="0"/>
              <a:t>Suppose the infected compartment consists of two sub-compartments: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Asymptomatics</a:t>
            </a:r>
            <a:r>
              <a:rPr lang="en-US" dirty="0"/>
              <a:t> – who do not self-isolate</a:t>
            </a:r>
          </a:p>
          <a:p>
            <a:pPr lvl="1"/>
            <a:r>
              <a:rPr lang="en-US" dirty="0" err="1">
                <a:solidFill>
                  <a:srgbClr val="0303BD"/>
                </a:solidFill>
              </a:rPr>
              <a:t>Symptomatics</a:t>
            </a:r>
            <a:r>
              <a:rPr lang="en-US">
                <a:solidFill>
                  <a:srgbClr val="0303BD"/>
                </a:solidFill>
              </a:rPr>
              <a:t> - </a:t>
            </a:r>
            <a:r>
              <a:rPr lang="en-US"/>
              <a:t> </a:t>
            </a:r>
            <a:r>
              <a:rPr lang="en-US" dirty="0"/>
              <a:t>who do self-isolate</a:t>
            </a:r>
          </a:p>
          <a:p>
            <a:r>
              <a:rPr lang="en-US" sz="2800" dirty="0"/>
              <a:t>Suppose that </a:t>
            </a:r>
            <a:r>
              <a:rPr lang="en-US" sz="2800" dirty="0" err="1"/>
              <a:t>asymptomatics</a:t>
            </a:r>
            <a:r>
              <a:rPr lang="en-US" sz="2800" dirty="0"/>
              <a:t> have different infectiousness to </a:t>
            </a:r>
            <a:r>
              <a:rPr lang="en-US" sz="2800" dirty="0" err="1"/>
              <a:t>symptomatics</a:t>
            </a:r>
            <a:r>
              <a:rPr lang="en-US" sz="2800" dirty="0"/>
              <a:t>.</a:t>
            </a:r>
          </a:p>
          <a:p>
            <a:r>
              <a:rPr lang="en-US" sz="2800" dirty="0"/>
              <a:t>What equations would describe this situation? How does the resulting model behave?</a:t>
            </a:r>
          </a:p>
        </p:txBody>
      </p:sp>
    </p:spTree>
    <p:extLst>
      <p:ext uri="{BB962C8B-B14F-4D97-AF65-F5344CB8AC3E}">
        <p14:creationId xmlns:p14="http://schemas.microsoft.com/office/powerpoint/2010/main" val="937618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756" y="185772"/>
            <a:ext cx="8229600" cy="1143000"/>
          </a:xfrm>
        </p:spPr>
        <p:txBody>
          <a:bodyPr/>
          <a:lstStyle/>
          <a:p>
            <a:r>
              <a:rPr lang="en-US" dirty="0"/>
              <a:t>Possible Project II</a:t>
            </a:r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023154"/>
              </p:ext>
            </p:extLst>
          </p:nvPr>
        </p:nvGraphicFramePr>
        <p:xfrm>
          <a:off x="2216237" y="1268760"/>
          <a:ext cx="4017784" cy="3876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800" imgH="1397000" progId="Equation.3">
                  <p:embed/>
                </p:oleObj>
              </mc:Choice>
              <mc:Fallback>
                <p:oleObj name="Equation" r:id="rId2" imgW="1447800" imgH="1397000" progId="Equation.3">
                  <p:embed/>
                  <p:pic>
                    <p:nvPicPr>
                      <p:cNvPr id="4" name="Content Placeholder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16237" y="1268760"/>
                        <a:ext cx="4017784" cy="3876443"/>
                      </a:xfrm>
                      <a:prstGeom prst="rect">
                        <a:avLst/>
                      </a:prstGeom>
                      <a:ln w="381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141292" y="1628800"/>
            <a:ext cx="401016" cy="484635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830919" y="1556792"/>
            <a:ext cx="599505" cy="574553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928633" y="3861048"/>
            <a:ext cx="632923" cy="484635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897755" y="2780928"/>
            <a:ext cx="401016" cy="484635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1" y="5212357"/>
            <a:ext cx="80550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How does the inclusion of birth and death affect the system dynamics? How would you justify/interpret scaling the infection rates with the population size, N?</a:t>
            </a:r>
          </a:p>
        </p:txBody>
      </p:sp>
    </p:spTree>
    <p:extLst>
      <p:ext uri="{BB962C8B-B14F-4D97-AF65-F5344CB8AC3E}">
        <p14:creationId xmlns:p14="http://schemas.microsoft.com/office/powerpoint/2010/main" val="368428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AFA63-5571-3243-89CF-F6DE98B20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453336"/>
          </a:xfrm>
        </p:spPr>
        <p:txBody>
          <a:bodyPr>
            <a:normAutofit fontScale="92500"/>
          </a:bodyPr>
          <a:lstStyle/>
          <a:p>
            <a:r>
              <a:rPr lang="en-US" sz="3300" dirty="0"/>
              <a:t>To model how the disease is passed from one individual to another, we use the </a:t>
            </a:r>
            <a:r>
              <a:rPr lang="en-US" sz="3300" dirty="0">
                <a:solidFill>
                  <a:srgbClr val="FF0000"/>
                </a:solidFill>
              </a:rPr>
              <a:t>LAW OF MASS ACTION</a:t>
            </a:r>
            <a:r>
              <a:rPr lang="en-US" sz="3300" dirty="0"/>
              <a:t>, which states that the</a:t>
            </a:r>
            <a:r>
              <a:rPr lang="en-US" sz="3300" dirty="0">
                <a:solidFill>
                  <a:srgbClr val="FF0000"/>
                </a:solidFill>
              </a:rPr>
              <a:t> rate of a reaction is proportional to the product of its reactants</a:t>
            </a:r>
          </a:p>
          <a:p>
            <a:pPr marL="0" indent="0">
              <a:buNone/>
            </a:pPr>
            <a:endParaRPr lang="en-US" sz="4100" dirty="0">
              <a:solidFill>
                <a:srgbClr val="FF0000"/>
              </a:solidFill>
            </a:endParaRPr>
          </a:p>
          <a:p>
            <a:r>
              <a:rPr lang="en-US" sz="3500" dirty="0">
                <a:solidFill>
                  <a:srgbClr val="0303BD"/>
                </a:solidFill>
              </a:rPr>
              <a:t>Example</a:t>
            </a:r>
          </a:p>
          <a:p>
            <a:pPr marL="0" indent="0">
              <a:buNone/>
            </a:pPr>
            <a:endParaRPr lang="en-US" sz="4100" dirty="0"/>
          </a:p>
          <a:p>
            <a:pPr marL="0" indent="0">
              <a:buNone/>
            </a:pPr>
            <a:endParaRPr lang="en-US" sz="4100" dirty="0"/>
          </a:p>
          <a:p>
            <a:r>
              <a:rPr lang="en-US" sz="3500" dirty="0"/>
              <a:t>where </a:t>
            </a:r>
          </a:p>
          <a:p>
            <a:pPr marL="0" indent="0">
              <a:buNone/>
            </a:pPr>
            <a:r>
              <a:rPr lang="en-US" sz="3500" dirty="0"/>
              <a:t>	[A] = concentration of A </a:t>
            </a:r>
          </a:p>
          <a:p>
            <a:pPr marL="0" indent="0">
              <a:buNone/>
            </a:pPr>
            <a:r>
              <a:rPr lang="en-US" sz="3500" dirty="0"/>
              <a:t>	k = rate of the reaction, constant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A99E40-A85E-E849-956A-982F4C4F6E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15" t="46749" r="37254" b="32666"/>
          <a:stretch/>
        </p:blipFill>
        <p:spPr>
          <a:xfrm>
            <a:off x="3203848" y="3359475"/>
            <a:ext cx="2304256" cy="1509685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785037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SIR Model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0311" t="11004" r="30449" b="71422"/>
          <a:stretch/>
        </p:blipFill>
        <p:spPr>
          <a:xfrm>
            <a:off x="899592" y="2060154"/>
            <a:ext cx="2708899" cy="1386661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44065" t="46886" r="36674"/>
          <a:stretch/>
        </p:blipFill>
        <p:spPr>
          <a:xfrm>
            <a:off x="4788024" y="3435058"/>
            <a:ext cx="1080121" cy="714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700815-2EB4-6B42-87B4-D3616FB9D5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643" t="73424" r="31195" b="13286"/>
          <a:stretch/>
        </p:blipFill>
        <p:spPr>
          <a:xfrm>
            <a:off x="4572000" y="2609469"/>
            <a:ext cx="2599360" cy="9147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F8A19E-35C4-9D44-8A86-350F4443A9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086" t="37986" r="29142" b="50417"/>
          <a:stretch/>
        </p:blipFill>
        <p:spPr>
          <a:xfrm>
            <a:off x="4522953" y="1844824"/>
            <a:ext cx="2569327" cy="81532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E10245E-7646-7D48-A734-0A4CA02BEB7C}"/>
              </a:ext>
            </a:extLst>
          </p:cNvPr>
          <p:cNvSpPr txBox="1"/>
          <p:nvPr/>
        </p:nvSpPr>
        <p:spPr>
          <a:xfrm>
            <a:off x="899592" y="4581128"/>
            <a:ext cx="691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Where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ymbol" pitchFamily="2" charset="2"/>
              </a:rPr>
              <a:t>b </a:t>
            </a:r>
            <a:r>
              <a:rPr lang="en-US" sz="2800" dirty="0"/>
              <a:t>= infection rate (per time, per infective)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ymbol" pitchFamily="2" charset="2"/>
              </a:rPr>
              <a:t>g </a:t>
            </a:r>
            <a:r>
              <a:rPr lang="en-US" sz="2800" dirty="0"/>
              <a:t>= rate at which infected are removed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8A9E87-FB65-4E41-A4DC-3944B5A0FC5C}"/>
              </a:ext>
            </a:extLst>
          </p:cNvPr>
          <p:cNvSpPr/>
          <p:nvPr/>
        </p:nvSpPr>
        <p:spPr>
          <a:xfrm>
            <a:off x="4427984" y="1700808"/>
            <a:ext cx="3024336" cy="26642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1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363272" cy="39604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100" b="1" dirty="0"/>
              <a:t>Assumptions</a:t>
            </a:r>
          </a:p>
          <a:p>
            <a:pPr marL="0" indent="0">
              <a:buNone/>
            </a:pPr>
            <a:r>
              <a:rPr lang="en-US" sz="3600" b="1" dirty="0"/>
              <a:t>A1</a:t>
            </a:r>
            <a:r>
              <a:rPr lang="en-US" sz="3600" dirty="0"/>
              <a:t>: no natural birth or death (disease acts on short time-scale)</a:t>
            </a:r>
          </a:p>
          <a:p>
            <a:pPr marL="0" indent="0">
              <a:buNone/>
            </a:pPr>
            <a:r>
              <a:rPr lang="en-US" sz="3600" b="1" dirty="0"/>
              <a:t>A2</a:t>
            </a:r>
            <a:r>
              <a:rPr lang="en-US" sz="3600" dirty="0"/>
              <a:t>: no spatial effects</a:t>
            </a:r>
          </a:p>
          <a:p>
            <a:pPr marL="0" indent="0">
              <a:buNone/>
            </a:pPr>
            <a:r>
              <a:rPr lang="en-US" sz="3600" b="1" dirty="0"/>
              <a:t>A3</a:t>
            </a:r>
            <a:r>
              <a:rPr lang="en-US" sz="3600" dirty="0"/>
              <a:t>: system is well-mixed – the probability of a susceptible meeting an infected is proportional to the numbers in each compartment</a:t>
            </a:r>
          </a:p>
          <a:p>
            <a:pPr marL="0" indent="0">
              <a:buNone/>
            </a:pPr>
            <a:r>
              <a:rPr lang="en-US" sz="3600" b="1" dirty="0"/>
              <a:t>A4</a:t>
            </a:r>
            <a:r>
              <a:rPr lang="en-US" sz="3600" dirty="0"/>
              <a:t>: infection &amp; infectiousness occur simultaneously (an individual infectious as soon as they become infected)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7559" r="15263" b="61795"/>
          <a:stretch/>
        </p:blipFill>
        <p:spPr>
          <a:xfrm>
            <a:off x="1511660" y="548680"/>
            <a:ext cx="5796644" cy="1944216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4322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55EA2-C396-DA42-A731-F254E7096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915421"/>
          </a:xfrm>
        </p:spPr>
        <p:txBody>
          <a:bodyPr/>
          <a:lstStyle/>
          <a:p>
            <a:r>
              <a:rPr lang="en-US" dirty="0"/>
              <a:t>Adding Equations (1) + (2) + (3), we find that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S(t) + I(t) + R(t) = S</a:t>
            </a:r>
            <a:r>
              <a:rPr lang="en-US" baseline="-25000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rgbClr val="FF0000"/>
                </a:solidFill>
              </a:rPr>
              <a:t> + I</a:t>
            </a:r>
            <a:r>
              <a:rPr lang="en-US" baseline="-25000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rgbClr val="FF0000"/>
                </a:solidFill>
              </a:rPr>
              <a:t> = 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 N = total population size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Equation (3) decouples from (1) and (2): we can ignore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466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Show that Equation (2) can be rewritten as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Show further that</a:t>
            </a:r>
          </a:p>
          <a:p>
            <a:pPr lvl="1"/>
            <a:r>
              <a:rPr lang="en-US" dirty="0"/>
              <a:t>If S(0) &lt; </a:t>
            </a:r>
            <a:r>
              <a:rPr lang="en-US" dirty="0">
                <a:latin typeface="Symbol" pitchFamily="2" charset="2"/>
              </a:rPr>
              <a:t>r</a:t>
            </a:r>
            <a:r>
              <a:rPr lang="en-US" dirty="0"/>
              <a:t>, then </a:t>
            </a:r>
            <a:r>
              <a:rPr lang="en-US" dirty="0" err="1"/>
              <a:t>dI</a:t>
            </a:r>
            <a:r>
              <a:rPr lang="en-US" dirty="0"/>
              <a:t>/</a:t>
            </a:r>
            <a:r>
              <a:rPr lang="en-US" dirty="0" err="1"/>
              <a:t>dt</a:t>
            </a:r>
            <a:r>
              <a:rPr lang="en-US" dirty="0"/>
              <a:t> &lt; 0 at t=0, and for all t &gt;= 0</a:t>
            </a:r>
          </a:p>
          <a:p>
            <a:pPr lvl="1"/>
            <a:r>
              <a:rPr lang="en-US" dirty="0"/>
              <a:t>If S(0) &gt; </a:t>
            </a:r>
            <a:r>
              <a:rPr lang="en-US" dirty="0">
                <a:latin typeface="Symbol" pitchFamily="2" charset="2"/>
              </a:rPr>
              <a:t>r</a:t>
            </a:r>
            <a:r>
              <a:rPr lang="en-US" dirty="0"/>
              <a:t>, then </a:t>
            </a:r>
            <a:r>
              <a:rPr lang="en-US" dirty="0" err="1"/>
              <a:t>dI</a:t>
            </a:r>
            <a:r>
              <a:rPr lang="en-US" dirty="0"/>
              <a:t>/</a:t>
            </a:r>
            <a:r>
              <a:rPr lang="en-US" dirty="0" err="1"/>
              <a:t>dt</a:t>
            </a:r>
            <a:r>
              <a:rPr lang="en-US" dirty="0"/>
              <a:t> &gt; 0 at t=0 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/>
              <a:t>   Definition</a:t>
            </a:r>
            <a:r>
              <a:rPr lang="en-US" dirty="0"/>
              <a:t>: an </a:t>
            </a:r>
            <a:r>
              <a:rPr lang="en-US" b="1" dirty="0"/>
              <a:t>epidemic</a:t>
            </a:r>
            <a:r>
              <a:rPr lang="en-US" dirty="0"/>
              <a:t> occurs if </a:t>
            </a:r>
            <a:r>
              <a:rPr lang="en-US" dirty="0" err="1"/>
              <a:t>dI</a:t>
            </a:r>
            <a:r>
              <a:rPr lang="en-US" dirty="0"/>
              <a:t>/</a:t>
            </a:r>
            <a:r>
              <a:rPr lang="en-US" dirty="0" err="1"/>
              <a:t>dt</a:t>
            </a:r>
            <a:r>
              <a:rPr lang="en-US" dirty="0"/>
              <a:t> &gt; 0 at t=0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3872" r="33967" b="28086"/>
          <a:stretch/>
        </p:blipFill>
        <p:spPr>
          <a:xfrm>
            <a:off x="2195736" y="2204864"/>
            <a:ext cx="5184576" cy="1152128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26B84A6-8DD6-D140-AAB8-80CC8F2BF167}"/>
              </a:ext>
            </a:extLst>
          </p:cNvPr>
          <p:cNvSpPr/>
          <p:nvPr/>
        </p:nvSpPr>
        <p:spPr>
          <a:xfrm>
            <a:off x="457200" y="5229200"/>
            <a:ext cx="8229600" cy="864096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77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55EA2-C396-DA42-A731-F254E7096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1800199"/>
          </a:xfrm>
          <a:ln w="38100">
            <a:solidFill>
              <a:srgbClr val="00B0F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Definition</a:t>
            </a:r>
            <a:r>
              <a:rPr lang="en-US" sz="2800" dirty="0"/>
              <a:t>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 = S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/</a:t>
            </a:r>
            <a:r>
              <a:rPr lang="en-US" sz="2400" dirty="0">
                <a:solidFill>
                  <a:srgbClr val="FF0000"/>
                </a:solidFill>
                <a:latin typeface="Symbol" pitchFamily="2" charset="2"/>
              </a:rPr>
              <a:t>r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  <a:latin typeface="Symbol" pitchFamily="2" charset="2"/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/</a:t>
            </a:r>
            <a:r>
              <a:rPr lang="en-US" sz="2400" dirty="0">
                <a:solidFill>
                  <a:srgbClr val="FF0000"/>
                </a:solidFill>
                <a:latin typeface="Symbol" pitchFamily="2" charset="2"/>
              </a:rPr>
              <a:t>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is the </a:t>
            </a:r>
            <a:r>
              <a:rPr lang="en-US" sz="2400" b="1" dirty="0">
                <a:solidFill>
                  <a:srgbClr val="FF0000"/>
                </a:solidFill>
              </a:rPr>
              <a:t>basic reproduction number</a:t>
            </a:r>
            <a:r>
              <a:rPr lang="en-US" sz="2400" dirty="0"/>
              <a:t>. It is the number of secondary infections produced by one primary infected in a wholly susceptible population.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CE7023-FF94-B34E-B300-0848561DEDE2}"/>
              </a:ext>
            </a:extLst>
          </p:cNvPr>
          <p:cNvSpPr txBox="1">
            <a:spLocks/>
          </p:cNvSpPr>
          <p:nvPr/>
        </p:nvSpPr>
        <p:spPr>
          <a:xfrm>
            <a:off x="325304" y="2524169"/>
            <a:ext cx="8229600" cy="4915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/>
              <a:t>Interpretation</a:t>
            </a:r>
            <a:r>
              <a:rPr lang="en-US" sz="2800" dirty="0"/>
              <a:t>: </a:t>
            </a:r>
          </a:p>
          <a:p>
            <a:r>
              <a:rPr lang="en-US" sz="2400" dirty="0">
                <a:latin typeface="Symbol" pitchFamily="2" charset="2"/>
              </a:rPr>
              <a:t>b</a:t>
            </a:r>
            <a:r>
              <a:rPr lang="en-US" sz="2400" dirty="0"/>
              <a:t>S</a:t>
            </a:r>
            <a:r>
              <a:rPr lang="en-US" sz="2400" baseline="-25000" dirty="0"/>
              <a:t>0</a:t>
            </a:r>
            <a:r>
              <a:rPr lang="en-US" sz="2400" dirty="0"/>
              <a:t> = rate at which one infected produces infections in a population S</a:t>
            </a:r>
            <a:r>
              <a:rPr lang="en-US" sz="2400" baseline="-25000" dirty="0"/>
              <a:t>0</a:t>
            </a:r>
            <a:r>
              <a:rPr lang="en-US" sz="2400" dirty="0"/>
              <a:t> </a:t>
            </a:r>
            <a:r>
              <a:rPr lang="en-US" sz="2400" dirty="0" err="1"/>
              <a:t>susceptibles</a:t>
            </a:r>
            <a:endParaRPr lang="en-US" sz="2400" dirty="0"/>
          </a:p>
          <a:p>
            <a:r>
              <a:rPr lang="en-US" sz="2400" dirty="0"/>
              <a:t>1/</a:t>
            </a:r>
            <a:r>
              <a:rPr lang="en-US" sz="2400" dirty="0">
                <a:latin typeface="Symbol" pitchFamily="2" charset="2"/>
              </a:rPr>
              <a:t>g </a:t>
            </a:r>
            <a:r>
              <a:rPr lang="en-US" sz="2400" b="1" dirty="0">
                <a:latin typeface="Symbol" pitchFamily="2" charset="2"/>
              </a:rPr>
              <a:t>= </a:t>
            </a:r>
            <a:r>
              <a:rPr lang="en-US" sz="2400" dirty="0"/>
              <a:t>time an infected is infectious</a:t>
            </a:r>
          </a:p>
          <a:p>
            <a:r>
              <a:rPr lang="en-US" sz="2400" dirty="0"/>
              <a:t>An infected will generate </a:t>
            </a:r>
            <a:r>
              <a:rPr lang="en-US" sz="2400" dirty="0">
                <a:latin typeface="Symbol" pitchFamily="2" charset="2"/>
              </a:rPr>
              <a:t>b</a:t>
            </a:r>
            <a:r>
              <a:rPr lang="en-US" sz="2400" dirty="0"/>
              <a:t>S</a:t>
            </a:r>
            <a:r>
              <a:rPr lang="en-US" sz="2400" baseline="-25000" dirty="0"/>
              <a:t>0 </a:t>
            </a:r>
            <a:r>
              <a:rPr lang="en-US" sz="2400" dirty="0"/>
              <a:t> x 1/</a:t>
            </a:r>
            <a:r>
              <a:rPr lang="en-US" sz="2400" dirty="0">
                <a:latin typeface="Symbol" pitchFamily="2" charset="2"/>
              </a:rPr>
              <a:t>g </a:t>
            </a:r>
            <a:r>
              <a:rPr lang="en-US" sz="2400" dirty="0"/>
              <a:t>new </a:t>
            </a:r>
            <a:r>
              <a:rPr lang="en-US" sz="2400" dirty="0" err="1"/>
              <a:t>infecteds</a:t>
            </a:r>
            <a:endParaRPr lang="en-US" sz="2400" dirty="0"/>
          </a:p>
          <a:p>
            <a:r>
              <a:rPr lang="en-US" sz="2400" dirty="0"/>
              <a:t>Then equation (4) implies that, at t=0,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Hence, an </a:t>
            </a:r>
            <a:r>
              <a:rPr lang="en-US" sz="2400" dirty="0">
                <a:solidFill>
                  <a:srgbClr val="FF0000"/>
                </a:solidFill>
              </a:rPr>
              <a:t>epidemic</a:t>
            </a:r>
            <a:r>
              <a:rPr lang="en-US" sz="2400" dirty="0"/>
              <a:t> will occur if </a:t>
            </a: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 &gt; 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16825108-6E7E-AA41-A620-443107B86B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61" r="66540" b="39902"/>
          <a:stretch/>
        </p:blipFill>
        <p:spPr>
          <a:xfrm>
            <a:off x="2879812" y="5229200"/>
            <a:ext cx="234026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40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4CF05-5E39-B349-8C6E-806C92C2A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BF2F9-6119-A142-9418-562C94C27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Find the steady state solutions of equations (1) and (2).</a:t>
            </a:r>
          </a:p>
          <a:p>
            <a:r>
              <a:rPr lang="en-US" dirty="0"/>
              <a:t>Sketch the phase plane diagram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Aside:</a:t>
            </a:r>
            <a:r>
              <a:rPr lang="en-US" dirty="0"/>
              <a:t> </a:t>
            </a:r>
          </a:p>
          <a:p>
            <a:r>
              <a:rPr lang="en-US" dirty="0"/>
              <a:t>How would you non-</a:t>
            </a:r>
            <a:r>
              <a:rPr lang="en-US" dirty="0" err="1"/>
              <a:t>dimensionalise</a:t>
            </a:r>
            <a:r>
              <a:rPr lang="en-US" dirty="0"/>
              <a:t> the SIR model? </a:t>
            </a:r>
          </a:p>
          <a:p>
            <a:r>
              <a:rPr lang="en-US" dirty="0"/>
              <a:t>Why might non-</a:t>
            </a:r>
            <a:r>
              <a:rPr lang="en-US" dirty="0" err="1"/>
              <a:t>dimensionalisation</a:t>
            </a:r>
            <a:r>
              <a:rPr lang="en-US" dirty="0"/>
              <a:t> be useful?</a:t>
            </a:r>
          </a:p>
        </p:txBody>
      </p:sp>
    </p:spTree>
    <p:extLst>
      <p:ext uri="{BB962C8B-B14F-4D97-AF65-F5344CB8AC3E}">
        <p14:creationId xmlns:p14="http://schemas.microsoft.com/office/powerpoint/2010/main" val="4106476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423E1B-28C3-1D45-A6D1-6DB988DE7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2320349-B60F-3842-AD46-26F35F401F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0" y="1124744"/>
            <a:ext cx="8028384" cy="4133561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DC9AC19-1D5B-4F4D-9821-734A1CFA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Phase plane diagrams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133BC5-8BD0-8F45-B52B-844960DDF28B}"/>
              </a:ext>
            </a:extLst>
          </p:cNvPr>
          <p:cNvSpPr txBox="1"/>
          <p:nvPr/>
        </p:nvSpPr>
        <p:spPr>
          <a:xfrm>
            <a:off x="1259632" y="5504154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Question: </a:t>
            </a:r>
          </a:p>
          <a:p>
            <a:pPr algn="ctr"/>
            <a:r>
              <a:rPr lang="en-US" sz="2400" dirty="0"/>
              <a:t>How and why do the two phase plane diagrams differ?</a:t>
            </a:r>
          </a:p>
        </p:txBody>
      </p:sp>
    </p:spTree>
    <p:extLst>
      <p:ext uri="{BB962C8B-B14F-4D97-AF65-F5344CB8AC3E}">
        <p14:creationId xmlns:p14="http://schemas.microsoft.com/office/powerpoint/2010/main" val="926089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811</Words>
  <Application>Microsoft Macintosh PowerPoint</Application>
  <PresentationFormat>On-screen Show (4:3)</PresentationFormat>
  <Paragraphs>91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Symbol</vt:lpstr>
      <vt:lpstr>Office Theme</vt:lpstr>
      <vt:lpstr>Equation</vt:lpstr>
      <vt:lpstr>SIR Models</vt:lpstr>
      <vt:lpstr>PowerPoint Presentation</vt:lpstr>
      <vt:lpstr>The SIR Model</vt:lpstr>
      <vt:lpstr>PowerPoint Presentation</vt:lpstr>
      <vt:lpstr>PowerPoint Presentation</vt:lpstr>
      <vt:lpstr>Exercise 1.1</vt:lpstr>
      <vt:lpstr>PowerPoint Presentation</vt:lpstr>
      <vt:lpstr>Exercise 1.2</vt:lpstr>
      <vt:lpstr>Phase plane diagrams</vt:lpstr>
      <vt:lpstr>PowerPoint Presentation</vt:lpstr>
      <vt:lpstr>Exercise 1.3</vt:lpstr>
      <vt:lpstr>SIR  SEIR</vt:lpstr>
      <vt:lpstr>Possible Project I</vt:lpstr>
      <vt:lpstr>Possible Project II</vt:lpstr>
    </vt:vector>
  </TitlesOfParts>
  <Company>Mathematical Institute, 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Skills</dc:title>
  <dc:creator>PKM</dc:creator>
  <cp:lastModifiedBy>Helen Byrne</cp:lastModifiedBy>
  <cp:revision>43</cp:revision>
  <cp:lastPrinted>2021-11-04T09:52:16Z</cp:lastPrinted>
  <dcterms:created xsi:type="dcterms:W3CDTF">2017-09-02T09:22:02Z</dcterms:created>
  <dcterms:modified xsi:type="dcterms:W3CDTF">2022-11-07T20:49:06Z</dcterms:modified>
</cp:coreProperties>
</file>